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1">
  <p:sldMasterIdLst>
    <p:sldMasterId id="2147483648" r:id="rId1"/>
    <p:sldMasterId id="2147483660" r:id="rId2"/>
    <p:sldMasterId id="2147483661" r:id="rId3"/>
    <p:sldMasterId id="2147483672" r:id="rId4"/>
  </p:sldMasterIdLst>
  <p:notesMasterIdLst>
    <p:notesMasterId r:id="rId29"/>
  </p:notesMasterIdLst>
  <p:sldIdLst>
    <p:sldId id="295" r:id="rId5"/>
    <p:sldId id="309" r:id="rId6"/>
    <p:sldId id="549" r:id="rId7"/>
    <p:sldId id="310" r:id="rId8"/>
    <p:sldId id="293" r:id="rId9"/>
    <p:sldId id="330" r:id="rId10"/>
    <p:sldId id="552" r:id="rId11"/>
    <p:sldId id="318" r:id="rId12"/>
    <p:sldId id="317" r:id="rId13"/>
    <p:sldId id="550" r:id="rId14"/>
    <p:sldId id="555" r:id="rId15"/>
    <p:sldId id="541" r:id="rId16"/>
    <p:sldId id="296" r:id="rId17"/>
    <p:sldId id="534" r:id="rId18"/>
    <p:sldId id="297" r:id="rId19"/>
    <p:sldId id="461" r:id="rId20"/>
    <p:sldId id="462" r:id="rId21"/>
    <p:sldId id="432" r:id="rId22"/>
    <p:sldId id="546" r:id="rId23"/>
    <p:sldId id="457" r:id="rId24"/>
    <p:sldId id="544" r:id="rId25"/>
    <p:sldId id="554" r:id="rId26"/>
    <p:sldId id="551" r:id="rId27"/>
    <p:sldId id="54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F20726-629B-FF6D-FD24-B1229E85F8EA}" name="Shane Vallance" initials="SV" userId="a8b773aade36d3d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ra Koseva" initials="MK" lastIdx="1" clrIdx="0">
    <p:extLst>
      <p:ext uri="{19B8F6BF-5375-455C-9EA6-DF929625EA0E}">
        <p15:presenceInfo xmlns:p15="http://schemas.microsoft.com/office/powerpoint/2012/main" userId="S::mkoseva@bournemouth.ac.uk::e58eab7f-13ef-4a41-adfa-9456c9d82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785"/>
    <a:srgbClr val="6BB991"/>
    <a:srgbClr val="CC0066"/>
    <a:srgbClr val="4A8DDC"/>
    <a:srgbClr val="FAE66E"/>
    <a:srgbClr val="A5A5A5"/>
    <a:srgbClr val="85B1E7"/>
    <a:srgbClr val="F8DC3B"/>
    <a:srgbClr val="F6F6F6"/>
    <a:srgbClr val="C90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1473"/>
  </p:normalViewPr>
  <p:slideViewPr>
    <p:cSldViewPr snapToGrid="0" snapToObjects="1">
      <p:cViewPr varScale="1">
        <p:scale>
          <a:sx n="67" d="100"/>
          <a:sy n="67" d="100"/>
        </p:scale>
        <p:origin x="60" y="40"/>
      </p:cViewPr>
      <p:guideLst>
        <p:guide orient="horz" pos="84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4162C-5483-49E2-B713-08EDDEB08D4E}"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3BC34-BC95-4F9A-8A31-E30D11C92A7C}" type="slidenum">
              <a:rPr lang="en-GB" smtClean="0"/>
              <a:t>‹#›</a:t>
            </a:fld>
            <a:endParaRPr lang="en-GB"/>
          </a:p>
        </p:txBody>
      </p:sp>
    </p:spTree>
    <p:extLst>
      <p:ext uri="{BB962C8B-B14F-4D97-AF65-F5344CB8AC3E}">
        <p14:creationId xmlns:p14="http://schemas.microsoft.com/office/powerpoint/2010/main" val="421518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937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323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1996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930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814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016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361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659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397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219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668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052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6733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742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162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695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7644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812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437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93663"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Symbol" panose="05050102010706020507" pitchFamily="18" charset="2"/>
              <a:buNone/>
            </a:pPr>
            <a:endParaRPr lang="en-GB" altLang="en-US" b="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38150"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38150"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38150"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38150" eaLnBrk="0" fontAlgn="base" hangingPunct="0">
              <a:spcBef>
                <a:spcPct val="0"/>
              </a:spcBef>
              <a:spcAft>
                <a:spcPct val="0"/>
              </a:spcAft>
              <a:defRPr sz="800">
                <a:solidFill>
                  <a:schemeClr val="tx1"/>
                </a:solidFill>
                <a:latin typeface="Calibri" panose="020F0502020204030204" pitchFamily="34" charset="0"/>
              </a:defRPr>
            </a:lvl9pPr>
          </a:lstStyle>
          <a:p>
            <a:pPr marL="0" marR="0" lvl="0" indent="0" algn="r" defTabSz="438150" rtl="0" eaLnBrk="1" fontAlgn="base" latinLnBrk="0" hangingPunct="1">
              <a:lnSpc>
                <a:spcPct val="100000"/>
              </a:lnSpc>
              <a:spcBef>
                <a:spcPct val="0"/>
              </a:spcBef>
              <a:spcAft>
                <a:spcPct val="0"/>
              </a:spcAft>
              <a:buClrTx/>
              <a:buSzTx/>
              <a:buFontTx/>
              <a:buNone/>
              <a:tabLst/>
              <a:defRPr/>
            </a:pPr>
            <a:fld id="{B1226CA2-F637-474F-AAB7-4A08280C417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3815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1850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4168-4CF7-6840-9B86-620A1FDA8A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2A8B540-D1A7-F847-8E00-8D66F1785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7244ECE-8627-144E-83A3-35FE9D69D27B}"/>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BC1A39E9-B4FD-574D-B445-3050B4CED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BFF48-A282-3B49-B17E-6290A9669128}"/>
              </a:ext>
            </a:extLst>
          </p:cNvPr>
          <p:cNvSpPr>
            <a:spLocks noGrp="1"/>
          </p:cNvSpPr>
          <p:nvPr>
            <p:ph type="sldNum" sz="quarter" idx="12"/>
          </p:nvPr>
        </p:nvSpPr>
        <p:spPr/>
        <p:txBody>
          <a:bodyPr/>
          <a:lstStyle/>
          <a:p>
            <a:fld id="{82C7B49E-3C24-F84F-ABDE-9A6E41DF29F3}" type="slidenum">
              <a:rPr lang="en-US" smtClean="0"/>
              <a:t>‹#›</a:t>
            </a:fld>
            <a:endParaRPr lang="en-US"/>
          </a:p>
        </p:txBody>
      </p:sp>
      <p:pic>
        <p:nvPicPr>
          <p:cNvPr id="7" name="Picture 6">
            <a:extLst>
              <a:ext uri="{FF2B5EF4-FFF2-40B4-BE49-F238E27FC236}">
                <a16:creationId xmlns:a16="http://schemas.microsoft.com/office/drawing/2014/main" id="{3C6070A2-EBF3-0A49-941F-0EFC242F93BE}"/>
              </a:ext>
            </a:extLst>
          </p:cNvPr>
          <p:cNvPicPr>
            <a:picLocks noChangeAspect="1"/>
          </p:cNvPicPr>
          <p:nvPr userDrawn="1"/>
        </p:nvPicPr>
        <p:blipFill>
          <a:blip r:embed="rId2"/>
          <a:stretch>
            <a:fillRect/>
          </a:stretch>
        </p:blipFill>
        <p:spPr>
          <a:xfrm>
            <a:off x="-244854" y="0"/>
            <a:ext cx="4192739" cy="1075588"/>
          </a:xfrm>
          <a:prstGeom prst="rect">
            <a:avLst/>
          </a:prstGeom>
        </p:spPr>
      </p:pic>
      <p:pic>
        <p:nvPicPr>
          <p:cNvPr id="8" name="Picture 7">
            <a:extLst>
              <a:ext uri="{FF2B5EF4-FFF2-40B4-BE49-F238E27FC236}">
                <a16:creationId xmlns:a16="http://schemas.microsoft.com/office/drawing/2014/main" id="{5D70F2F0-1FA1-C34F-B7CB-E2979CBC79B3}"/>
              </a:ext>
            </a:extLst>
          </p:cNvPr>
          <p:cNvPicPr>
            <a:picLocks noChangeAspect="1"/>
          </p:cNvPicPr>
          <p:nvPr userDrawn="1"/>
        </p:nvPicPr>
        <p:blipFill rotWithShape="1">
          <a:blip r:embed="rId2">
            <a:alphaModFix amt="20000"/>
          </a:blip>
          <a:srcRect l="11251" r="69305" b="34081"/>
          <a:stretch/>
        </p:blipFill>
        <p:spPr>
          <a:xfrm>
            <a:off x="-1435" y="2366682"/>
            <a:ext cx="5164047" cy="4491318"/>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05352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CAA0-74D1-DE4D-ABBE-8E799A80AC1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EE4E4D-7FBA-D34B-B219-8548663925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8DBB61-6221-0845-A1E5-160815A58804}"/>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66390001-7714-4242-AB6D-B906D5E9B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794D3-53EE-2748-8E66-67416002F1DB}"/>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328349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AA041-D91F-4B44-9EF6-EAF9E009C5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8D0CF6-9B7F-2C40-B1C4-0F6AEEB926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E2C549-F8C4-9E4D-ADDB-1BB85C96E757}"/>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DF2A7525-61A4-F449-8873-7AA1C9B46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C6D74-433F-4E4B-A8E5-A8DA018DE653}"/>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1941337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800D-8047-74BA-551C-C66CF0B25F2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62CC5E6-8515-061F-B8B8-22F03EC5917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Footer Placeholder 3">
            <a:extLst>
              <a:ext uri="{FF2B5EF4-FFF2-40B4-BE49-F238E27FC236}">
                <a16:creationId xmlns:a16="http://schemas.microsoft.com/office/drawing/2014/main" id="{3B720129-F24D-1851-F36B-EA14E782FF9F}"/>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E919A570-00EF-7C1B-59E3-E6FEF047E8FB}"/>
              </a:ext>
            </a:extLst>
          </p:cNvPr>
          <p:cNvSpPr>
            <a:spLocks noGrp="1"/>
          </p:cNvSpPr>
          <p:nvPr>
            <p:ph type="sldNum" sz="quarter" idx="11"/>
          </p:nvPr>
        </p:nvSpPr>
        <p:spPr/>
        <p:txBody>
          <a:bodyPr/>
          <a:lstStyle/>
          <a:p>
            <a:fld id="{177EDD06-7325-4D27-A613-97C992D5FDBE}" type="slidenum">
              <a:rPr lang="en-GB" smtClean="0"/>
              <a:t>‹#›</a:t>
            </a:fld>
            <a:endParaRPr lang="en-GB"/>
          </a:p>
        </p:txBody>
      </p:sp>
    </p:spTree>
    <p:extLst>
      <p:ext uri="{BB962C8B-B14F-4D97-AF65-F5344CB8AC3E}">
        <p14:creationId xmlns:p14="http://schemas.microsoft.com/office/powerpoint/2010/main" val="212733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78181" y="111927"/>
            <a:ext cx="9332514" cy="970450"/>
          </a:xfrm>
          <a:prstGeom prst="rect">
            <a:avLst/>
          </a:prstGeo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6C52C72-DE31-F449-A4ED-4C594FD91407}" type="datetimeFigureOut">
              <a:rPr lang="en-US" dirty="0"/>
              <a:pPr/>
              <a:t>11/27/2023</a:t>
            </a:fld>
            <a:endParaRPr lang="en-US" dirty="0"/>
          </a:p>
        </p:txBody>
      </p:sp>
      <p:sp>
        <p:nvSpPr>
          <p:cNvPr id="5" name="Footer Placeholder 4"/>
          <p:cNvSpPr>
            <a:spLocks noGrp="1"/>
          </p:cNvSpPr>
          <p:nvPr>
            <p:ph type="ftr" sz="quarter" idx="11"/>
          </p:nvPr>
        </p:nvSpPr>
        <p:spPr>
          <a:xfrm rot="20308504">
            <a:off x="-552386" y="3221641"/>
            <a:ext cx="3909471" cy="3691882"/>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352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78181" y="433898"/>
            <a:ext cx="9332514" cy="970450"/>
          </a:xfrm>
          <a:prstGeom prst="rect">
            <a:avLst/>
          </a:prstGeo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6C52C72-DE31-F449-A4ED-4C594FD91407}" type="datetimeFigureOut">
              <a:rPr lang="en-US" dirty="0"/>
              <a:pPr/>
              <a:t>11/27/2023</a:t>
            </a:fld>
            <a:endParaRPr lang="en-US" dirty="0"/>
          </a:p>
        </p:txBody>
      </p:sp>
      <p:sp>
        <p:nvSpPr>
          <p:cNvPr id="5" name="Footer Placeholder 4"/>
          <p:cNvSpPr>
            <a:spLocks noGrp="1"/>
          </p:cNvSpPr>
          <p:nvPr>
            <p:ph type="ftr" sz="quarter" idx="11"/>
          </p:nvPr>
        </p:nvSpPr>
        <p:spPr>
          <a:xfrm rot="20308504">
            <a:off x="-552386" y="3221641"/>
            <a:ext cx="3909471" cy="3691882"/>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462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78181" y="111927"/>
            <a:ext cx="9332514" cy="970450"/>
          </a:xfrm>
          <a:prstGeom prst="rect">
            <a:avLst/>
          </a:prstGeom>
        </p:spPr>
        <p:txBody>
          <a:bodyPr/>
          <a:lstStyle>
            <a:lvl1pPr>
              <a:defRPr>
                <a:solidFill>
                  <a:srgbClr val="865785"/>
                </a:solidFill>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77EDD06-7325-4D27-A613-97C992D5FDBE}" type="slidenum">
              <a:rPr lang="en-GB" smtClean="0"/>
              <a:t>‹#›</a:t>
            </a:fld>
            <a:endParaRPr lang="en-GB"/>
          </a:p>
        </p:txBody>
      </p:sp>
    </p:spTree>
    <p:extLst>
      <p:ext uri="{BB962C8B-B14F-4D97-AF65-F5344CB8AC3E}">
        <p14:creationId xmlns:p14="http://schemas.microsoft.com/office/powerpoint/2010/main" val="18494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2053882" y="-3174"/>
            <a:ext cx="10138117" cy="3351286"/>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a:prstGeom prst="rect">
            <a:avLst/>
          </a:prstGeo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4044420" y="4776147"/>
            <a:ext cx="6752944" cy="434974"/>
          </a:xfrm>
          <a:prstGeom prst="rect">
            <a:avLst/>
          </a:prstGeo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08B9EBBA-996F-894A-B54A-D6246ED52CEA}" type="datetimeFigureOut">
              <a:rPr lang="en-US" dirty="0"/>
              <a:pPr/>
              <a:t>11/27/2023</a:t>
            </a:fld>
            <a:endParaRPr lang="en-US" dirty="0"/>
          </a:p>
        </p:txBody>
      </p:sp>
      <p:sp>
        <p:nvSpPr>
          <p:cNvPr id="5" name="Footer Placeholder 4"/>
          <p:cNvSpPr>
            <a:spLocks noGrp="1"/>
          </p:cNvSpPr>
          <p:nvPr>
            <p:ph type="ftr" sz="quarter" idx="11"/>
          </p:nvPr>
        </p:nvSpPr>
        <p:spPr>
          <a:xfrm rot="20172355">
            <a:off x="-337550" y="3505534"/>
            <a:ext cx="3724445" cy="3450492"/>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17124" y="6002044"/>
            <a:ext cx="1062155" cy="490599"/>
          </a:xfrm>
          <a:prstGeom prst="rect">
            <a:avLst/>
          </a:prstGeom>
        </p:spPr>
        <p:txBody>
          <a:bodyPr/>
          <a:lstStyle/>
          <a:p>
            <a:endParaRPr lang="en-US" dirty="0"/>
          </a:p>
        </p:txBody>
      </p:sp>
    </p:spTree>
    <p:extLst>
      <p:ext uri="{BB962C8B-B14F-4D97-AF65-F5344CB8AC3E}">
        <p14:creationId xmlns:p14="http://schemas.microsoft.com/office/powerpoint/2010/main" val="89996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B3A1323-8D79-1946-B0D7-40001CF92E9D}" type="datetimeFigureOut">
              <a:rPr lang="en-US" dirty="0"/>
              <a:pPr/>
              <a:t>11/27/2023</a:t>
            </a:fld>
            <a:endParaRPr lang="en-US" dirty="0"/>
          </a:p>
        </p:txBody>
      </p:sp>
      <p:sp>
        <p:nvSpPr>
          <p:cNvPr id="5" name="Footer Placeholder 4"/>
          <p:cNvSpPr>
            <a:spLocks noGrp="1"/>
          </p:cNvSpPr>
          <p:nvPr>
            <p:ph type="ftr" sz="quarter" idx="11"/>
          </p:nvPr>
        </p:nvSpPr>
        <p:spPr>
          <a:xfrm rot="20389731">
            <a:off x="-640085" y="2847388"/>
            <a:ext cx="4302281" cy="391590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967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305799" y="446087"/>
            <a:ext cx="6252633" cy="5414963"/>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D0DF5E60-9974-AC48-9591-99C2BB44B7CF}" type="datetimeFigureOut">
              <a:rPr lang="en-US" dirty="0"/>
              <a:pPr/>
              <a:t>11/27/2023</a:t>
            </a:fld>
            <a:endParaRPr lang="en-US" dirty="0"/>
          </a:p>
        </p:txBody>
      </p:sp>
      <p:sp>
        <p:nvSpPr>
          <p:cNvPr id="6" name="Footer Placeholder 5"/>
          <p:cNvSpPr>
            <a:spLocks noGrp="1"/>
          </p:cNvSpPr>
          <p:nvPr>
            <p:ph type="ftr" sz="quarter" idx="11"/>
          </p:nvPr>
        </p:nvSpPr>
        <p:spPr>
          <a:xfrm rot="20525358">
            <a:off x="-248822" y="4409424"/>
            <a:ext cx="2643943" cy="239441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776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a:prstGeom prst="rect">
            <a:avLst/>
          </a:prstGeo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a:prstGeom prst="rect">
            <a:avLst/>
          </a:prstGeo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a:prstGeom prst="rect">
            <a:avLst/>
          </a:prstGeo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8DFA1846-DA80-1C48-A609-854EA85C59AD}" type="datetimeFigureOut">
              <a:rPr lang="en-US" dirty="0"/>
              <a:pPr/>
              <a:t>11/27/2023</a:t>
            </a:fld>
            <a:endParaRPr lang="en-US" dirty="0"/>
          </a:p>
        </p:txBody>
      </p:sp>
      <p:sp>
        <p:nvSpPr>
          <p:cNvPr id="5" name="Footer Placeholder 4"/>
          <p:cNvSpPr>
            <a:spLocks noGrp="1"/>
          </p:cNvSpPr>
          <p:nvPr>
            <p:ph type="ftr" sz="quarter" idx="11"/>
          </p:nvPr>
        </p:nvSpPr>
        <p:spPr>
          <a:xfrm rot="20509807">
            <a:off x="-264765" y="4341007"/>
            <a:ext cx="2566131" cy="24248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373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F62-D631-F646-B45F-EB03BDEF72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2AD2AA-C5CF-6D43-950E-4F9DFB1B7F26}"/>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A6A07A2-E8CE-5D4E-939C-796E01179D11}"/>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2C4F76C9-AB92-4144-8A92-3B1961020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E4807-BD04-D648-8811-831157F8F002}"/>
              </a:ext>
            </a:extLst>
          </p:cNvPr>
          <p:cNvSpPr>
            <a:spLocks noGrp="1"/>
          </p:cNvSpPr>
          <p:nvPr>
            <p:ph type="sldNum" sz="quarter" idx="12"/>
          </p:nvPr>
        </p:nvSpPr>
        <p:spPr/>
        <p:txBody>
          <a:bodyPr/>
          <a:lstStyle/>
          <a:p>
            <a:fld id="{82C7B49E-3C24-F84F-ABDE-9A6E41DF29F3}" type="slidenum">
              <a:rPr lang="en-US" smtClean="0"/>
              <a:t>‹#›</a:t>
            </a:fld>
            <a:endParaRPr lang="en-US"/>
          </a:p>
        </p:txBody>
      </p:sp>
      <p:pic>
        <p:nvPicPr>
          <p:cNvPr id="7" name="Picture 6">
            <a:extLst>
              <a:ext uri="{FF2B5EF4-FFF2-40B4-BE49-F238E27FC236}">
                <a16:creationId xmlns:a16="http://schemas.microsoft.com/office/drawing/2014/main" id="{77C300C4-1A15-724D-9B2E-E1B65FD50999}"/>
              </a:ext>
            </a:extLst>
          </p:cNvPr>
          <p:cNvPicPr>
            <a:picLocks noChangeAspect="1"/>
          </p:cNvPicPr>
          <p:nvPr userDrawn="1"/>
        </p:nvPicPr>
        <p:blipFill rotWithShape="1">
          <a:blip r:embed="rId2">
            <a:alphaModFix amt="20000"/>
          </a:blip>
          <a:srcRect l="11251" r="69305" b="34081"/>
          <a:stretch/>
        </p:blipFill>
        <p:spPr>
          <a:xfrm>
            <a:off x="-1435" y="3799016"/>
            <a:ext cx="3517172" cy="3058984"/>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38094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978181" y="111927"/>
            <a:ext cx="9332514" cy="970450"/>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6C52C72-DE31-F449-A4ED-4C594FD91407}" type="datetimeFigureOut">
              <a:rPr lang="en-US" dirty="0"/>
              <a:pPr/>
              <a:t>11/27/2023</a:t>
            </a:fld>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
        <p:nvSpPr>
          <p:cNvPr id="10" name="Rounded Rectangle 9"/>
          <p:cNvSpPr/>
          <p:nvPr userDrawn="1"/>
        </p:nvSpPr>
        <p:spPr>
          <a:xfrm rot="1619992">
            <a:off x="291532" y="3374026"/>
            <a:ext cx="3556794" cy="3285481"/>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754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a:prstGeom prst="rect">
            <a:avLst/>
          </a:prstGeo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ED62726E-379B-B349-9EED-81ED093FA806}" type="datetimeFigureOut">
              <a:rPr lang="en-US" dirty="0"/>
              <a:pPr/>
              <a:t>11/27/2023</a:t>
            </a:fld>
            <a:endParaRPr lang="en-US" dirty="0"/>
          </a:p>
        </p:txBody>
      </p:sp>
      <p:sp>
        <p:nvSpPr>
          <p:cNvPr id="5" name="Footer Placeholder 4"/>
          <p:cNvSpPr>
            <a:spLocks noGrp="1"/>
          </p:cNvSpPr>
          <p:nvPr>
            <p:ph type="ftr" sz="quarter" idx="11"/>
          </p:nvPr>
        </p:nvSpPr>
        <p:spPr>
          <a:xfrm>
            <a:off x="451514" y="6041362"/>
            <a:ext cx="864432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684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78181" y="111927"/>
            <a:ext cx="9332514" cy="970450"/>
          </a:xfrm>
          <a:prstGeom prst="rect">
            <a:avLst/>
          </a:prstGeo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177EDD06-7325-4D27-A613-97C992D5FDBE}" type="slidenum">
              <a:rPr lang="en-GB" smtClean="0"/>
              <a:t>‹#›</a:t>
            </a:fld>
            <a:endParaRPr lang="en-GB"/>
          </a:p>
        </p:txBody>
      </p:sp>
    </p:spTree>
    <p:extLst>
      <p:ext uri="{BB962C8B-B14F-4D97-AF65-F5344CB8AC3E}">
        <p14:creationId xmlns:p14="http://schemas.microsoft.com/office/powerpoint/2010/main" val="264296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B3A1323-8D79-1946-B0D7-40001CF92E9D}" type="datetimeFigureOut">
              <a:rPr kumimoji="0" lang="en-US" sz="1800" b="0" i="0" u="none" strike="noStrike" kern="1200" cap="none" spc="0" normalizeH="0" baseline="0" noProof="0" dirty="0">
                <a:ln>
                  <a:noFill/>
                </a:ln>
                <a:solidFill>
                  <a:srgbClr val="6BB991"/>
                </a:solidFill>
                <a:effectLst/>
                <a:uLnTx/>
                <a:uFillTx/>
                <a:latin typeface="Century Gothic"/>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11/27/2023</a:t>
            </a:fld>
            <a:endParaRPr kumimoji="0" lang="en-US" sz="1800" b="0" i="0" u="none" strike="noStrike" kern="1200" cap="none" spc="0" normalizeH="0" baseline="0" noProof="0" dirty="0">
              <a:ln>
                <a:noFill/>
              </a:ln>
              <a:solidFill>
                <a:srgbClr val="6BB991"/>
              </a:solidFill>
              <a:effectLst/>
              <a:uLnTx/>
              <a:uFillTx/>
              <a:latin typeface="Century Gothic"/>
              <a:ea typeface="+mn-ea"/>
              <a:cs typeface="+mn-cs"/>
            </a:endParaRPr>
          </a:p>
        </p:txBody>
      </p:sp>
      <p:sp>
        <p:nvSpPr>
          <p:cNvPr id="5" name="Footer Placeholder 4"/>
          <p:cNvSpPr>
            <a:spLocks noGrp="1"/>
          </p:cNvSpPr>
          <p:nvPr>
            <p:ph type="ftr" sz="quarter" idx="11"/>
          </p:nvPr>
        </p:nvSpPr>
        <p:spPr>
          <a:xfrm rot="20389731">
            <a:off x="-640085" y="2847388"/>
            <a:ext cx="4302281" cy="391590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6BB991">
                  <a:tint val="75000"/>
                </a:srgbClr>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10678331" y="5915888"/>
            <a:ext cx="1062155" cy="490599"/>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dirty="0">
                <a:ln>
                  <a:noFill/>
                </a:ln>
                <a:solidFill>
                  <a:srgbClr val="6BB991">
                    <a:tint val="75000"/>
                  </a:srgb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BB991">
                  <a:tint val="75000"/>
                </a:srgbClr>
              </a:solidFill>
              <a:effectLst/>
              <a:uLnTx/>
              <a:uFillTx/>
              <a:latin typeface="Century Gothic"/>
              <a:ea typeface="+mn-ea"/>
              <a:cs typeface="+mn-cs"/>
            </a:endParaRPr>
          </a:p>
        </p:txBody>
      </p:sp>
    </p:spTree>
    <p:extLst>
      <p:ext uri="{BB962C8B-B14F-4D97-AF65-F5344CB8AC3E}">
        <p14:creationId xmlns:p14="http://schemas.microsoft.com/office/powerpoint/2010/main" val="281455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54E2-4252-8343-BB1F-29E99BB233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BAE387-44CD-1941-9631-0D2C1A36E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302E46-D5B3-0D4D-B279-51402713E26A}"/>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B38EF54D-ED77-7445-8568-277805060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B66C2-F9FA-234B-9FF2-533A04E8F851}"/>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276593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BE0F-21C5-664C-A634-FE23F18731E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15CC4B-C10C-7C4A-B2D3-67C9C3B31F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65BA567-D7B4-F444-8E80-B2AD8623B3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CE8AA1D-40FB-3C47-9CBD-593E0F1A4F6B}"/>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6" name="Footer Placeholder 5">
            <a:extLst>
              <a:ext uri="{FF2B5EF4-FFF2-40B4-BE49-F238E27FC236}">
                <a16:creationId xmlns:a16="http://schemas.microsoft.com/office/drawing/2014/main" id="{3B6A0BBB-9416-C04F-940C-1214AAA12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5F873-B424-BD4C-A922-EB797C5D69A4}"/>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368938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F7B5-93DB-8C47-BBA0-B2C7AF8119F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511412-C66F-D446-8265-35EA18B3A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36BA97-6D48-1843-BA3E-FAA8D16CF5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821E4B-F163-1B46-8679-1A32660AE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5FA6DB-0618-5E46-805C-B832AAAB060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61FFD4-5EB0-7748-95B9-4AEFA4BACED2}"/>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8" name="Footer Placeholder 7">
            <a:extLst>
              <a:ext uri="{FF2B5EF4-FFF2-40B4-BE49-F238E27FC236}">
                <a16:creationId xmlns:a16="http://schemas.microsoft.com/office/drawing/2014/main" id="{7D608CB3-E3F3-9D43-8B1A-9BC92E9D90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F1D152-7D4A-454B-A1BE-C9D2AEA0FD2E}"/>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334675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1676-FBD2-4143-87B2-C9B9D38B01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A89545C-0708-1148-AA5C-BAC7C9E1A41B}"/>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4" name="Footer Placeholder 3">
            <a:extLst>
              <a:ext uri="{FF2B5EF4-FFF2-40B4-BE49-F238E27FC236}">
                <a16:creationId xmlns:a16="http://schemas.microsoft.com/office/drawing/2014/main" id="{F006B238-474E-B549-A240-BE7366B66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D5B8C1-1D37-7341-ABDF-A5A232521959}"/>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406834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5C5A0-20C4-2643-9EAB-E91A24B186AD}"/>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3" name="Footer Placeholder 2">
            <a:extLst>
              <a:ext uri="{FF2B5EF4-FFF2-40B4-BE49-F238E27FC236}">
                <a16:creationId xmlns:a16="http://schemas.microsoft.com/office/drawing/2014/main" id="{408F66D1-EFA9-D848-ACA1-45A874956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58F85F-A8FE-F242-9145-61339300C0C5}"/>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322256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8D06-54BE-2147-A987-4F397ED947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E8910FB-68DF-E643-AAAE-D327DEA96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B3BF7C-9CBE-B543-9431-66D29F9FD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EAE076-275C-8D4C-8A47-DE537BCC8E20}"/>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6" name="Footer Placeholder 5">
            <a:extLst>
              <a:ext uri="{FF2B5EF4-FFF2-40B4-BE49-F238E27FC236}">
                <a16:creationId xmlns:a16="http://schemas.microsoft.com/office/drawing/2014/main" id="{619B5EAC-B382-DF49-A2BF-079E01FD9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3C20A-0ECD-4C4C-B07B-17480FE64063}"/>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267434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E3DC-AF9B-524D-97FE-5F0619C9D1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F9F965-9D37-F641-B7DE-159D20305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F0226B-D8FE-AD4D-9833-3C6E70A62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76F1C-D05D-8B4E-9458-D06AC798C5EB}"/>
              </a:ext>
            </a:extLst>
          </p:cNvPr>
          <p:cNvSpPr>
            <a:spLocks noGrp="1"/>
          </p:cNvSpPr>
          <p:nvPr>
            <p:ph type="dt" sz="half" idx="10"/>
          </p:nvPr>
        </p:nvSpPr>
        <p:spPr/>
        <p:txBody>
          <a:bodyPr/>
          <a:lstStyle/>
          <a:p>
            <a:fld id="{FE71E478-064A-D346-A159-6F34FC13400B}" type="datetimeFigureOut">
              <a:rPr lang="en-US" smtClean="0"/>
              <a:t>11/27/2023</a:t>
            </a:fld>
            <a:endParaRPr lang="en-US"/>
          </a:p>
        </p:txBody>
      </p:sp>
      <p:sp>
        <p:nvSpPr>
          <p:cNvPr id="6" name="Footer Placeholder 5">
            <a:extLst>
              <a:ext uri="{FF2B5EF4-FFF2-40B4-BE49-F238E27FC236}">
                <a16:creationId xmlns:a16="http://schemas.microsoft.com/office/drawing/2014/main" id="{874DF9F0-3256-9241-BD91-521F36B8D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CAF8C-787E-5841-B13A-5CA3E156BCD4}"/>
              </a:ext>
            </a:extLst>
          </p:cNvPr>
          <p:cNvSpPr>
            <a:spLocks noGrp="1"/>
          </p:cNvSpPr>
          <p:nvPr>
            <p:ph type="sldNum" sz="quarter" idx="12"/>
          </p:nvPr>
        </p:nvSpPr>
        <p:spPr/>
        <p:txBody>
          <a:bodyPr/>
          <a:lstStyle/>
          <a:p>
            <a:fld id="{82C7B49E-3C24-F84F-ABDE-9A6E41DF29F3}" type="slidenum">
              <a:rPr lang="en-US" smtClean="0"/>
              <a:t>‹#›</a:t>
            </a:fld>
            <a:endParaRPr lang="en-US"/>
          </a:p>
        </p:txBody>
      </p:sp>
    </p:spTree>
    <p:extLst>
      <p:ext uri="{BB962C8B-B14F-4D97-AF65-F5344CB8AC3E}">
        <p14:creationId xmlns:p14="http://schemas.microsoft.com/office/powerpoint/2010/main" val="83097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C98B0-0DBC-694E-9CB5-67DA9B831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66EAB76-6A4C-1740-B1E5-831C7BC67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06069C-7937-E046-A409-7E26E99EA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1E478-064A-D346-A159-6F34FC13400B}" type="datetimeFigureOut">
              <a:rPr lang="en-US" smtClean="0"/>
              <a:t>11/27/2023</a:t>
            </a:fld>
            <a:endParaRPr lang="en-US"/>
          </a:p>
        </p:txBody>
      </p:sp>
      <p:sp>
        <p:nvSpPr>
          <p:cNvPr id="5" name="Footer Placeholder 4">
            <a:extLst>
              <a:ext uri="{FF2B5EF4-FFF2-40B4-BE49-F238E27FC236}">
                <a16:creationId xmlns:a16="http://schemas.microsoft.com/office/drawing/2014/main" id="{D0BE0D9C-F35C-CA4A-ABB4-60E631A20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F7B35-179D-E643-939D-BF3BECC2F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7B49E-3C24-F84F-ABDE-9A6E41DF29F3}" type="slidenum">
              <a:rPr lang="en-US" smtClean="0"/>
              <a:t>‹#›</a:t>
            </a:fld>
            <a:endParaRPr lang="en-US"/>
          </a:p>
        </p:txBody>
      </p:sp>
    </p:spTree>
    <p:extLst>
      <p:ext uri="{BB962C8B-B14F-4D97-AF65-F5344CB8AC3E}">
        <p14:creationId xmlns:p14="http://schemas.microsoft.com/office/powerpoint/2010/main" val="2989149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rot="20273428">
            <a:off x="-743698" y="3083094"/>
            <a:ext cx="4661063" cy="4282093"/>
          </a:xfrm>
          <a:prstGeom prst="rect">
            <a:avLst/>
          </a:prstGeom>
          <a:blipFill>
            <a:blip r:embed="rId3"/>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0" name="Slide Number Placeholder 9"/>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EDD06-7325-4D27-A613-97C992D5FDBE}" type="slidenum">
              <a:rPr lang="en-GB" smtClean="0"/>
              <a:t>‹#›</a:t>
            </a:fld>
            <a:endParaRPr lang="en-GB"/>
          </a:p>
        </p:txBody>
      </p:sp>
    </p:spTree>
    <p:extLst>
      <p:ext uri="{BB962C8B-B14F-4D97-AF65-F5344CB8AC3E}">
        <p14:creationId xmlns:p14="http://schemas.microsoft.com/office/powerpoint/2010/main" val="2189496616"/>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457200" rtl="0" eaLnBrk="1" latinLnBrk="0" hangingPunct="1">
        <a:spcBef>
          <a:spcPct val="0"/>
        </a:spcBef>
        <a:buNone/>
        <a:defRPr sz="3600" b="1" kern="1200" baseline="0">
          <a:solidFill>
            <a:schemeClr val="tx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rot="20273428">
            <a:off x="-743698" y="3083094"/>
            <a:ext cx="4661063" cy="4282093"/>
          </a:xfrm>
          <a:prstGeom prst="rect">
            <a:avLst/>
          </a:prstGeom>
          <a:blipFill>
            <a:blip r:embed="rId12"/>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0" name="Slide Number Placeholder 9"/>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EDD06-7325-4D27-A613-97C992D5FDBE}" type="slidenum">
              <a:rPr lang="en-GB" smtClean="0"/>
              <a:t>‹#›</a:t>
            </a:fld>
            <a:endParaRPr lang="en-GB"/>
          </a:p>
        </p:txBody>
      </p:sp>
    </p:spTree>
    <p:extLst>
      <p:ext uri="{BB962C8B-B14F-4D97-AF65-F5344CB8AC3E}">
        <p14:creationId xmlns:p14="http://schemas.microsoft.com/office/powerpoint/2010/main" val="3560659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lvl1pPr algn="l" defTabSz="457200" rtl="0" eaLnBrk="1" latinLnBrk="0" hangingPunct="1">
        <a:spcBef>
          <a:spcPct val="0"/>
        </a:spcBef>
        <a:buNone/>
        <a:defRPr sz="3600" b="1" kern="1200" baseline="0">
          <a:solidFill>
            <a:schemeClr val="tx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rot="20273428">
            <a:off x="-743698" y="3083094"/>
            <a:ext cx="4661063" cy="4282093"/>
          </a:xfrm>
          <a:prstGeom prst="rect">
            <a:avLst/>
          </a:prstGeom>
          <a:blipFill>
            <a:blip r:embed="rId3"/>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0" name="Slide Number Placeholder 9"/>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EDD06-7325-4D27-A613-97C992D5FDBE}" type="slidenum">
              <a:rPr lang="en-GB" smtClean="0"/>
              <a:t>‹#›</a:t>
            </a:fld>
            <a:endParaRPr lang="en-GB"/>
          </a:p>
        </p:txBody>
      </p:sp>
    </p:spTree>
    <p:extLst>
      <p:ext uri="{BB962C8B-B14F-4D97-AF65-F5344CB8AC3E}">
        <p14:creationId xmlns:p14="http://schemas.microsoft.com/office/powerpoint/2010/main" val="1776976504"/>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457200" rtl="0" eaLnBrk="1" latinLnBrk="0" hangingPunct="1">
        <a:spcBef>
          <a:spcPct val="0"/>
        </a:spcBef>
        <a:buNone/>
        <a:defRPr sz="3600" b="1" kern="1200" baseline="0">
          <a:solidFill>
            <a:schemeClr val="tx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dorsetlep.co.uk/latest-insigh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ons.gov.uk/employmentandlabourmarket/peopleinwork/employmentandemployeetypes/bulletins/employmentintheuk/september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ons.gov.uk/methodology/classificationsandstandards/standardoccupationalclassificationsoc/soc2020/soc2020volume1structureanddescriptionsofunitgroups" TargetMode="Externa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hyperlink" Target="https://www.gfk.com/press/uk-consumer-confidence-up-four-points-to-21-in-september" TargetMode="External"/><Relationship Id="rId3" Type="http://schemas.openxmlformats.org/officeDocument/2006/relationships/image" Target="../media/image6.png"/><Relationship Id="rId7" Type="http://schemas.openxmlformats.org/officeDocument/2006/relationships/hyperlink" Target="https://www.natwest.com/business/insights/economics/economic-outlook/purchasing-managers-index-reports/pmi-report-for-september-2023.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orsetlep.co.uk/latest-insights" TargetMode="External"/><Relationship Id="rId5" Type="http://schemas.openxmlformats.org/officeDocument/2006/relationships/hyperlink" Target="https://www.ons.gov.uk/economy/grossdomesticproductgdp/bulletins/gdpmonthlyestimateuk/august2023" TargetMode="External"/><Relationship Id="rId4" Type="http://schemas.openxmlformats.org/officeDocument/2006/relationships/hyperlink" Target="https://www.imf.org/en/Publications/WEO/Issues/2023/10/10/world-economic-outlook-october-202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ons.gov.uk/peoplepopulationandcommunity/wellbeing/bulletins/publicopinionsandsocialtrendsgreatbritain/18to29october20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assets.publishing.service.gov.uk/government/uploads/system/uploads/attachment_data/file/863886/Working_Futures_Headline_Report.pdf"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hyperlink" Target="https://economy2030.resolutionfoundation.org/reports/learning-to-gro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hyperlink" Target="https://www.dorsetcareershub.co.uk/key-industry-dashboards-lmi-posters" TargetMode="External"/><Relationship Id="rId3" Type="http://schemas.openxmlformats.org/officeDocument/2006/relationships/hyperlink" Target="https://www.dorsetlep.co.uk/key-industry-dashboards" TargetMode="External"/><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56.png"/><Relationship Id="rId11" Type="http://schemas.openxmlformats.org/officeDocument/2006/relationships/hyperlink" Target="https://www.dorsetlep.co.uk/apprenticeship-finder" TargetMode="External"/><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hyperlink" Target="https://www.dorsetlep.co.uk/latest-insights" TargetMode="External"/><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rec.uk.com/our-view/news/press-releases/report-jobs-permanent-staff-appointments-fall-softer-pace-september" TargetMode="External"/><Relationship Id="rId4" Type="http://schemas.openxmlformats.org/officeDocument/2006/relationships/hyperlink" Target="https://www.bankofengland.co.uk/agents-summary/2023/2023-q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ons.gov.uk/employmentandlabourmarket/peopleinwork/employmentandemployeetypes/bulletins/jobsandvacanciesintheuk/september2023"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dorsetlep.co.uk/vacancies-and-opportuniti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orsetlep.co.uk/vacancies-and-opportunities" TargetMode="External"/><Relationship Id="rId7" Type="http://schemas.openxmlformats.org/officeDocument/2006/relationships/hyperlink" Target="https://www.ons.gov.uk/employmentandlabourmarket/peopleinwork/employmentandemployeetypes/bulletins/uklabourmarket/october202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a window&#10;&#10;Description automatically generated">
            <a:extLst>
              <a:ext uri="{FF2B5EF4-FFF2-40B4-BE49-F238E27FC236}">
                <a16:creationId xmlns:a16="http://schemas.microsoft.com/office/drawing/2014/main" id="{72EA470C-E5D8-18FE-8EC6-16C4B5F045BE}"/>
              </a:ext>
            </a:extLst>
          </p:cNvPr>
          <p:cNvPicPr>
            <a:picLocks noChangeAspect="1"/>
          </p:cNvPicPr>
          <p:nvPr/>
        </p:nvPicPr>
        <p:blipFill>
          <a:blip r:embed="rId3"/>
          <a:stretch>
            <a:fillRect/>
          </a:stretch>
        </p:blipFill>
        <p:spPr>
          <a:xfrm>
            <a:off x="0" y="0"/>
            <a:ext cx="12192000" cy="6858000"/>
          </a:xfrm>
          <a:prstGeom prst="rect">
            <a:avLst/>
          </a:prstGeom>
        </p:spPr>
      </p:pic>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4767955" y="148440"/>
            <a:ext cx="7037239" cy="1754326"/>
          </a:xfrm>
          <a:prstGeom prst="rect">
            <a:avLst/>
          </a:prstGeom>
          <a:solidFill>
            <a:srgbClr val="6BB991">
              <a:alpha val="50000"/>
            </a:srgbClr>
          </a:solidFill>
          <a:ln>
            <a:noFill/>
          </a:ln>
        </p:spPr>
        <p:txBody>
          <a:bodyPr wrap="square">
            <a:spAutoFit/>
          </a:bodyPr>
          <a:lstStyle/>
          <a:p>
            <a:r>
              <a:rPr lang="en-GB" sz="5400" b="1" kern="0" spc="-35" dirty="0">
                <a:latin typeface="Century Gothic" panose="020B0502020202020204" pitchFamily="34" charset="0"/>
                <a:ea typeface="Times New Roman" panose="02020603050405020304" pitchFamily="18" charset="0"/>
                <a:cs typeface="Times New Roman" panose="02020603050405020304" pitchFamily="18" charset="0"/>
              </a:rPr>
              <a:t>Dorset</a:t>
            </a:r>
            <a:r>
              <a:rPr lang="en-GB" sz="4400" b="1" kern="1400" spc="-35" dirty="0">
                <a:solidFill>
                  <a:schemeClr val="tx1">
                    <a:lumMod val="85000"/>
                    <a:lumOff val="15000"/>
                  </a:schemeClr>
                </a:solidFill>
                <a:latin typeface="Century Gothic" panose="020B0502020202020204" pitchFamily="34" charset="0"/>
                <a:ea typeface="Times New Roman" panose="02020603050405020304" pitchFamily="18" charset="0"/>
                <a:cs typeface="Times New Roman" panose="02020603050405020304" pitchFamily="18" charset="0"/>
              </a:rPr>
              <a:t> </a:t>
            </a:r>
            <a:r>
              <a:rPr lang="en-GB" sz="5400" b="1" kern="0" spc="-35" dirty="0">
                <a:latin typeface="Century Gothic" panose="020B0502020202020204" pitchFamily="34" charset="0"/>
                <a:cs typeface="Times New Roman" panose="02020603050405020304" pitchFamily="18" charset="0"/>
              </a:rPr>
              <a:t>Labour Market Insights</a:t>
            </a:r>
          </a:p>
        </p:txBody>
      </p:sp>
      <p:sp>
        <p:nvSpPr>
          <p:cNvPr id="12" name="Rectangle 11"/>
          <p:cNvSpPr/>
          <p:nvPr/>
        </p:nvSpPr>
        <p:spPr>
          <a:xfrm>
            <a:off x="0" y="4316536"/>
            <a:ext cx="3400388" cy="830997"/>
          </a:xfrm>
          <a:prstGeom prst="rect">
            <a:avLst/>
          </a:prstGeom>
          <a:solidFill>
            <a:schemeClr val="tx1">
              <a:alpha val="89000"/>
            </a:schemeClr>
          </a:solidFill>
          <a:ln>
            <a:noFill/>
          </a:ln>
        </p:spPr>
        <p:txBody>
          <a:bodyPr wrap="square">
            <a:spAutoFit/>
          </a:bodyPr>
          <a:lstStyle/>
          <a:p>
            <a:pPr lvl="1"/>
            <a:r>
              <a:rPr lang="en-GB" sz="4800" kern="0" spc="-35"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Q3 2023</a:t>
            </a:r>
          </a:p>
        </p:txBody>
      </p:sp>
      <p:sp>
        <p:nvSpPr>
          <p:cNvPr id="11" name="Text Box 2">
            <a:hlinkClick r:id="rId4"/>
          </p:cNvPr>
          <p:cNvSpPr txBox="1">
            <a:spLocks noChangeArrowheads="1"/>
          </p:cNvSpPr>
          <p:nvPr/>
        </p:nvSpPr>
        <p:spPr bwMode="auto">
          <a:xfrm>
            <a:off x="4494729" y="6519446"/>
            <a:ext cx="7195918"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ts val="400"/>
              </a:spcBef>
              <a:spcAft>
                <a:spcPct val="0"/>
              </a:spcAft>
              <a:buClrTx/>
              <a:buSzTx/>
              <a:buFontTx/>
              <a:buNone/>
              <a:tabLst/>
            </a:pPr>
            <a:r>
              <a:rPr lang="en-GB" altLang="en-US" sz="1600" dirty="0">
                <a:solidFill>
                  <a:schemeClr val="bg1"/>
                </a:solidFill>
                <a:latin typeface="Century Gothic" panose="020B0502020202020204" pitchFamily="34" charset="0"/>
              </a:rPr>
              <a:t>Read full report on </a:t>
            </a:r>
            <a:r>
              <a:rPr lang="en-GB" altLang="en-US" sz="1600" b="1" dirty="0">
                <a:solidFill>
                  <a:schemeClr val="bg1"/>
                </a:solidFill>
                <a:latin typeface="Century Gothic" panose="020B0502020202020204" pitchFamily="34" charset="0"/>
                <a:hlinkClick r:id="rId4"/>
              </a:rPr>
              <a:t>Dorset Labour Market and Skills latest insights</a:t>
            </a:r>
            <a:endParaRPr kumimoji="0" lang="en-GB" altLang="en-US" sz="1600" b="1" i="0" u="none" strike="noStrike" cap="none" normalizeH="0" baseline="0" dirty="0">
              <a:ln>
                <a:noFill/>
              </a:ln>
              <a:solidFill>
                <a:schemeClr val="bg1"/>
              </a:solidFill>
              <a:effectLst/>
              <a:latin typeface="Century Gothic" panose="020B0502020202020204" pitchFamily="34" charset="0"/>
            </a:endParaRPr>
          </a:p>
        </p:txBody>
      </p:sp>
      <p:sp>
        <p:nvSpPr>
          <p:cNvPr id="14" name="TextBox 13">
            <a:extLst>
              <a:ext uri="{FF2B5EF4-FFF2-40B4-BE49-F238E27FC236}">
                <a16:creationId xmlns:a16="http://schemas.microsoft.com/office/drawing/2014/main" id="{AD09D69F-EBF6-44C5-918E-BDB50585E12B}"/>
              </a:ext>
            </a:extLst>
          </p:cNvPr>
          <p:cNvSpPr txBox="1"/>
          <p:nvPr/>
        </p:nvSpPr>
        <p:spPr>
          <a:xfrm>
            <a:off x="4789164" y="2073464"/>
            <a:ext cx="7195918" cy="4349909"/>
          </a:xfrm>
          <a:prstGeom prst="rect">
            <a:avLst/>
          </a:prstGeom>
          <a:solidFill>
            <a:schemeClr val="tx1">
              <a:alpha val="75000"/>
            </a:schemeClr>
          </a:solidFill>
          <a:ln w="9525">
            <a:noFill/>
            <a:miter lim="800000"/>
            <a:headEnd/>
            <a:tailEnd/>
          </a:ln>
        </p:spPr>
        <p:txBody>
          <a:bodyPr vert="horz" wrap="square" lIns="9144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ts val="400"/>
              </a:spcBef>
              <a:spcAft>
                <a:spcPct val="0"/>
              </a:spcAft>
              <a:buClrTx/>
              <a:buSzTx/>
              <a:buFontTx/>
              <a:buNone/>
              <a:tabLst/>
              <a:defRPr sz="1600">
                <a:solidFill>
                  <a:schemeClr val="bg1"/>
                </a:solidFill>
                <a:latin typeface="Century Gothic" panose="020B0502020202020204" pitchFamily="34" charset="0"/>
              </a:defRPr>
            </a:lvl1pPr>
          </a:lstStyle>
          <a:p>
            <a:r>
              <a:rPr lang="en-GB" sz="1800" dirty="0">
                <a:effectLst/>
                <a:latin typeface="Century Gothic" panose="020B0502020202020204" pitchFamily="34" charset="0"/>
                <a:ea typeface="Times New Roman" panose="02020603050405020304" pitchFamily="18" charset="0"/>
                <a:cs typeface="Helvetica" panose="020B0604020202020204" pitchFamily="34" charset="0"/>
              </a:rPr>
              <a:t>At a national level the labour market has continued to soften with vacancy levels continuing to fall from their historical highs at the end of 2022. Despite this, wage growth has been strong – in reaction to continued high inflation – and for the first time in recent years it broadly reached parity with inflation which is now beginning to slow. Businesses have come under pressure to increase wages, helping employees withstand some of the squeeze on incomes.</a:t>
            </a:r>
          </a:p>
          <a:p>
            <a:endParaRPr lang="en-GB" sz="1800" dirty="0">
              <a:cs typeface="Helvetica" panose="020B0604020202020204" pitchFamily="34" charset="0"/>
            </a:endParaRPr>
          </a:p>
          <a:p>
            <a:r>
              <a:rPr lang="en-GB" sz="1800" dirty="0">
                <a:cs typeface="Helvetica" panose="020B0604020202020204" pitchFamily="34" charset="0"/>
              </a:rPr>
              <a:t>The increase in interest rates that have occurred as a reaction to inflationary pressures are having an impact, particularly with evidence that house prices are beginning to fall – although rental levels remain high. This means that household wealth has come under pressure, alongside the squeezes on household income.</a:t>
            </a:r>
            <a:endParaRPr lang="en-GB" dirty="0"/>
          </a:p>
        </p:txBody>
      </p:sp>
      <p:sp>
        <p:nvSpPr>
          <p:cNvPr id="13" name="Text Box 2">
            <a:hlinkClick r:id="rId4"/>
            <a:extLst>
              <a:ext uri="{FF2B5EF4-FFF2-40B4-BE49-F238E27FC236}">
                <a16:creationId xmlns:a16="http://schemas.microsoft.com/office/drawing/2014/main" id="{E7B1B2DB-97DA-49BB-B3FC-BD24F5676C51}"/>
              </a:ext>
            </a:extLst>
          </p:cNvPr>
          <p:cNvSpPr txBox="1">
            <a:spLocks noChangeArrowheads="1"/>
          </p:cNvSpPr>
          <p:nvPr/>
        </p:nvSpPr>
        <p:spPr bwMode="auto">
          <a:xfrm>
            <a:off x="221831" y="6519446"/>
            <a:ext cx="3400388"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ts val="400"/>
              </a:spcBef>
              <a:spcAft>
                <a:spcPct val="0"/>
              </a:spcAft>
              <a:buClrTx/>
              <a:buSzTx/>
              <a:buFontTx/>
              <a:buNone/>
              <a:tabLst/>
            </a:pPr>
            <a:r>
              <a:rPr lang="en-GB" altLang="en-US" sz="1600" dirty="0">
                <a:solidFill>
                  <a:schemeClr val="bg1"/>
                </a:solidFill>
                <a:latin typeface="Century Gothic" panose="020B0502020202020204" pitchFamily="34" charset="0"/>
              </a:rPr>
              <a:t>Image source: BBC October 23</a:t>
            </a:r>
            <a:endParaRPr kumimoji="0" lang="en-GB" altLang="en-US" sz="1600" b="1" i="0" u="none" strike="noStrike" cap="none" normalizeH="0" baseline="0" dirty="0">
              <a:ln>
                <a:noFill/>
              </a:ln>
              <a:solidFill>
                <a:schemeClr val="bg1"/>
              </a:solidFill>
              <a:effectLst/>
              <a:latin typeface="Century Gothic" panose="020B0502020202020204" pitchFamily="34" charset="0"/>
            </a:endParaRPr>
          </a:p>
        </p:txBody>
      </p:sp>
      <p:pic>
        <p:nvPicPr>
          <p:cNvPr id="7" name="Picture 6" descr="A black and white sign&#10;&#10;Description automatically generated with low confidence">
            <a:extLst>
              <a:ext uri="{FF2B5EF4-FFF2-40B4-BE49-F238E27FC236}">
                <a16:creationId xmlns:a16="http://schemas.microsoft.com/office/drawing/2014/main" id="{5489F2D0-164E-08C8-5FB6-805B1FBE87CD}"/>
              </a:ext>
            </a:extLst>
          </p:cNvPr>
          <p:cNvPicPr>
            <a:picLocks noChangeAspect="1"/>
          </p:cNvPicPr>
          <p:nvPr/>
        </p:nvPicPr>
        <p:blipFill>
          <a:blip r:embed="rId5"/>
          <a:stretch>
            <a:fillRect/>
          </a:stretch>
        </p:blipFill>
        <p:spPr>
          <a:xfrm>
            <a:off x="112763" y="148441"/>
            <a:ext cx="3341638" cy="851238"/>
          </a:xfrm>
          <a:prstGeom prst="rect">
            <a:avLst/>
          </a:prstGeom>
        </p:spPr>
      </p:pic>
    </p:spTree>
    <p:extLst>
      <p:ext uri="{BB962C8B-B14F-4D97-AF65-F5344CB8AC3E}">
        <p14:creationId xmlns:p14="http://schemas.microsoft.com/office/powerpoint/2010/main" val="16611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9D843EF-B6BB-524C-5977-5E95A9123386}"/>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p:cNvSpPr/>
          <p:nvPr/>
        </p:nvSpPr>
        <p:spPr>
          <a:xfrm>
            <a:off x="225396" y="30531"/>
            <a:ext cx="115415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kern="0" dirty="0">
                <a:solidFill>
                  <a:schemeClr val="bg1"/>
                </a:solidFill>
                <a:latin typeface="Century Gothic"/>
                <a:ea typeface="PT Sans" panose="020B0503020203020204" pitchFamily="34" charset="0"/>
              </a:rPr>
              <a:t>Chart of the quarter 1 – UK economic inactivity</a:t>
            </a:r>
            <a:endParaRPr kumimoji="0" lang="en-GB" sz="36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Rectangle 11">
            <a:extLst>
              <a:ext uri="{FF2B5EF4-FFF2-40B4-BE49-F238E27FC236}">
                <a16:creationId xmlns:a16="http://schemas.microsoft.com/office/drawing/2014/main" id="{7CB3FBFC-4B56-B987-DD12-B13CC3864A86}"/>
              </a:ext>
            </a:extLst>
          </p:cNvPr>
          <p:cNvSpPr>
            <a:spLocks noChangeArrowheads="1"/>
          </p:cNvSpPr>
          <p:nvPr/>
        </p:nvSpPr>
        <p:spPr bwMode="auto">
          <a:xfrm>
            <a:off x="123825" y="717238"/>
            <a:ext cx="11768946" cy="1200329"/>
          </a:xfrm>
          <a:prstGeom prst="rect">
            <a:avLst/>
          </a:prstGeom>
          <a:solidFill>
            <a:srgbClr val="6BB991">
              <a:alpha val="66000"/>
            </a:srgbClr>
          </a:solidFill>
        </p:spPr>
        <p:txBody>
          <a:bodyPr wrap="square">
            <a:spAutoFit/>
          </a:bodyPr>
          <a:lstStyle/>
          <a:p>
            <a:pPr marL="285750" indent="-285750">
              <a:buFont typeface="Arial" panose="020B0604020202020204" pitchFamily="34" charset="0"/>
              <a:buChar char="•"/>
              <a:defRPr/>
            </a:pPr>
            <a:r>
              <a:rPr lang="en-GB" dirty="0">
                <a:latin typeface="Century Gothic" panose="020B0502020202020204" pitchFamily="34" charset="0"/>
                <a:cs typeface="Times New Roman" panose="02020603050405020304" pitchFamily="18" charset="0"/>
              </a:rPr>
              <a:t>Increases in economic inactivity in the post-pandemic period have been mostly driven by those aged 50 to 64 years, although the latest quarter driven by 16 to 24 years</a:t>
            </a:r>
          </a:p>
          <a:p>
            <a:pPr marL="285750" indent="-285750">
              <a:buFont typeface="Arial" panose="020B0604020202020204" pitchFamily="34" charset="0"/>
              <a:buChar char="•"/>
              <a:defRPr/>
            </a:pPr>
            <a:r>
              <a:rPr lang="en-GB" dirty="0">
                <a:latin typeface="Century Gothic" panose="020B0502020202020204" pitchFamily="34" charset="0"/>
                <a:ea typeface="Times New Roman" panose="02020603050405020304" pitchFamily="18" charset="0"/>
                <a:cs typeface="Times New Roman" panose="02020603050405020304" pitchFamily="18" charset="0"/>
              </a:rPr>
              <a:t>Those inactive because they were long-term sick also increased to a record high. Conversely, those inactive because they were looking after family or home decreased to a record low</a:t>
            </a:r>
          </a:p>
        </p:txBody>
      </p:sp>
      <p:sp>
        <p:nvSpPr>
          <p:cNvPr id="4" name="TextBox 3">
            <a:extLst>
              <a:ext uri="{FF2B5EF4-FFF2-40B4-BE49-F238E27FC236}">
                <a16:creationId xmlns:a16="http://schemas.microsoft.com/office/drawing/2014/main" id="{9841C1D4-B6A4-BA56-8721-A8F7D747BB6B}"/>
              </a:ext>
            </a:extLst>
          </p:cNvPr>
          <p:cNvSpPr txBox="1"/>
          <p:nvPr/>
        </p:nvSpPr>
        <p:spPr>
          <a:xfrm>
            <a:off x="862615" y="6576243"/>
            <a:ext cx="2983509" cy="276999"/>
          </a:xfrm>
          <a:prstGeom prst="rect">
            <a:avLst/>
          </a:prstGeom>
          <a:noFill/>
        </p:spPr>
        <p:txBody>
          <a:bodyPr wrap="none" rtlCol="0">
            <a:spAutoFit/>
          </a:bodyPr>
          <a:lstStyle/>
          <a:p>
            <a:r>
              <a:rPr lang="en-GB" sz="1200" dirty="0">
                <a:hlinkClick r:id="rId4"/>
              </a:rPr>
              <a:t>ONS Employment in the UK, Sept 2023</a:t>
            </a:r>
            <a:endParaRPr lang="en-GB" sz="1200" dirty="0"/>
          </a:p>
        </p:txBody>
      </p:sp>
      <p:sp>
        <p:nvSpPr>
          <p:cNvPr id="9" name="TextBox 8">
            <a:extLst>
              <a:ext uri="{FF2B5EF4-FFF2-40B4-BE49-F238E27FC236}">
                <a16:creationId xmlns:a16="http://schemas.microsoft.com/office/drawing/2014/main" id="{4D716864-EA00-D2A1-18D2-9FCAC8748722}"/>
              </a:ext>
            </a:extLst>
          </p:cNvPr>
          <p:cNvSpPr txBox="1"/>
          <p:nvPr/>
        </p:nvSpPr>
        <p:spPr>
          <a:xfrm>
            <a:off x="225396" y="2113700"/>
            <a:ext cx="4841126" cy="553998"/>
          </a:xfrm>
          <a:prstGeom prst="rect">
            <a:avLst/>
          </a:prstGeom>
          <a:solidFill>
            <a:srgbClr val="865785"/>
          </a:solidFill>
        </p:spPr>
        <p:txBody>
          <a:bodyPr wrap="square" rtlCol="0">
            <a:spAutoFit/>
          </a:bodyPr>
          <a:lstStyle/>
          <a:p>
            <a:r>
              <a:rPr lang="en-GB" sz="1500" b="1" dirty="0">
                <a:solidFill>
                  <a:schemeClr val="bg1"/>
                </a:solidFill>
              </a:rPr>
              <a:t>UK inactivity by reason, cumulative change (000s) </a:t>
            </a:r>
          </a:p>
          <a:p>
            <a:r>
              <a:rPr lang="en-GB" sz="1500" b="1" dirty="0">
                <a:solidFill>
                  <a:schemeClr val="bg1"/>
                </a:solidFill>
              </a:rPr>
              <a:t>– Dec 19-Jul 23</a:t>
            </a:r>
          </a:p>
        </p:txBody>
      </p:sp>
      <p:pic>
        <p:nvPicPr>
          <p:cNvPr id="11" name="Picture 10">
            <a:extLst>
              <a:ext uri="{FF2B5EF4-FFF2-40B4-BE49-F238E27FC236}">
                <a16:creationId xmlns:a16="http://schemas.microsoft.com/office/drawing/2014/main" id="{81313A43-64E1-343D-1BEC-3FF92131084F}"/>
              </a:ext>
            </a:extLst>
          </p:cNvPr>
          <p:cNvPicPr>
            <a:picLocks noChangeAspect="1"/>
          </p:cNvPicPr>
          <p:nvPr/>
        </p:nvPicPr>
        <p:blipFill>
          <a:blip r:embed="rId5"/>
          <a:stretch>
            <a:fillRect/>
          </a:stretch>
        </p:blipFill>
        <p:spPr>
          <a:xfrm>
            <a:off x="225396" y="2761861"/>
            <a:ext cx="5456947" cy="3724979"/>
          </a:xfrm>
          <a:prstGeom prst="rect">
            <a:avLst/>
          </a:prstGeom>
        </p:spPr>
      </p:pic>
      <p:pic>
        <p:nvPicPr>
          <p:cNvPr id="14" name="Picture 13">
            <a:extLst>
              <a:ext uri="{FF2B5EF4-FFF2-40B4-BE49-F238E27FC236}">
                <a16:creationId xmlns:a16="http://schemas.microsoft.com/office/drawing/2014/main" id="{79D87118-2801-5EB1-0082-F9E0E46F9279}"/>
              </a:ext>
            </a:extLst>
          </p:cNvPr>
          <p:cNvPicPr>
            <a:picLocks noChangeAspect="1"/>
          </p:cNvPicPr>
          <p:nvPr/>
        </p:nvPicPr>
        <p:blipFill>
          <a:blip r:embed="rId6"/>
          <a:stretch>
            <a:fillRect/>
          </a:stretch>
        </p:blipFill>
        <p:spPr>
          <a:xfrm>
            <a:off x="6418413" y="2761860"/>
            <a:ext cx="5456947" cy="3724979"/>
          </a:xfrm>
          <a:prstGeom prst="rect">
            <a:avLst/>
          </a:prstGeom>
        </p:spPr>
      </p:pic>
      <p:sp>
        <p:nvSpPr>
          <p:cNvPr id="15" name="TextBox 14">
            <a:extLst>
              <a:ext uri="{FF2B5EF4-FFF2-40B4-BE49-F238E27FC236}">
                <a16:creationId xmlns:a16="http://schemas.microsoft.com/office/drawing/2014/main" id="{A000B0A1-5CCD-B49A-CB88-6EA0556B2A4C}"/>
              </a:ext>
            </a:extLst>
          </p:cNvPr>
          <p:cNvSpPr txBox="1"/>
          <p:nvPr/>
        </p:nvSpPr>
        <p:spPr>
          <a:xfrm>
            <a:off x="6418413" y="2113700"/>
            <a:ext cx="4563718" cy="553998"/>
          </a:xfrm>
          <a:prstGeom prst="rect">
            <a:avLst/>
          </a:prstGeom>
          <a:solidFill>
            <a:srgbClr val="865785"/>
          </a:solidFill>
        </p:spPr>
        <p:txBody>
          <a:bodyPr wrap="square" rtlCol="0">
            <a:spAutoFit/>
          </a:bodyPr>
          <a:lstStyle/>
          <a:p>
            <a:r>
              <a:rPr lang="en-GB" sz="1500" b="1" dirty="0">
                <a:solidFill>
                  <a:schemeClr val="bg1"/>
                </a:solidFill>
              </a:rPr>
              <a:t>UK inactivity by age, cumulative change (ppts) </a:t>
            </a:r>
          </a:p>
          <a:p>
            <a:r>
              <a:rPr lang="en-GB" sz="1500" b="1" dirty="0">
                <a:solidFill>
                  <a:schemeClr val="bg1"/>
                </a:solidFill>
              </a:rPr>
              <a:t>– Dec 19-Jul 23</a:t>
            </a:r>
          </a:p>
        </p:txBody>
      </p:sp>
    </p:spTree>
    <p:extLst>
      <p:ext uri="{BB962C8B-B14F-4D97-AF65-F5344CB8AC3E}">
        <p14:creationId xmlns:p14="http://schemas.microsoft.com/office/powerpoint/2010/main" val="368885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 with a cup of coffee&#10;&#10;Description automatically generated">
            <a:extLst>
              <a:ext uri="{FF2B5EF4-FFF2-40B4-BE49-F238E27FC236}">
                <a16:creationId xmlns:a16="http://schemas.microsoft.com/office/drawing/2014/main" id="{A3945F01-22F1-4613-98F6-254DBFF2BE93}"/>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p:cNvSpPr/>
          <p:nvPr/>
        </p:nvSpPr>
        <p:spPr>
          <a:xfrm>
            <a:off x="225396" y="30531"/>
            <a:ext cx="115415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kern="0" dirty="0">
                <a:solidFill>
                  <a:schemeClr val="bg1"/>
                </a:solidFill>
                <a:latin typeface="Century Gothic"/>
                <a:ea typeface="PT Sans" panose="020B0503020203020204" pitchFamily="34" charset="0"/>
              </a:rPr>
              <a:t>Chart of the quarter 2 – local economic inactivity</a:t>
            </a:r>
            <a:endParaRPr kumimoji="0" lang="en-GB" sz="36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Rectangle 11">
            <a:extLst>
              <a:ext uri="{FF2B5EF4-FFF2-40B4-BE49-F238E27FC236}">
                <a16:creationId xmlns:a16="http://schemas.microsoft.com/office/drawing/2014/main" id="{7CB3FBFC-4B56-B987-DD12-B13CC3864A86}"/>
              </a:ext>
            </a:extLst>
          </p:cNvPr>
          <p:cNvSpPr>
            <a:spLocks noChangeArrowheads="1"/>
          </p:cNvSpPr>
          <p:nvPr/>
        </p:nvSpPr>
        <p:spPr bwMode="auto">
          <a:xfrm>
            <a:off x="123825" y="717238"/>
            <a:ext cx="11768946" cy="1200329"/>
          </a:xfrm>
          <a:prstGeom prst="rect">
            <a:avLst/>
          </a:prstGeom>
          <a:solidFill>
            <a:srgbClr val="6BB991">
              <a:alpha val="66000"/>
            </a:srgbClr>
          </a:solidFill>
        </p:spPr>
        <p:txBody>
          <a:bodyPr wrap="square">
            <a:spAutoFit/>
          </a:bodyPr>
          <a:lstStyle/>
          <a:p>
            <a:pPr marL="285750" indent="-285750">
              <a:buFont typeface="Arial" panose="020B0604020202020204" pitchFamily="34" charset="0"/>
              <a:buChar char="•"/>
              <a:defRPr/>
            </a:pPr>
            <a:r>
              <a:rPr lang="en-GB" dirty="0">
                <a:latin typeface="Century Gothic" panose="020B0502020202020204" pitchFamily="34" charset="0"/>
                <a:cs typeface="Times New Roman" panose="02020603050405020304" pitchFamily="18" charset="0"/>
              </a:rPr>
              <a:t>Much of the increase in economic inactivity seen across Dorset following the pandemic appears to have largely disappeared in recent quarters – peaking in late 2022</a:t>
            </a:r>
          </a:p>
          <a:p>
            <a:pPr marL="285750" indent="-285750">
              <a:buFont typeface="Arial" panose="020B0604020202020204" pitchFamily="34" charset="0"/>
              <a:buChar char="•"/>
              <a:defRPr/>
            </a:pPr>
            <a:r>
              <a:rPr lang="en-GB" dirty="0">
                <a:latin typeface="Century Gothic" panose="020B0502020202020204" pitchFamily="34" charset="0"/>
                <a:ea typeface="Times New Roman" panose="02020603050405020304" pitchFamily="18" charset="0"/>
                <a:cs typeface="Times New Roman" panose="02020603050405020304" pitchFamily="18" charset="0"/>
              </a:rPr>
              <a:t>The main factor in the increase had been explained by significant increase in long-term (and to a lesser extent temporary) sickness. This has also significantly reduced in the most recent period.</a:t>
            </a:r>
          </a:p>
        </p:txBody>
      </p:sp>
      <p:sp>
        <p:nvSpPr>
          <p:cNvPr id="12" name="Snip and Round Single Corner Rectangle 56">
            <a:extLst>
              <a:ext uri="{FF2B5EF4-FFF2-40B4-BE49-F238E27FC236}">
                <a16:creationId xmlns:a16="http://schemas.microsoft.com/office/drawing/2014/main" id="{8E9527BA-3719-D427-8BB2-0DC939346797}"/>
              </a:ext>
            </a:extLst>
          </p:cNvPr>
          <p:cNvSpPr/>
          <p:nvPr/>
        </p:nvSpPr>
        <p:spPr>
          <a:xfrm>
            <a:off x="10850779" y="2801042"/>
            <a:ext cx="1292943" cy="3724978"/>
          </a:xfrm>
          <a:prstGeom prst="snipRoundRect">
            <a:avLst/>
          </a:prstGeom>
          <a:solidFill>
            <a:srgbClr val="865785">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defTabSz="914273">
              <a:defRPr/>
            </a:pPr>
            <a:r>
              <a:rPr lang="en-GB" sz="1400" b="1" dirty="0">
                <a:solidFill>
                  <a:prstClr val="white"/>
                </a:solidFill>
                <a:latin typeface="Century Gothic"/>
                <a:ea typeface="PT Sans" panose="020B0503020203020204" pitchFamily="34" charset="0"/>
                <a:cs typeface="Calibri"/>
              </a:rPr>
              <a:t>Economic inactivity</a:t>
            </a:r>
          </a:p>
          <a:p>
            <a:pPr defTabSz="914273">
              <a:defRPr/>
            </a:pPr>
            <a:r>
              <a:rPr lang="en-GB" sz="1400" b="1" dirty="0">
                <a:solidFill>
                  <a:prstClr val="white"/>
                </a:solidFill>
                <a:latin typeface="Century Gothic"/>
                <a:ea typeface="PT Sans" panose="020B0503020203020204" pitchFamily="34" charset="0"/>
                <a:cs typeface="Calibri"/>
              </a:rPr>
              <a:t>Dorset LEP </a:t>
            </a:r>
          </a:p>
          <a:p>
            <a:pPr defTabSz="914273">
              <a:defRPr/>
            </a:pPr>
            <a:endParaRPr lang="en-GB" sz="2000" dirty="0">
              <a:solidFill>
                <a:prstClr val="white"/>
              </a:solidFill>
              <a:latin typeface="Century Gothic"/>
              <a:ea typeface="PT Sans" panose="020B0503020203020204" pitchFamily="34" charset="0"/>
              <a:cs typeface="Calibri"/>
            </a:endParaRPr>
          </a:p>
          <a:p>
            <a:pPr defTabSz="914273">
              <a:defRPr/>
            </a:pPr>
            <a:r>
              <a:rPr lang="en-GB" dirty="0">
                <a:solidFill>
                  <a:prstClr val="white"/>
                </a:solidFill>
                <a:latin typeface="Century Gothic"/>
                <a:ea typeface="PT Sans" panose="020B0503020203020204" pitchFamily="34" charset="0"/>
                <a:cs typeface="Calibri"/>
              </a:rPr>
              <a:t>83,600/ 18.7%</a:t>
            </a:r>
          </a:p>
          <a:p>
            <a:pPr defTabSz="914273">
              <a:defRPr/>
            </a:pPr>
            <a:endParaRPr lang="en-GB" b="1" dirty="0">
              <a:solidFill>
                <a:prstClr val="white"/>
              </a:solidFill>
              <a:latin typeface="Century Gothic"/>
              <a:ea typeface="PT Sans" panose="020B0503020203020204" pitchFamily="34" charset="0"/>
              <a:cs typeface="Calibri"/>
            </a:endParaRPr>
          </a:p>
          <a:p>
            <a:pPr defTabSz="914273">
              <a:defRPr/>
            </a:pPr>
            <a:r>
              <a:rPr lang="en-GB" b="1" dirty="0">
                <a:solidFill>
                  <a:prstClr val="white"/>
                </a:solidFill>
                <a:latin typeface="Century Gothic"/>
                <a:ea typeface="PT Sans" panose="020B0503020203020204" pitchFamily="34" charset="0"/>
                <a:cs typeface="Calibri"/>
              </a:rPr>
              <a:t>UK </a:t>
            </a:r>
          </a:p>
          <a:p>
            <a:pPr defTabSz="914273">
              <a:defRPr/>
            </a:pPr>
            <a:r>
              <a:rPr lang="en-GB" dirty="0">
                <a:solidFill>
                  <a:prstClr val="white"/>
                </a:solidFill>
                <a:latin typeface="Century Gothic"/>
                <a:ea typeface="PT Sans" panose="020B0503020203020204" pitchFamily="34" charset="0"/>
                <a:cs typeface="Calibri"/>
              </a:rPr>
              <a:t>9.03m /21.7%</a:t>
            </a:r>
          </a:p>
        </p:txBody>
      </p:sp>
      <p:sp>
        <p:nvSpPr>
          <p:cNvPr id="4" name="TextBox 3">
            <a:extLst>
              <a:ext uri="{FF2B5EF4-FFF2-40B4-BE49-F238E27FC236}">
                <a16:creationId xmlns:a16="http://schemas.microsoft.com/office/drawing/2014/main" id="{9841C1D4-B6A4-BA56-8721-A8F7D747BB6B}"/>
              </a:ext>
            </a:extLst>
          </p:cNvPr>
          <p:cNvSpPr txBox="1"/>
          <p:nvPr/>
        </p:nvSpPr>
        <p:spPr>
          <a:xfrm>
            <a:off x="862615" y="6576243"/>
            <a:ext cx="2501006" cy="276999"/>
          </a:xfrm>
          <a:prstGeom prst="rect">
            <a:avLst/>
          </a:prstGeom>
          <a:noFill/>
        </p:spPr>
        <p:txBody>
          <a:bodyPr wrap="none" rtlCol="0">
            <a:spAutoFit/>
          </a:bodyPr>
          <a:lstStyle/>
          <a:p>
            <a:r>
              <a:rPr lang="en-GB" sz="1200" b="1" dirty="0">
                <a:solidFill>
                  <a:schemeClr val="bg1"/>
                </a:solidFill>
              </a:rPr>
              <a:t>ONS: Annual Population Survey</a:t>
            </a:r>
          </a:p>
        </p:txBody>
      </p:sp>
      <p:sp>
        <p:nvSpPr>
          <p:cNvPr id="2" name="TextBox 1">
            <a:extLst>
              <a:ext uri="{FF2B5EF4-FFF2-40B4-BE49-F238E27FC236}">
                <a16:creationId xmlns:a16="http://schemas.microsoft.com/office/drawing/2014/main" id="{29FA096C-7BC7-5FBE-CCE9-1F9BFD47C4A8}"/>
              </a:ext>
            </a:extLst>
          </p:cNvPr>
          <p:cNvSpPr txBox="1"/>
          <p:nvPr/>
        </p:nvSpPr>
        <p:spPr>
          <a:xfrm>
            <a:off x="225396" y="2113700"/>
            <a:ext cx="5727535" cy="553998"/>
          </a:xfrm>
          <a:prstGeom prst="rect">
            <a:avLst/>
          </a:prstGeom>
          <a:solidFill>
            <a:srgbClr val="865785"/>
          </a:solidFill>
        </p:spPr>
        <p:txBody>
          <a:bodyPr wrap="square" rtlCol="0">
            <a:spAutoFit/>
          </a:bodyPr>
          <a:lstStyle/>
          <a:p>
            <a:r>
              <a:rPr lang="en-GB" sz="1500" b="1" dirty="0">
                <a:solidFill>
                  <a:schemeClr val="bg1"/>
                </a:solidFill>
              </a:rPr>
              <a:t>Dorset (LEP) inactivity by reason, cumulative change (000s) </a:t>
            </a:r>
          </a:p>
          <a:p>
            <a:r>
              <a:rPr lang="en-GB" sz="1500" b="1" dirty="0">
                <a:solidFill>
                  <a:schemeClr val="bg1"/>
                </a:solidFill>
              </a:rPr>
              <a:t>– Dec 19-Jul 23 (16-64)</a:t>
            </a:r>
          </a:p>
        </p:txBody>
      </p:sp>
      <p:pic>
        <p:nvPicPr>
          <p:cNvPr id="6" name="Picture 5">
            <a:extLst>
              <a:ext uri="{FF2B5EF4-FFF2-40B4-BE49-F238E27FC236}">
                <a16:creationId xmlns:a16="http://schemas.microsoft.com/office/drawing/2014/main" id="{D9445FAC-7449-12C2-3588-4CA7FBF1AA97}"/>
              </a:ext>
            </a:extLst>
          </p:cNvPr>
          <p:cNvPicPr>
            <a:picLocks noChangeAspect="1"/>
          </p:cNvPicPr>
          <p:nvPr/>
        </p:nvPicPr>
        <p:blipFill>
          <a:blip r:embed="rId4"/>
          <a:stretch>
            <a:fillRect/>
          </a:stretch>
        </p:blipFill>
        <p:spPr>
          <a:xfrm>
            <a:off x="225396" y="2729376"/>
            <a:ext cx="6762593" cy="3868309"/>
          </a:xfrm>
          <a:prstGeom prst="rect">
            <a:avLst/>
          </a:prstGeom>
        </p:spPr>
      </p:pic>
      <p:pic>
        <p:nvPicPr>
          <p:cNvPr id="7" name="Picture 6">
            <a:extLst>
              <a:ext uri="{FF2B5EF4-FFF2-40B4-BE49-F238E27FC236}">
                <a16:creationId xmlns:a16="http://schemas.microsoft.com/office/drawing/2014/main" id="{FBB5B773-DA1D-9E25-ED26-ED9A486F302C}"/>
              </a:ext>
            </a:extLst>
          </p:cNvPr>
          <p:cNvPicPr>
            <a:picLocks noChangeAspect="1"/>
          </p:cNvPicPr>
          <p:nvPr/>
        </p:nvPicPr>
        <p:blipFill>
          <a:blip r:embed="rId5"/>
          <a:stretch>
            <a:fillRect/>
          </a:stretch>
        </p:blipFill>
        <p:spPr>
          <a:xfrm>
            <a:off x="7220310" y="2801042"/>
            <a:ext cx="3582192" cy="3306892"/>
          </a:xfrm>
          <a:prstGeom prst="rect">
            <a:avLst/>
          </a:prstGeom>
        </p:spPr>
      </p:pic>
      <p:sp>
        <p:nvSpPr>
          <p:cNvPr id="8" name="TextBox 7">
            <a:extLst>
              <a:ext uri="{FF2B5EF4-FFF2-40B4-BE49-F238E27FC236}">
                <a16:creationId xmlns:a16="http://schemas.microsoft.com/office/drawing/2014/main" id="{ECD87DD7-9AD2-5FDE-2E73-1A15384F9D4F}"/>
              </a:ext>
            </a:extLst>
          </p:cNvPr>
          <p:cNvSpPr txBox="1"/>
          <p:nvPr/>
        </p:nvSpPr>
        <p:spPr>
          <a:xfrm>
            <a:off x="7420364" y="2124180"/>
            <a:ext cx="3160550" cy="553998"/>
          </a:xfrm>
          <a:prstGeom prst="rect">
            <a:avLst/>
          </a:prstGeom>
          <a:solidFill>
            <a:srgbClr val="865785"/>
          </a:solidFill>
        </p:spPr>
        <p:txBody>
          <a:bodyPr wrap="square" rtlCol="0">
            <a:spAutoFit/>
          </a:bodyPr>
          <a:lstStyle/>
          <a:p>
            <a:r>
              <a:rPr lang="en-GB" sz="1500" b="1" dirty="0">
                <a:solidFill>
                  <a:schemeClr val="bg1"/>
                </a:solidFill>
              </a:rPr>
              <a:t>Dorset (LEP) inactivity by reason </a:t>
            </a:r>
          </a:p>
          <a:p>
            <a:r>
              <a:rPr lang="en-GB" sz="1500" b="1" dirty="0">
                <a:solidFill>
                  <a:schemeClr val="bg1"/>
                </a:solidFill>
              </a:rPr>
              <a:t>Mar 23 (16-64)</a:t>
            </a:r>
          </a:p>
        </p:txBody>
      </p:sp>
    </p:spTree>
    <p:extLst>
      <p:ext uri="{BB962C8B-B14F-4D97-AF65-F5344CB8AC3E}">
        <p14:creationId xmlns:p14="http://schemas.microsoft.com/office/powerpoint/2010/main" val="70510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688" y="130109"/>
            <a:ext cx="4551047" cy="829586"/>
          </a:xfrm>
          <a:prstGeom prst="rect">
            <a:avLst/>
          </a:prstGeom>
        </p:spPr>
        <p:txBody>
          <a:bodyPr wrap="square">
            <a:spAutoFit/>
          </a:bodyPr>
          <a:lstStyle/>
          <a:p>
            <a:pPr>
              <a:defRPr/>
            </a:pPr>
            <a:r>
              <a:rPr lang="en-US" sz="4791" b="1" kern="0" dirty="0">
                <a:solidFill>
                  <a:prstClr val="black">
                    <a:lumMod val="65000"/>
                    <a:lumOff val="35000"/>
                  </a:prstClr>
                </a:solidFill>
                <a:latin typeface="Century Gothic"/>
                <a:ea typeface="PT Sans" panose="020B0503020203020204" pitchFamily="34" charset="0"/>
              </a:rPr>
              <a:t>Salaries</a:t>
            </a:r>
            <a:endParaRPr kumimoji="0" lang="en-GB" sz="4791"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Rectangle 1">
            <a:extLst>
              <a:ext uri="{FF2B5EF4-FFF2-40B4-BE49-F238E27FC236}">
                <a16:creationId xmlns:a16="http://schemas.microsoft.com/office/drawing/2014/main" id="{B91F6843-9D89-E0D0-498B-B7E58A99C6D5}"/>
              </a:ext>
            </a:extLst>
          </p:cNvPr>
          <p:cNvSpPr/>
          <p:nvPr/>
        </p:nvSpPr>
        <p:spPr>
          <a:xfrm>
            <a:off x="2687217" y="108544"/>
            <a:ext cx="9042822" cy="1815882"/>
          </a:xfrm>
          <a:prstGeom prst="rect">
            <a:avLst/>
          </a:prstGeom>
          <a:solidFill>
            <a:schemeClr val="bg1"/>
          </a:solidFill>
        </p:spPr>
        <p:txBody>
          <a:bodyPr wrap="square">
            <a:spAutoFit/>
          </a:bodyPr>
          <a:lstStyle/>
          <a:p>
            <a:r>
              <a:rPr lang="en-GB" sz="1600" dirty="0">
                <a:solidFill>
                  <a:srgbClr val="6BB991"/>
                </a:solidFill>
              </a:rPr>
              <a:t>With a continued focus on the cost-of-living crisis and the squeeze on incomes it is interesting to understand trends in salaries/wages being offered through advertised vacancies (noting this is a proportion of total jobs). The data suggests that average advertised wages (right-hand charts)have not increased markedly locally – with offered salaries increasing marginally or remaining flat over both the short-term (2023) and longer term (past 10 years). However, ONS data paints a slightly different picture – both locally and nationally – with strong nominal pay growth seen over past 12 months.</a:t>
            </a:r>
            <a:endParaRPr lang="en-GB" sz="1600" dirty="0">
              <a:solidFill>
                <a:srgbClr val="6BB991"/>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EF9150F-697B-BAF9-2FEE-EF92AF8D9D90}"/>
              </a:ext>
            </a:extLst>
          </p:cNvPr>
          <p:cNvPicPr>
            <a:picLocks noChangeAspect="1"/>
          </p:cNvPicPr>
          <p:nvPr/>
        </p:nvPicPr>
        <p:blipFill>
          <a:blip r:embed="rId3"/>
          <a:stretch>
            <a:fillRect/>
          </a:stretch>
        </p:blipFill>
        <p:spPr>
          <a:xfrm>
            <a:off x="6976757" y="6551232"/>
            <a:ext cx="3086531" cy="171474"/>
          </a:xfrm>
          <a:prstGeom prst="rect">
            <a:avLst/>
          </a:prstGeom>
        </p:spPr>
      </p:pic>
      <p:pic>
        <p:nvPicPr>
          <p:cNvPr id="4" name="Picture 3">
            <a:extLst>
              <a:ext uri="{FF2B5EF4-FFF2-40B4-BE49-F238E27FC236}">
                <a16:creationId xmlns:a16="http://schemas.microsoft.com/office/drawing/2014/main" id="{E9F3BEC0-0B2A-8850-E922-3961FB7FC9EA}"/>
              </a:ext>
            </a:extLst>
          </p:cNvPr>
          <p:cNvPicPr>
            <a:picLocks/>
          </p:cNvPicPr>
          <p:nvPr/>
        </p:nvPicPr>
        <p:blipFill>
          <a:blip r:embed="rId4"/>
          <a:stretch>
            <a:fillRect/>
          </a:stretch>
        </p:blipFill>
        <p:spPr>
          <a:xfrm>
            <a:off x="448029" y="2313972"/>
            <a:ext cx="3816000" cy="2160000"/>
          </a:xfrm>
          <a:prstGeom prst="rect">
            <a:avLst/>
          </a:prstGeom>
        </p:spPr>
      </p:pic>
      <p:pic>
        <p:nvPicPr>
          <p:cNvPr id="7" name="Picture 6">
            <a:extLst>
              <a:ext uri="{FF2B5EF4-FFF2-40B4-BE49-F238E27FC236}">
                <a16:creationId xmlns:a16="http://schemas.microsoft.com/office/drawing/2014/main" id="{0F5B60FE-8A58-8968-97CC-F7A4082A6B61}"/>
              </a:ext>
            </a:extLst>
          </p:cNvPr>
          <p:cNvPicPr>
            <a:picLocks/>
          </p:cNvPicPr>
          <p:nvPr/>
        </p:nvPicPr>
        <p:blipFill>
          <a:blip r:embed="rId5"/>
          <a:stretch>
            <a:fillRect/>
          </a:stretch>
        </p:blipFill>
        <p:spPr>
          <a:xfrm>
            <a:off x="448029" y="4391232"/>
            <a:ext cx="3816000" cy="2160000"/>
          </a:xfrm>
          <a:prstGeom prst="rect">
            <a:avLst/>
          </a:prstGeom>
        </p:spPr>
      </p:pic>
      <p:sp>
        <p:nvSpPr>
          <p:cNvPr id="8" name="TextBox 7">
            <a:extLst>
              <a:ext uri="{FF2B5EF4-FFF2-40B4-BE49-F238E27FC236}">
                <a16:creationId xmlns:a16="http://schemas.microsoft.com/office/drawing/2014/main" id="{805C3300-B8FC-9966-623A-8A9056426B55}"/>
              </a:ext>
            </a:extLst>
          </p:cNvPr>
          <p:cNvSpPr txBox="1"/>
          <p:nvPr/>
        </p:nvSpPr>
        <p:spPr>
          <a:xfrm>
            <a:off x="448029" y="1970352"/>
            <a:ext cx="3816000" cy="307777"/>
          </a:xfrm>
          <a:prstGeom prst="rect">
            <a:avLst/>
          </a:prstGeom>
          <a:solidFill>
            <a:srgbClr val="865785"/>
          </a:solidFill>
        </p:spPr>
        <p:txBody>
          <a:bodyPr wrap="square" rtlCol="0">
            <a:spAutoFit/>
          </a:bodyPr>
          <a:lstStyle/>
          <a:p>
            <a:r>
              <a:rPr lang="en-GB" sz="1400" b="1" dirty="0">
                <a:solidFill>
                  <a:schemeClr val="bg1"/>
                </a:solidFill>
              </a:rPr>
              <a:t>Full-Time Workers Pay</a:t>
            </a:r>
          </a:p>
        </p:txBody>
      </p:sp>
      <p:pic>
        <p:nvPicPr>
          <p:cNvPr id="11" name="Picture 10">
            <a:extLst>
              <a:ext uri="{FF2B5EF4-FFF2-40B4-BE49-F238E27FC236}">
                <a16:creationId xmlns:a16="http://schemas.microsoft.com/office/drawing/2014/main" id="{6E26BC95-1965-EB15-DB96-EABA7783D9EF}"/>
              </a:ext>
            </a:extLst>
          </p:cNvPr>
          <p:cNvPicPr>
            <a:picLocks/>
          </p:cNvPicPr>
          <p:nvPr/>
        </p:nvPicPr>
        <p:blipFill>
          <a:blip r:embed="rId6"/>
          <a:stretch>
            <a:fillRect/>
          </a:stretch>
        </p:blipFill>
        <p:spPr>
          <a:xfrm>
            <a:off x="4649571" y="1942813"/>
            <a:ext cx="6687123" cy="2268000"/>
          </a:xfrm>
          <a:prstGeom prst="rect">
            <a:avLst/>
          </a:prstGeom>
        </p:spPr>
      </p:pic>
      <p:pic>
        <p:nvPicPr>
          <p:cNvPr id="12" name="Picture 11">
            <a:extLst>
              <a:ext uri="{FF2B5EF4-FFF2-40B4-BE49-F238E27FC236}">
                <a16:creationId xmlns:a16="http://schemas.microsoft.com/office/drawing/2014/main" id="{D5A39640-8AA4-FFFE-AC3C-0643235DFF95}"/>
              </a:ext>
            </a:extLst>
          </p:cNvPr>
          <p:cNvPicPr>
            <a:picLocks/>
          </p:cNvPicPr>
          <p:nvPr/>
        </p:nvPicPr>
        <p:blipFill>
          <a:blip r:embed="rId7"/>
          <a:stretch>
            <a:fillRect/>
          </a:stretch>
        </p:blipFill>
        <p:spPr>
          <a:xfrm>
            <a:off x="4649571" y="4210813"/>
            <a:ext cx="6687123" cy="2268000"/>
          </a:xfrm>
          <a:prstGeom prst="rect">
            <a:avLst/>
          </a:prstGeom>
        </p:spPr>
      </p:pic>
    </p:spTree>
    <p:extLst>
      <p:ext uri="{BB962C8B-B14F-4D97-AF65-F5344CB8AC3E}">
        <p14:creationId xmlns:p14="http://schemas.microsoft.com/office/powerpoint/2010/main" val="281281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695" y="230386"/>
            <a:ext cx="6725915" cy="2304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1"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Dorset recruitment trends: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1" b="1" i="0" u="none" strike="noStrike" kern="0" cap="none" spc="0" normalizeH="0" baseline="0" noProof="0" dirty="0">
                <a:ln>
                  <a:noFill/>
                </a:ln>
                <a:solidFill>
                  <a:srgbClr val="6BB991"/>
                </a:solidFill>
                <a:effectLst/>
                <a:uLnTx/>
                <a:uFillTx/>
                <a:latin typeface="Century Gothic"/>
                <a:ea typeface="PT Sans" panose="020B0503020203020204" pitchFamily="34" charset="0"/>
                <a:cs typeface="+mn-cs"/>
              </a:rPr>
              <a:t>Top</a:t>
            </a:r>
            <a:r>
              <a:rPr kumimoji="0" lang="en-US" sz="4791" b="1" i="0" u="none" strike="noStrike" kern="0" cap="none" spc="0" normalizeH="0" noProof="0" dirty="0">
                <a:ln>
                  <a:noFill/>
                </a:ln>
                <a:solidFill>
                  <a:srgbClr val="6BB991"/>
                </a:solidFill>
                <a:effectLst/>
                <a:uLnTx/>
                <a:uFillTx/>
                <a:latin typeface="Century Gothic"/>
                <a:ea typeface="PT Sans" panose="020B0503020203020204" pitchFamily="34" charset="0"/>
                <a:cs typeface="+mn-cs"/>
              </a:rPr>
              <a:t> </a:t>
            </a:r>
            <a:r>
              <a:rPr lang="en-US" sz="4791" b="1" kern="0" dirty="0">
                <a:solidFill>
                  <a:srgbClr val="6BB991"/>
                </a:solidFill>
                <a:latin typeface="Century Gothic"/>
                <a:ea typeface="PT Sans" panose="020B0503020203020204" pitchFamily="34" charset="0"/>
              </a:rPr>
              <a:t>employers</a:t>
            </a:r>
            <a:endParaRPr lang="en-GB" sz="4791" b="1" kern="0" dirty="0">
              <a:solidFill>
                <a:srgbClr val="6BB991"/>
              </a:solidFill>
              <a:latin typeface="Century Gothic"/>
              <a:ea typeface="PT Sans" panose="020B0503020203020204" pitchFamily="34" charset="0"/>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264333" y="5395850"/>
            <a:ext cx="6610641" cy="923330"/>
          </a:xfrm>
          <a:prstGeom prst="rect">
            <a:avLst/>
          </a:prstGeom>
          <a:solidFill>
            <a:srgbClr val="6BB991">
              <a:alpha val="66000"/>
            </a:srgbClr>
          </a:solidFill>
        </p:spPr>
        <p:txBody>
          <a:bodyPr wrap="square">
            <a:spAutoFit/>
          </a:bodyPr>
          <a:lstStyle/>
          <a:p>
            <a:pPr>
              <a:spcAft>
                <a:spcPts val="600"/>
              </a:spcAft>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S</a:t>
            </a:r>
            <a:r>
              <a:rPr lang="en-GB" dirty="0">
                <a:latin typeface="Century Gothic" panose="020B0502020202020204" pitchFamily="34" charset="0"/>
                <a:ea typeface="Times New Roman" panose="02020603050405020304" pitchFamily="18" charset="0"/>
                <a:cs typeface="Times New Roman" panose="02020603050405020304" pitchFamily="18" charset="0"/>
              </a:rPr>
              <a:t>trong demand has been shown for some manufacturers and engineering companies, as well as in the hospitality industry – reflecting summer recruitment in this latest data.</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264333" y="2442616"/>
            <a:ext cx="6668278" cy="2862322"/>
          </a:xfrm>
          <a:prstGeom prst="rect">
            <a:avLst/>
          </a:prstGeom>
          <a:solidFill>
            <a:srgbClr val="865785"/>
          </a:solidFill>
        </p:spPr>
        <p:txBody>
          <a:bodyPr wrap="square">
            <a:spAutoFit/>
          </a:bodyPr>
          <a:lstStyle/>
          <a:p>
            <a:r>
              <a:rPr lang="en-GB" dirty="0">
                <a:solidFill>
                  <a:schemeClr val="bg1"/>
                </a:solidFill>
              </a:rPr>
              <a:t>As is consistently the case, the NHS is by far the largest source of labour demand in Dorset – over 5 times as many as the second largest employer – Dorset Council (excluding recruitment agencies). The NHS and the care sector continues to face significant skills shortages and recruitment difficulties (as shown by average posting duration). Demand has also been high at local Councils, Haven Holidays, JP Morgan Chase, Holt Engineering, Ultra Group and residential care firms. Much recruitment still flows through recruitment agencies.</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04366"/>
            <a:ext cx="1263015" cy="1238250"/>
          </a:xfrm>
          <a:prstGeom prst="rect">
            <a:avLst/>
          </a:prstGeom>
          <a:noFill/>
        </p:spPr>
      </p:pic>
      <p:sp>
        <p:nvSpPr>
          <p:cNvPr id="12" name="Rectangle 5">
            <a:extLst>
              <a:ext uri="{FF2B5EF4-FFF2-40B4-BE49-F238E27FC236}">
                <a16:creationId xmlns:a16="http://schemas.microsoft.com/office/drawing/2014/main" id="{653FC28E-FB8D-4D6F-94C6-B9C19C5D422E}"/>
              </a:ext>
            </a:extLst>
          </p:cNvPr>
          <p:cNvSpPr>
            <a:spLocks noChangeArrowheads="1"/>
          </p:cNvSpPr>
          <p:nvPr/>
        </p:nvSpPr>
        <p:spPr bwMode="auto">
          <a:xfrm>
            <a:off x="44616" y="6499061"/>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a:t>Lightcast ™ 2023</a:t>
            </a:r>
            <a:endParaRPr lang="en-US" altLang="en-US" sz="1200" dirty="0"/>
          </a:p>
        </p:txBody>
      </p:sp>
      <p:pic>
        <p:nvPicPr>
          <p:cNvPr id="7" name="Picture 6">
            <a:extLst>
              <a:ext uri="{FF2B5EF4-FFF2-40B4-BE49-F238E27FC236}">
                <a16:creationId xmlns:a16="http://schemas.microsoft.com/office/drawing/2014/main" id="{28A5AD61-98D8-139E-BD66-0554D7147817}"/>
              </a:ext>
            </a:extLst>
          </p:cNvPr>
          <p:cNvPicPr>
            <a:picLocks noChangeAspect="1"/>
          </p:cNvPicPr>
          <p:nvPr/>
        </p:nvPicPr>
        <p:blipFill>
          <a:blip r:embed="rId4"/>
          <a:stretch>
            <a:fillRect/>
          </a:stretch>
        </p:blipFill>
        <p:spPr>
          <a:xfrm>
            <a:off x="7137918" y="65393"/>
            <a:ext cx="5009466" cy="6600825"/>
          </a:xfrm>
          <a:prstGeom prst="rect">
            <a:avLst/>
          </a:prstGeom>
        </p:spPr>
      </p:pic>
    </p:spTree>
    <p:extLst>
      <p:ext uri="{BB962C8B-B14F-4D97-AF65-F5344CB8AC3E}">
        <p14:creationId xmlns:p14="http://schemas.microsoft.com/office/powerpoint/2010/main" val="339926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4758613" y="242260"/>
            <a:ext cx="726575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6BB991"/>
                </a:solidFill>
                <a:latin typeface="Century Gothic" panose="020B0502020202020204" pitchFamily="34" charset="0"/>
                <a:cs typeface="Times New Roman" panose="02020603050405020304" pitchFamily="18" charset="0"/>
              </a:rPr>
              <a:t>Looking at the industries with highest number of vacancies in the 9 months to Sept the health care continued to dominate with the most significant unique postings. The next largest sector in terms of labour demand continues to be food and services and retail (with strong increases in advertised postings in 2023 compared to 2022).</a:t>
            </a:r>
          </a:p>
        </p:txBody>
      </p:sp>
      <p:sp>
        <p:nvSpPr>
          <p:cNvPr id="12" name="Rectangle 5">
            <a:extLst>
              <a:ext uri="{FF2B5EF4-FFF2-40B4-BE49-F238E27FC236}">
                <a16:creationId xmlns:a16="http://schemas.microsoft.com/office/drawing/2014/main" id="{C137DDB6-3D9A-4370-94C8-903F10A7C338}"/>
              </a:ext>
            </a:extLst>
          </p:cNvPr>
          <p:cNvSpPr>
            <a:spLocks noChangeArrowheads="1"/>
          </p:cNvSpPr>
          <p:nvPr/>
        </p:nvSpPr>
        <p:spPr bwMode="auto">
          <a:xfrm>
            <a:off x="10227875" y="6529124"/>
            <a:ext cx="167779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457178"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Lightcast</a:t>
            </a: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2023</a:t>
            </a:r>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Rectangle 2"/>
          <p:cNvSpPr/>
          <p:nvPr/>
        </p:nvSpPr>
        <p:spPr>
          <a:xfrm>
            <a:off x="286327" y="114808"/>
            <a:ext cx="484551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Industry demand trends in Dorset</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B6004C39-8A4F-D1FA-718B-67BF19B028FB}"/>
              </a:ext>
            </a:extLst>
          </p:cNvPr>
          <p:cNvPicPr>
            <a:picLocks noChangeAspect="1"/>
          </p:cNvPicPr>
          <p:nvPr/>
        </p:nvPicPr>
        <p:blipFill>
          <a:blip r:embed="rId3"/>
          <a:stretch>
            <a:fillRect/>
          </a:stretch>
        </p:blipFill>
        <p:spPr>
          <a:xfrm>
            <a:off x="167638" y="1888865"/>
            <a:ext cx="7660746" cy="4854327"/>
          </a:xfrm>
          <a:prstGeom prst="rect">
            <a:avLst/>
          </a:prstGeom>
        </p:spPr>
      </p:pic>
      <p:pic>
        <p:nvPicPr>
          <p:cNvPr id="11" name="Picture 10">
            <a:extLst>
              <a:ext uri="{FF2B5EF4-FFF2-40B4-BE49-F238E27FC236}">
                <a16:creationId xmlns:a16="http://schemas.microsoft.com/office/drawing/2014/main" id="{FDC4522E-A297-78FF-B937-755C4723285A}"/>
              </a:ext>
            </a:extLst>
          </p:cNvPr>
          <p:cNvPicPr>
            <a:picLocks noChangeAspect="1"/>
          </p:cNvPicPr>
          <p:nvPr/>
        </p:nvPicPr>
        <p:blipFill>
          <a:blip r:embed="rId4"/>
          <a:stretch>
            <a:fillRect/>
          </a:stretch>
        </p:blipFill>
        <p:spPr>
          <a:xfrm>
            <a:off x="7875037" y="1888865"/>
            <a:ext cx="4265549" cy="3812139"/>
          </a:xfrm>
          <a:prstGeom prst="rect">
            <a:avLst/>
          </a:prstGeom>
        </p:spPr>
      </p:pic>
    </p:spTree>
    <p:extLst>
      <p:ext uri="{BB962C8B-B14F-4D97-AF65-F5344CB8AC3E}">
        <p14:creationId xmlns:p14="http://schemas.microsoft.com/office/powerpoint/2010/main" val="99442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774202" y="19050"/>
            <a:ext cx="944119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kern="0" dirty="0">
                <a:solidFill>
                  <a:prstClr val="black">
                    <a:lumMod val="65000"/>
                    <a:lumOff val="35000"/>
                  </a:prstClr>
                </a:solidFill>
                <a:latin typeface="Century Gothic"/>
                <a:ea typeface="PT Sans" panose="020B0503020203020204" pitchFamily="34" charset="0"/>
              </a:rPr>
              <a:t>Top 10 industries (2023) - vacancy growth in 2023 to date</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6" y="132922"/>
            <a:ext cx="1362074" cy="1238677"/>
          </a:xfrm>
          <a:prstGeom prst="rect">
            <a:avLst/>
          </a:prstGeom>
          <a:noFill/>
        </p:spPr>
      </p:pic>
      <p:sp>
        <p:nvSpPr>
          <p:cNvPr id="2" name="Rectangle 1"/>
          <p:cNvSpPr/>
          <p:nvPr/>
        </p:nvSpPr>
        <p:spPr>
          <a:xfrm>
            <a:off x="8429625" y="1548256"/>
            <a:ext cx="3619500" cy="4539704"/>
          </a:xfrm>
          <a:prstGeom prst="rect">
            <a:avLst/>
          </a:prstGeom>
        </p:spPr>
        <p:txBody>
          <a:bodyPr wrap="square">
            <a:spAutoFit/>
          </a:bodyPr>
          <a:lstStyle/>
          <a:p>
            <a:r>
              <a:rPr lang="en-GB" sz="1700" dirty="0">
                <a:solidFill>
                  <a:srgbClr val="6BB991"/>
                </a:solidFill>
                <a:latin typeface="Century Gothic" panose="020B0502020202020204" pitchFamily="34" charset="0"/>
                <a:ea typeface="Times New Roman" panose="02020603050405020304" pitchFamily="18" charset="0"/>
                <a:cs typeface="Times New Roman" panose="02020603050405020304" pitchFamily="18" charset="0"/>
              </a:rPr>
              <a:t>Labour demand across all broad industries in Dorset has also grown considerably when </a:t>
            </a:r>
            <a:r>
              <a:rPr lang="en-GB" sz="1700" dirty="0">
                <a:solidFill>
                  <a:srgbClr val="6BB991"/>
                </a:solidFill>
                <a:latin typeface="Century Gothic" panose="020B0502020202020204" pitchFamily="34" charset="0"/>
                <a:cs typeface="Times New Roman" panose="02020603050405020304" pitchFamily="18" charset="0"/>
              </a:rPr>
              <a:t>compared to pre-pandemic levels (2019).</a:t>
            </a:r>
          </a:p>
          <a:p>
            <a:endParaRPr lang="en-GB" sz="1700" dirty="0">
              <a:solidFill>
                <a:srgbClr val="6BB991"/>
              </a:solidFill>
              <a:latin typeface="Century Gothic" panose="020B0502020202020204" pitchFamily="34" charset="0"/>
              <a:cs typeface="Times New Roman" panose="02020603050405020304" pitchFamily="18" charset="0"/>
            </a:endParaRPr>
          </a:p>
          <a:p>
            <a:pPr>
              <a:spcAft>
                <a:spcPts val="600"/>
              </a:spcAft>
            </a:pPr>
            <a:r>
              <a:rPr lang="en-GB" sz="1700" dirty="0">
                <a:solidFill>
                  <a:srgbClr val="6BB991"/>
                </a:solidFill>
                <a:latin typeface="Century Gothic" panose="020B0502020202020204" pitchFamily="34" charset="0"/>
                <a:cs typeface="Times New Roman" panose="02020603050405020304" pitchFamily="18" charset="0"/>
              </a:rPr>
              <a:t>Most notably, the first 9 months of 2023 have seen vacancies increasing 4.5x and also strong growth in good services and wholesale trade. There was a small fall in the number of advertised vacancies in the human health sector, despite it remaining as the most significant sector in terms of labour demand.</a:t>
            </a:r>
            <a:endParaRPr lang="en-GB" sz="17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199243D0-C31D-45E3-81CA-DFD86F4F7744}"/>
              </a:ext>
            </a:extLst>
          </p:cNvPr>
          <p:cNvSpPr>
            <a:spLocks noChangeArrowheads="1"/>
          </p:cNvSpPr>
          <p:nvPr/>
        </p:nvSpPr>
        <p:spPr bwMode="auto">
          <a:xfrm>
            <a:off x="264424" y="6390763"/>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a:t>Lightcast ™ 2023</a:t>
            </a:r>
            <a:endParaRPr lang="en-US" altLang="en-US" sz="1200" dirty="0"/>
          </a:p>
        </p:txBody>
      </p:sp>
      <p:pic>
        <p:nvPicPr>
          <p:cNvPr id="4" name="Picture 3">
            <a:extLst>
              <a:ext uri="{FF2B5EF4-FFF2-40B4-BE49-F238E27FC236}">
                <a16:creationId xmlns:a16="http://schemas.microsoft.com/office/drawing/2014/main" id="{1FBDBA4A-B3AA-9970-064D-09485577C207}"/>
              </a:ext>
            </a:extLst>
          </p:cNvPr>
          <p:cNvPicPr>
            <a:picLocks noChangeAspect="1"/>
          </p:cNvPicPr>
          <p:nvPr/>
        </p:nvPicPr>
        <p:blipFill>
          <a:blip r:embed="rId4"/>
          <a:stretch>
            <a:fillRect/>
          </a:stretch>
        </p:blipFill>
        <p:spPr>
          <a:xfrm>
            <a:off x="264423" y="1548256"/>
            <a:ext cx="8084181" cy="4647271"/>
          </a:xfrm>
          <a:prstGeom prst="rect">
            <a:avLst/>
          </a:prstGeom>
        </p:spPr>
      </p:pic>
    </p:spTree>
    <p:extLst>
      <p:ext uri="{BB962C8B-B14F-4D97-AF65-F5344CB8AC3E}">
        <p14:creationId xmlns:p14="http://schemas.microsoft.com/office/powerpoint/2010/main" val="381017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7025C2-4456-42C4-A4F0-DE22E6CC5694}"/>
              </a:ext>
            </a:extLst>
          </p:cNvPr>
          <p:cNvSpPr/>
          <p:nvPr/>
        </p:nvSpPr>
        <p:spPr>
          <a:xfrm>
            <a:off x="65278" y="-80535"/>
            <a:ext cx="1121232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Vacancies by Occupation| 2023 to date</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21" name="Rectangle 5">
            <a:extLst>
              <a:ext uri="{FF2B5EF4-FFF2-40B4-BE49-F238E27FC236}">
                <a16:creationId xmlns:a16="http://schemas.microsoft.com/office/drawing/2014/main" id="{240FE07B-6B1C-455D-8C66-5BA4A64E061A}"/>
              </a:ext>
            </a:extLst>
          </p:cNvPr>
          <p:cNvSpPr>
            <a:spLocks noChangeArrowheads="1"/>
          </p:cNvSpPr>
          <p:nvPr/>
        </p:nvSpPr>
        <p:spPr bwMode="auto">
          <a:xfrm>
            <a:off x="-5251" y="6357489"/>
            <a:ext cx="2743201" cy="242647"/>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fr-FR" sz="1100" dirty="0">
                <a:hlinkClick r:id="rId2"/>
              </a:rPr>
              <a:t>SOC 2020 Structure &amp; Descriptions, ONS</a:t>
            </a:r>
            <a:endParaRPr lang="en-US" altLang="en-US" sz="1100" dirty="0"/>
          </a:p>
        </p:txBody>
      </p:sp>
      <p:graphicFrame>
        <p:nvGraphicFramePr>
          <p:cNvPr id="5" name="Table 5">
            <a:extLst>
              <a:ext uri="{FF2B5EF4-FFF2-40B4-BE49-F238E27FC236}">
                <a16:creationId xmlns:a16="http://schemas.microsoft.com/office/drawing/2014/main" id="{B67961C1-80A7-4134-A453-BACF1E268B98}"/>
              </a:ext>
            </a:extLst>
          </p:cNvPr>
          <p:cNvGraphicFramePr>
            <a:graphicFrameLocks noGrp="1"/>
          </p:cNvGraphicFramePr>
          <p:nvPr>
            <p:extLst>
              <p:ext uri="{D42A27DB-BD31-4B8C-83A1-F6EECF244321}">
                <p14:modId xmlns:p14="http://schemas.microsoft.com/office/powerpoint/2010/main" val="3957417159"/>
              </p:ext>
            </p:extLst>
          </p:nvPr>
        </p:nvGraphicFramePr>
        <p:xfrm>
          <a:off x="65278" y="2253787"/>
          <a:ext cx="2672672" cy="4023360"/>
        </p:xfrm>
        <a:graphic>
          <a:graphicData uri="http://schemas.openxmlformats.org/drawingml/2006/table">
            <a:tbl>
              <a:tblPr firstRow="1" bandRow="1">
                <a:tableStyleId>{5C22544A-7EE6-4342-B048-85BDC9FD1C3A}</a:tableStyleId>
              </a:tblPr>
              <a:tblGrid>
                <a:gridCol w="1275327">
                  <a:extLst>
                    <a:ext uri="{9D8B030D-6E8A-4147-A177-3AD203B41FA5}">
                      <a16:colId xmlns:a16="http://schemas.microsoft.com/office/drawing/2014/main" val="3458482521"/>
                    </a:ext>
                  </a:extLst>
                </a:gridCol>
                <a:gridCol w="1397345">
                  <a:extLst>
                    <a:ext uri="{9D8B030D-6E8A-4147-A177-3AD203B41FA5}">
                      <a16:colId xmlns:a16="http://schemas.microsoft.com/office/drawing/2014/main" val="998527996"/>
                    </a:ext>
                  </a:extLst>
                </a:gridCol>
              </a:tblGrid>
              <a:tr h="251780">
                <a:tc>
                  <a:txBody>
                    <a:bodyPr/>
                    <a:lstStyle/>
                    <a:p>
                      <a:r>
                        <a:rPr lang="en-GB" sz="1200" b="1" dirty="0">
                          <a:solidFill>
                            <a:schemeClr val="bg1"/>
                          </a:solidFill>
                        </a:rPr>
                        <a:t>SOC 1-3 Digits</a:t>
                      </a:r>
                    </a:p>
                  </a:txBody>
                  <a:tcPr>
                    <a:solidFill>
                      <a:srgbClr val="865785"/>
                    </a:solidFill>
                  </a:tcPr>
                </a:tc>
                <a:tc>
                  <a:txBody>
                    <a:bodyPr/>
                    <a:lstStyle/>
                    <a:p>
                      <a:r>
                        <a:rPr lang="en-GB" sz="1200" dirty="0">
                          <a:solidFill>
                            <a:schemeClr val="bg1"/>
                          </a:solidFill>
                        </a:rPr>
                        <a:t>High skilled jobs</a:t>
                      </a:r>
                    </a:p>
                  </a:txBody>
                  <a:tcPr>
                    <a:solidFill>
                      <a:srgbClr val="865785"/>
                    </a:solidFill>
                  </a:tcPr>
                </a:tc>
                <a:extLst>
                  <a:ext uri="{0D108BD9-81ED-4DB2-BD59-A6C34878D82A}">
                    <a16:rowId xmlns:a16="http://schemas.microsoft.com/office/drawing/2014/main" val="1239693959"/>
                  </a:ext>
                </a:extLst>
              </a:tr>
              <a:tr h="587486">
                <a:tc>
                  <a:txBody>
                    <a:bodyPr/>
                    <a:lstStyle/>
                    <a:p>
                      <a:r>
                        <a:rPr lang="en-GB" sz="1200" b="1" dirty="0">
                          <a:solidFill>
                            <a:schemeClr val="bg1"/>
                          </a:solidFill>
                        </a:rPr>
                        <a:t>1 – Managers</a:t>
                      </a:r>
                    </a:p>
                    <a:p>
                      <a:r>
                        <a:rPr lang="en-GB" sz="1200" b="1" dirty="0">
                          <a:solidFill>
                            <a:schemeClr val="bg1"/>
                          </a:solidFill>
                        </a:rPr>
                        <a:t>2 – Professionals</a:t>
                      </a:r>
                    </a:p>
                    <a:p>
                      <a:r>
                        <a:rPr lang="en-GB" sz="1200" b="1" dirty="0">
                          <a:solidFill>
                            <a:schemeClr val="bg1"/>
                          </a:solidFill>
                        </a:rPr>
                        <a:t>3 – Associate Professionals</a:t>
                      </a:r>
                    </a:p>
                  </a:txBody>
                  <a:tcPr>
                    <a:solidFill>
                      <a:srgbClr val="8657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Generally require a graduate level education</a:t>
                      </a:r>
                    </a:p>
                  </a:txBody>
                  <a:tcPr>
                    <a:solidFill>
                      <a:srgbClr val="865785"/>
                    </a:solidFill>
                  </a:tcPr>
                </a:tc>
                <a:extLst>
                  <a:ext uri="{0D108BD9-81ED-4DB2-BD59-A6C34878D82A}">
                    <a16:rowId xmlns:a16="http://schemas.microsoft.com/office/drawing/2014/main" val="3291639013"/>
                  </a:ext>
                </a:extLst>
              </a:tr>
              <a:tr h="238601">
                <a:tc>
                  <a:txBody>
                    <a:bodyPr/>
                    <a:lstStyle/>
                    <a:p>
                      <a:r>
                        <a:rPr lang="en-GB" sz="1200" b="1" kern="1200" dirty="0">
                          <a:solidFill>
                            <a:schemeClr val="bg1"/>
                          </a:solidFill>
                          <a:latin typeface="+mn-lt"/>
                          <a:ea typeface="+mn-ea"/>
                          <a:cs typeface="+mn-cs"/>
                        </a:rPr>
                        <a:t>SOC</a:t>
                      </a:r>
                      <a:r>
                        <a:rPr lang="en-GB" sz="1200" b="1" dirty="0">
                          <a:solidFill>
                            <a:schemeClr val="bg1"/>
                          </a:solidFill>
                        </a:rPr>
                        <a:t> </a:t>
                      </a:r>
                      <a:r>
                        <a:rPr lang="en-GB" sz="1200" b="1" kern="1200" dirty="0">
                          <a:solidFill>
                            <a:schemeClr val="bg1"/>
                          </a:solidFill>
                          <a:latin typeface="+mn-lt"/>
                          <a:ea typeface="+mn-ea"/>
                          <a:cs typeface="+mn-cs"/>
                        </a:rPr>
                        <a:t>4-6 Digits</a:t>
                      </a:r>
                    </a:p>
                  </a:txBody>
                  <a:tcPr>
                    <a:solidFill>
                      <a:srgbClr val="865785"/>
                    </a:solidFill>
                  </a:tcPr>
                </a:tc>
                <a:tc>
                  <a:txBody>
                    <a:bodyPr/>
                    <a:lstStyle/>
                    <a:p>
                      <a:r>
                        <a:rPr lang="en-GB" sz="1200" b="1" kern="1200" dirty="0">
                          <a:solidFill>
                            <a:schemeClr val="bg1"/>
                          </a:solidFill>
                          <a:latin typeface="+mn-lt"/>
                          <a:ea typeface="+mn-ea"/>
                          <a:cs typeface="+mn-cs"/>
                        </a:rPr>
                        <a:t>Med-range skilled</a:t>
                      </a:r>
                    </a:p>
                  </a:txBody>
                  <a:tcPr>
                    <a:solidFill>
                      <a:srgbClr val="865785"/>
                    </a:solidFill>
                  </a:tcPr>
                </a:tc>
                <a:extLst>
                  <a:ext uri="{0D108BD9-81ED-4DB2-BD59-A6C34878D82A}">
                    <a16:rowId xmlns:a16="http://schemas.microsoft.com/office/drawing/2014/main" val="3734738013"/>
                  </a:ext>
                </a:extLst>
              </a:tr>
              <a:tr h="340369">
                <a:tc>
                  <a:txBody>
                    <a:bodyPr/>
                    <a:lstStyle/>
                    <a:p>
                      <a:r>
                        <a:rPr lang="en-GB" sz="1200" b="1" dirty="0">
                          <a:solidFill>
                            <a:schemeClr val="bg1"/>
                          </a:solidFill>
                        </a:rPr>
                        <a:t>4 – Admin</a:t>
                      </a:r>
                    </a:p>
                    <a:p>
                      <a:r>
                        <a:rPr lang="en-GB" sz="1200" b="1" dirty="0">
                          <a:solidFill>
                            <a:schemeClr val="bg1"/>
                          </a:solidFill>
                        </a:rPr>
                        <a:t>5 – Skilled trades</a:t>
                      </a:r>
                    </a:p>
                    <a:p>
                      <a:r>
                        <a:rPr lang="en-GB" sz="1200" b="1" dirty="0">
                          <a:solidFill>
                            <a:schemeClr val="bg1"/>
                          </a:solidFill>
                        </a:rPr>
                        <a:t>6 – Caring, leisure, service</a:t>
                      </a:r>
                    </a:p>
                  </a:txBody>
                  <a:tcPr>
                    <a:solidFill>
                      <a:srgbClr val="865785"/>
                    </a:solidFill>
                  </a:tcPr>
                </a:tc>
                <a:tc>
                  <a:txBody>
                    <a:bodyPr/>
                    <a:lstStyle/>
                    <a:p>
                      <a:r>
                        <a:rPr lang="en-GB" sz="1200" dirty="0">
                          <a:solidFill>
                            <a:schemeClr val="bg1"/>
                          </a:solidFill>
                        </a:rPr>
                        <a:t>Mostly require a Level 3-5 education</a:t>
                      </a:r>
                      <a:endParaRPr lang="en-GB" sz="1200" b="1" kern="1200" dirty="0">
                        <a:solidFill>
                          <a:schemeClr val="bg1"/>
                        </a:solidFill>
                        <a:latin typeface="+mn-lt"/>
                        <a:ea typeface="+mn-ea"/>
                        <a:cs typeface="+mn-cs"/>
                      </a:endParaRPr>
                    </a:p>
                  </a:txBody>
                  <a:tcPr>
                    <a:solidFill>
                      <a:srgbClr val="865785"/>
                    </a:solidFill>
                  </a:tcPr>
                </a:tc>
                <a:extLst>
                  <a:ext uri="{0D108BD9-81ED-4DB2-BD59-A6C34878D82A}">
                    <a16:rowId xmlns:a16="http://schemas.microsoft.com/office/drawing/2014/main" val="16044894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SOC</a:t>
                      </a:r>
                      <a:r>
                        <a:rPr lang="en-GB" sz="1200" b="1" dirty="0">
                          <a:solidFill>
                            <a:schemeClr val="bg1"/>
                          </a:solidFill>
                        </a:rPr>
                        <a:t> </a:t>
                      </a:r>
                      <a:r>
                        <a:rPr lang="en-GB" sz="1200" b="1" kern="1200" dirty="0">
                          <a:solidFill>
                            <a:schemeClr val="bg1"/>
                          </a:solidFill>
                          <a:latin typeface="+mn-lt"/>
                          <a:ea typeface="+mn-ea"/>
                          <a:cs typeface="+mn-cs"/>
                        </a:rPr>
                        <a:t>7-9 Digits</a:t>
                      </a:r>
                    </a:p>
                  </a:txBody>
                  <a:tcPr>
                    <a:solidFill>
                      <a:srgbClr val="86578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Low skilled jobs</a:t>
                      </a:r>
                    </a:p>
                  </a:txBody>
                  <a:tcPr>
                    <a:solidFill>
                      <a:srgbClr val="865785"/>
                    </a:solidFill>
                  </a:tcPr>
                </a:tc>
                <a:extLst>
                  <a:ext uri="{0D108BD9-81ED-4DB2-BD59-A6C34878D82A}">
                    <a16:rowId xmlns:a16="http://schemas.microsoft.com/office/drawing/2014/main" val="1757245395"/>
                  </a:ext>
                </a:extLst>
              </a:tr>
              <a:tr h="340369">
                <a:tc>
                  <a:txBody>
                    <a:bodyPr/>
                    <a:lstStyle/>
                    <a:p>
                      <a:r>
                        <a:rPr lang="en-GB" sz="1200" b="1" dirty="0">
                          <a:solidFill>
                            <a:schemeClr val="bg1"/>
                          </a:solidFill>
                        </a:rPr>
                        <a:t>7 – Sales</a:t>
                      </a:r>
                    </a:p>
                    <a:p>
                      <a:r>
                        <a:rPr lang="en-GB" sz="1200" b="1" dirty="0">
                          <a:solidFill>
                            <a:schemeClr val="bg1"/>
                          </a:solidFill>
                        </a:rPr>
                        <a:t>8 – Process, machine operatives</a:t>
                      </a:r>
                    </a:p>
                    <a:p>
                      <a:r>
                        <a:rPr lang="en-GB" sz="1200" b="1" dirty="0">
                          <a:solidFill>
                            <a:schemeClr val="bg1"/>
                          </a:solidFill>
                        </a:rPr>
                        <a:t>9 – Elementary</a:t>
                      </a:r>
                    </a:p>
                  </a:txBody>
                  <a:tcPr>
                    <a:solidFill>
                      <a:srgbClr val="865785"/>
                    </a:solidFill>
                  </a:tcPr>
                </a:tc>
                <a:tc>
                  <a:txBody>
                    <a:bodyPr/>
                    <a:lstStyle/>
                    <a:p>
                      <a:r>
                        <a:rPr lang="en-GB" sz="1200" dirty="0">
                          <a:solidFill>
                            <a:schemeClr val="bg1"/>
                          </a:solidFill>
                        </a:rPr>
                        <a:t>Mainly Level 2 qualifications and below</a:t>
                      </a:r>
                      <a:endParaRPr lang="en-GB" sz="1200" b="1" kern="1200" dirty="0">
                        <a:solidFill>
                          <a:schemeClr val="bg1"/>
                        </a:solidFill>
                        <a:latin typeface="+mn-lt"/>
                        <a:ea typeface="+mn-ea"/>
                        <a:cs typeface="+mn-cs"/>
                      </a:endParaRPr>
                    </a:p>
                  </a:txBody>
                  <a:tcPr>
                    <a:solidFill>
                      <a:srgbClr val="865785"/>
                    </a:solidFill>
                  </a:tcPr>
                </a:tc>
                <a:extLst>
                  <a:ext uri="{0D108BD9-81ED-4DB2-BD59-A6C34878D82A}">
                    <a16:rowId xmlns:a16="http://schemas.microsoft.com/office/drawing/2014/main" val="2392471911"/>
                  </a:ext>
                </a:extLst>
              </a:tr>
            </a:tbl>
          </a:graphicData>
        </a:graphic>
      </p:graphicFrame>
      <p:sp>
        <p:nvSpPr>
          <p:cNvPr id="29" name="TextBox 28">
            <a:extLst>
              <a:ext uri="{FF2B5EF4-FFF2-40B4-BE49-F238E27FC236}">
                <a16:creationId xmlns:a16="http://schemas.microsoft.com/office/drawing/2014/main" id="{BE609E51-50C7-4315-96FE-A4B5A3D3535E}"/>
              </a:ext>
            </a:extLst>
          </p:cNvPr>
          <p:cNvSpPr txBox="1"/>
          <p:nvPr/>
        </p:nvSpPr>
        <p:spPr>
          <a:xfrm>
            <a:off x="2825002" y="4818602"/>
            <a:ext cx="9366998" cy="1600438"/>
          </a:xfrm>
          <a:prstGeom prst="rect">
            <a:avLst/>
          </a:prstGeom>
          <a:noFill/>
          <a:ln>
            <a:solidFill>
              <a:srgbClr val="6BB991"/>
            </a:solidFill>
            <a:prstDash val="dashDot"/>
          </a:ln>
        </p:spPr>
        <p:txBody>
          <a:bodyPr wrap="square">
            <a:spAutoFit/>
          </a:bodyPr>
          <a:lstStyle/>
          <a:p>
            <a:r>
              <a:rPr lang="en-GB" sz="1400" dirty="0">
                <a:solidFill>
                  <a:srgbClr val="595959"/>
                </a:solidFill>
                <a:latin typeface="Century Gothic" panose="020B0502020202020204" pitchFamily="34" charset="0"/>
              </a:rPr>
              <a:t>The demand for lower and mid-skilled roles in Dorset have </a:t>
            </a:r>
            <a:r>
              <a:rPr lang="en-GB" sz="1400" kern="1200" dirty="0">
                <a:solidFill>
                  <a:srgbClr val="595959"/>
                </a:solidFill>
                <a:latin typeface="Century Gothic" panose="020B0502020202020204" pitchFamily="34" charset="0"/>
              </a:rPr>
              <a:t>elevated in scale over the past decade, particularly for</a:t>
            </a:r>
            <a:r>
              <a:rPr lang="en-GB" sz="1400" dirty="0">
                <a:solidFill>
                  <a:srgbClr val="595959"/>
                </a:solidFill>
                <a:latin typeface="Century Gothic" panose="020B0502020202020204" pitchFamily="34" charset="0"/>
              </a:rPr>
              <a:t> Elementary and Caring occupations. This is likely a reflection of higher turnover, declining supply and possible changes in the way employers recruit for these roles in recent years. </a:t>
            </a:r>
          </a:p>
          <a:p>
            <a:r>
              <a:rPr lang="en-GB" sz="1400" dirty="0">
                <a:solidFill>
                  <a:srgbClr val="595959"/>
                </a:solidFill>
                <a:latin typeface="Century Gothic" panose="020B0502020202020204" pitchFamily="34" charset="0"/>
              </a:rPr>
              <a:t>The openings for high </a:t>
            </a:r>
            <a:r>
              <a:rPr lang="en-GB" sz="1400" kern="1200" dirty="0">
                <a:solidFill>
                  <a:srgbClr val="595959"/>
                </a:solidFill>
                <a:latin typeface="Century Gothic" panose="020B0502020202020204" pitchFamily="34" charset="0"/>
              </a:rPr>
              <a:t>skilled jobs (SOC 1-3) </a:t>
            </a:r>
            <a:r>
              <a:rPr lang="en-GB" sz="1400" dirty="0">
                <a:solidFill>
                  <a:srgbClr val="595959"/>
                </a:solidFill>
                <a:latin typeface="Century Gothic" panose="020B0502020202020204" pitchFamily="34" charset="0"/>
              </a:rPr>
              <a:t>that typically demand university and college graduates in Dorset however remain critical to local growth. With c39,000 vacancies </a:t>
            </a:r>
            <a:r>
              <a:rPr lang="en-GB" sz="1400" kern="1200" dirty="0">
                <a:solidFill>
                  <a:srgbClr val="595959"/>
                </a:solidFill>
                <a:latin typeface="Century Gothic" panose="020B0502020202020204" pitchFamily="34" charset="0"/>
              </a:rPr>
              <a:t>in the first 9 months of 2023 </a:t>
            </a:r>
            <a:r>
              <a:rPr lang="en-GB" sz="1400" dirty="0">
                <a:solidFill>
                  <a:srgbClr val="595959"/>
                </a:solidFill>
                <a:latin typeface="Century Gothic" panose="020B0502020202020204" pitchFamily="34" charset="0"/>
              </a:rPr>
              <a:t>they </a:t>
            </a:r>
            <a:r>
              <a:rPr lang="en-GB" sz="1400" kern="1200" dirty="0">
                <a:solidFill>
                  <a:srgbClr val="595959"/>
                </a:solidFill>
                <a:latin typeface="Century Gothic" panose="020B0502020202020204" pitchFamily="34" charset="0"/>
              </a:rPr>
              <a:t>accounted for c</a:t>
            </a:r>
            <a:r>
              <a:rPr lang="en-GB" sz="1400" dirty="0">
                <a:solidFill>
                  <a:srgbClr val="595959"/>
                </a:solidFill>
                <a:latin typeface="Century Gothic" panose="020B0502020202020204" pitchFamily="34" charset="0"/>
              </a:rPr>
              <a:t>46</a:t>
            </a:r>
            <a:r>
              <a:rPr lang="en-GB" sz="1400" kern="1200" dirty="0">
                <a:solidFill>
                  <a:srgbClr val="595959"/>
                </a:solidFill>
                <a:latin typeface="Century Gothic" panose="020B0502020202020204" pitchFamily="34" charset="0"/>
              </a:rPr>
              <a:t>% of the advertised vacancies, whilst mid-skilled roles made up </a:t>
            </a:r>
            <a:r>
              <a:rPr lang="en-GB" sz="1400" dirty="0">
                <a:solidFill>
                  <a:srgbClr val="595959"/>
                </a:solidFill>
                <a:latin typeface="Century Gothic" panose="020B0502020202020204" pitchFamily="34" charset="0"/>
              </a:rPr>
              <a:t>c27</a:t>
            </a:r>
            <a:r>
              <a:rPr lang="en-GB" sz="1400" kern="1200" dirty="0">
                <a:solidFill>
                  <a:srgbClr val="595959"/>
                </a:solidFill>
                <a:latin typeface="Century Gothic" panose="020B0502020202020204" pitchFamily="34" charset="0"/>
              </a:rPr>
              <a:t>% and lower-skilled for </a:t>
            </a:r>
            <a:r>
              <a:rPr lang="en-GB" sz="1400" dirty="0">
                <a:solidFill>
                  <a:srgbClr val="595959"/>
                </a:solidFill>
                <a:latin typeface="Century Gothic" panose="020B0502020202020204" pitchFamily="34" charset="0"/>
              </a:rPr>
              <a:t>c28% of demand (figures rounded).</a:t>
            </a:r>
            <a:endParaRPr lang="en" sz="1400" dirty="0">
              <a:solidFill>
                <a:srgbClr val="595959"/>
              </a:solidFill>
              <a:latin typeface="Century Gothic" panose="020B0502020202020204" pitchFamily="34" charset="0"/>
            </a:endParaRPr>
          </a:p>
        </p:txBody>
      </p:sp>
      <p:sp>
        <p:nvSpPr>
          <p:cNvPr id="12" name="Rectangle 5">
            <a:extLst>
              <a:ext uri="{FF2B5EF4-FFF2-40B4-BE49-F238E27FC236}">
                <a16:creationId xmlns:a16="http://schemas.microsoft.com/office/drawing/2014/main" id="{88ECFEB8-4A56-4BE0-901C-600FC664201C}"/>
              </a:ext>
            </a:extLst>
          </p:cNvPr>
          <p:cNvSpPr>
            <a:spLocks noChangeArrowheads="1"/>
          </p:cNvSpPr>
          <p:nvPr/>
        </p:nvSpPr>
        <p:spPr bwMode="auto">
          <a:xfrm>
            <a:off x="9592898" y="4356753"/>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err="1"/>
              <a:t>Lightcast</a:t>
            </a:r>
            <a:r>
              <a:rPr lang="en-GB" sz="1200" dirty="0"/>
              <a:t> ™ 2023</a:t>
            </a:r>
            <a:endParaRPr lang="en-US" altLang="en-US" sz="1200" dirty="0"/>
          </a:p>
        </p:txBody>
      </p:sp>
      <p:sp>
        <p:nvSpPr>
          <p:cNvPr id="23" name="TextBox 22">
            <a:extLst>
              <a:ext uri="{FF2B5EF4-FFF2-40B4-BE49-F238E27FC236}">
                <a16:creationId xmlns:a16="http://schemas.microsoft.com/office/drawing/2014/main" id="{921FBC53-6107-40D6-BE5F-0C78FD06F3F9}"/>
              </a:ext>
            </a:extLst>
          </p:cNvPr>
          <p:cNvSpPr txBox="1"/>
          <p:nvPr/>
        </p:nvSpPr>
        <p:spPr>
          <a:xfrm>
            <a:off x="70528" y="797670"/>
            <a:ext cx="2672673" cy="1384995"/>
          </a:xfrm>
          <a:prstGeom prst="rect">
            <a:avLst/>
          </a:prstGeom>
          <a:solidFill>
            <a:schemeClr val="bg1">
              <a:alpha val="75000"/>
            </a:schemeClr>
          </a:solidFill>
        </p:spPr>
        <p:txBody>
          <a:bodyPr wrap="square">
            <a:spAutoFit/>
          </a:bodyPr>
          <a:lstStyle>
            <a:defPPr>
              <a:defRPr lang="en-US"/>
            </a:defPPr>
            <a:lvl1pPr>
              <a:spcAft>
                <a:spcPts val="1200"/>
              </a:spcAft>
              <a:defRPr>
                <a:solidFill>
                  <a:schemeClr val="bg1"/>
                </a:solidFill>
                <a:latin typeface="Century Gothic" panose="020B0502020202020204" pitchFamily="34" charset="0"/>
                <a:cs typeface="Times New Roman" panose="02020603050405020304" pitchFamily="18" charset="0"/>
              </a:defRPr>
            </a:lvl1pPr>
          </a:lstStyle>
          <a:p>
            <a:r>
              <a:rPr lang="en-GB" sz="1400" b="1" dirty="0">
                <a:solidFill>
                  <a:srgbClr val="865785"/>
                </a:solidFill>
              </a:rPr>
              <a:t>The Standard Occupation Classification (SOC), </a:t>
            </a:r>
            <a:r>
              <a:rPr lang="en-GB" sz="1400" dirty="0">
                <a:solidFill>
                  <a:srgbClr val="865785"/>
                </a:solidFill>
              </a:rPr>
              <a:t>offers an approximation of jobs on the market that require high, medium or low skills and linked levels of education.</a:t>
            </a:r>
          </a:p>
        </p:txBody>
      </p:sp>
      <p:pic>
        <p:nvPicPr>
          <p:cNvPr id="2" name="Picture 1">
            <a:extLst>
              <a:ext uri="{FF2B5EF4-FFF2-40B4-BE49-F238E27FC236}">
                <a16:creationId xmlns:a16="http://schemas.microsoft.com/office/drawing/2014/main" id="{70EE3687-F0C3-CD21-A628-E349BFD16FE5}"/>
              </a:ext>
            </a:extLst>
          </p:cNvPr>
          <p:cNvPicPr>
            <a:picLocks noChangeAspect="1"/>
          </p:cNvPicPr>
          <p:nvPr/>
        </p:nvPicPr>
        <p:blipFill>
          <a:blip r:embed="rId3"/>
          <a:stretch>
            <a:fillRect/>
          </a:stretch>
        </p:blipFill>
        <p:spPr>
          <a:xfrm>
            <a:off x="2803265" y="933279"/>
            <a:ext cx="5166560" cy="3779929"/>
          </a:xfrm>
          <a:prstGeom prst="rect">
            <a:avLst/>
          </a:prstGeom>
        </p:spPr>
      </p:pic>
      <p:sp>
        <p:nvSpPr>
          <p:cNvPr id="10" name="TextBox 9">
            <a:extLst>
              <a:ext uri="{FF2B5EF4-FFF2-40B4-BE49-F238E27FC236}">
                <a16:creationId xmlns:a16="http://schemas.microsoft.com/office/drawing/2014/main" id="{B7DDDC96-5B53-B024-3C44-88FDA55E5DB8}"/>
              </a:ext>
            </a:extLst>
          </p:cNvPr>
          <p:cNvSpPr txBox="1"/>
          <p:nvPr/>
        </p:nvSpPr>
        <p:spPr>
          <a:xfrm>
            <a:off x="2825002" y="1007706"/>
            <a:ext cx="3270998" cy="461665"/>
          </a:xfrm>
          <a:prstGeom prst="rect">
            <a:avLst/>
          </a:prstGeom>
          <a:solidFill>
            <a:srgbClr val="865785"/>
          </a:solidFill>
        </p:spPr>
        <p:txBody>
          <a:bodyPr wrap="square" rtlCol="0">
            <a:spAutoFit/>
          </a:bodyPr>
          <a:lstStyle/>
          <a:p>
            <a:r>
              <a:rPr lang="en-GB" sz="1200" b="1" dirty="0">
                <a:solidFill>
                  <a:schemeClr val="bg1"/>
                </a:solidFill>
              </a:rPr>
              <a:t>Occupations – long-term developments Jan-Sept</a:t>
            </a:r>
          </a:p>
        </p:txBody>
      </p:sp>
      <p:pic>
        <p:nvPicPr>
          <p:cNvPr id="13" name="Picture 12">
            <a:extLst>
              <a:ext uri="{FF2B5EF4-FFF2-40B4-BE49-F238E27FC236}">
                <a16:creationId xmlns:a16="http://schemas.microsoft.com/office/drawing/2014/main" id="{0C692C00-3E07-6790-6BF5-57056B200C64}"/>
              </a:ext>
            </a:extLst>
          </p:cNvPr>
          <p:cNvPicPr>
            <a:picLocks noChangeAspect="1"/>
          </p:cNvPicPr>
          <p:nvPr/>
        </p:nvPicPr>
        <p:blipFill>
          <a:blip r:embed="rId4"/>
          <a:stretch>
            <a:fillRect/>
          </a:stretch>
        </p:blipFill>
        <p:spPr>
          <a:xfrm>
            <a:off x="7975076" y="947500"/>
            <a:ext cx="4022726" cy="2481500"/>
          </a:xfrm>
          <a:prstGeom prst="rect">
            <a:avLst/>
          </a:prstGeom>
        </p:spPr>
      </p:pic>
    </p:spTree>
    <p:extLst>
      <p:ext uri="{BB962C8B-B14F-4D97-AF65-F5344CB8AC3E}">
        <p14:creationId xmlns:p14="http://schemas.microsoft.com/office/powerpoint/2010/main" val="213326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7025C2-4456-42C4-A4F0-DE22E6CC5694}"/>
              </a:ext>
            </a:extLst>
          </p:cNvPr>
          <p:cNvSpPr/>
          <p:nvPr/>
        </p:nvSpPr>
        <p:spPr>
          <a:xfrm>
            <a:off x="279922" y="70128"/>
            <a:ext cx="1026223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Employment by broad occupation </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cxnSp>
        <p:nvCxnSpPr>
          <p:cNvPr id="9" name="Straight Connector 8">
            <a:extLst>
              <a:ext uri="{FF2B5EF4-FFF2-40B4-BE49-F238E27FC236}">
                <a16:creationId xmlns:a16="http://schemas.microsoft.com/office/drawing/2014/main" id="{A5C906E4-D270-489F-9F64-F167DDA00BAF}"/>
              </a:ext>
            </a:extLst>
          </p:cNvPr>
          <p:cNvCxnSpPr>
            <a:cxnSpLocks/>
          </p:cNvCxnSpPr>
          <p:nvPr/>
        </p:nvCxnSpPr>
        <p:spPr>
          <a:xfrm>
            <a:off x="12074954" y="1807505"/>
            <a:ext cx="0" cy="4627984"/>
          </a:xfrm>
          <a:prstGeom prst="line">
            <a:avLst/>
          </a:prstGeom>
          <a:ln w="22225">
            <a:solidFill>
              <a:srgbClr val="6BB99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58CF39-F821-1B01-89F3-1866C7901C30}"/>
              </a:ext>
            </a:extLst>
          </p:cNvPr>
          <p:cNvSpPr txBox="1"/>
          <p:nvPr/>
        </p:nvSpPr>
        <p:spPr>
          <a:xfrm>
            <a:off x="279922" y="778014"/>
            <a:ext cx="11691254" cy="1754326"/>
          </a:xfrm>
          <a:prstGeom prst="rect">
            <a:avLst/>
          </a:prstGeom>
          <a:noFill/>
        </p:spPr>
        <p:txBody>
          <a:bodyPr wrap="square">
            <a:spAutoFit/>
          </a:bodyPr>
          <a:lstStyle/>
          <a:p>
            <a:r>
              <a:rPr lang="en-GB" dirty="0">
                <a:solidFill>
                  <a:srgbClr val="865785"/>
                </a:solidFill>
                <a:latin typeface="Century Gothic" panose="020B0502020202020204" pitchFamily="34" charset="0"/>
                <a:ea typeface="Times New Roman" panose="02020603050405020304" pitchFamily="18" charset="0"/>
                <a:cs typeface="Times New Roman" panose="02020603050405020304" pitchFamily="18" charset="0"/>
              </a:rPr>
              <a:t>T</a:t>
            </a:r>
            <a:r>
              <a:rPr lang="en-GB" sz="1800" dirty="0">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rPr>
              <a:t>he existing employment figures illustrate that vacancies demand is not a mirror reflection of actual </a:t>
            </a:r>
            <a:r>
              <a:rPr lang="en-GB" dirty="0">
                <a:solidFill>
                  <a:srgbClr val="865785"/>
                </a:solidFill>
                <a:latin typeface="Century Gothic" panose="020B0502020202020204" pitchFamily="34" charset="0"/>
                <a:cs typeface="Times New Roman" panose="02020603050405020304" pitchFamily="18" charset="0"/>
              </a:rPr>
              <a:t>employment. The largest drops in employment over that period were recorded amongst those employed in low skilled roles (↓14%), mainly explained by a 28% Sales and 18% Skilled Trades declines.</a:t>
            </a:r>
          </a:p>
          <a:p>
            <a:r>
              <a:rPr lang="en-GB" sz="1800" dirty="0">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rPr>
              <a:t>High skilled occupations (SOC 1-3) tended to dominate, accounting for half of all in employment and the occupational grouping that has seen a growth in employment since 2015 (↑17%), largely accounted by the increases in professionals (↑30%) and associate professionals (↑10%) </a:t>
            </a:r>
            <a:r>
              <a:rPr lang="en-GB" dirty="0">
                <a:solidFill>
                  <a:srgbClr val="865785"/>
                </a:solidFill>
                <a:latin typeface="Century Gothic" panose="020B0502020202020204" pitchFamily="34" charset="0"/>
                <a:ea typeface="Times New Roman" panose="02020603050405020304" pitchFamily="18" charset="0"/>
                <a:cs typeface="Times New Roman" panose="02020603050405020304" pitchFamily="18" charset="0"/>
              </a:rPr>
              <a:t>in </a:t>
            </a:r>
            <a:r>
              <a:rPr lang="en-GB" sz="1800" dirty="0">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rPr>
              <a:t>employment. </a:t>
            </a:r>
            <a:endParaRPr lang="en-GB" sz="1100" b="1" i="0" dirty="0">
              <a:solidFill>
                <a:srgbClr val="865785"/>
              </a:solidFill>
              <a:effectLst/>
            </a:endParaRPr>
          </a:p>
        </p:txBody>
      </p:sp>
      <p:pic>
        <p:nvPicPr>
          <p:cNvPr id="10" name="Picture 9">
            <a:extLst>
              <a:ext uri="{FF2B5EF4-FFF2-40B4-BE49-F238E27FC236}">
                <a16:creationId xmlns:a16="http://schemas.microsoft.com/office/drawing/2014/main" id="{01B4197E-FFE9-06DE-843D-45C8059EBE6E}"/>
              </a:ext>
            </a:extLst>
          </p:cNvPr>
          <p:cNvPicPr>
            <a:picLocks noChangeAspect="1"/>
          </p:cNvPicPr>
          <p:nvPr/>
        </p:nvPicPr>
        <p:blipFill>
          <a:blip r:embed="rId2"/>
          <a:stretch>
            <a:fillRect/>
          </a:stretch>
        </p:blipFill>
        <p:spPr>
          <a:xfrm>
            <a:off x="404018" y="2532340"/>
            <a:ext cx="11383964" cy="4255532"/>
          </a:xfrm>
          <a:prstGeom prst="rect">
            <a:avLst/>
          </a:prstGeom>
        </p:spPr>
      </p:pic>
      <p:sp>
        <p:nvSpPr>
          <p:cNvPr id="8" name="Rectangle 5">
            <a:extLst>
              <a:ext uri="{FF2B5EF4-FFF2-40B4-BE49-F238E27FC236}">
                <a16:creationId xmlns:a16="http://schemas.microsoft.com/office/drawing/2014/main" id="{F0130227-6529-47BA-B978-897EF4A233D0}"/>
              </a:ext>
            </a:extLst>
          </p:cNvPr>
          <p:cNvSpPr>
            <a:spLocks noChangeArrowheads="1"/>
          </p:cNvSpPr>
          <p:nvPr/>
        </p:nvSpPr>
        <p:spPr bwMode="auto">
          <a:xfrm>
            <a:off x="9736651" y="5912828"/>
            <a:ext cx="2142928" cy="522661"/>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a:t>Annual Population Survey, Dec 2022</a:t>
            </a:r>
            <a:endParaRPr lang="en-US" altLang="en-US" sz="1200" dirty="0"/>
          </a:p>
        </p:txBody>
      </p:sp>
    </p:spTree>
    <p:extLst>
      <p:ext uri="{BB962C8B-B14F-4D97-AF65-F5344CB8AC3E}">
        <p14:creationId xmlns:p14="http://schemas.microsoft.com/office/powerpoint/2010/main" val="190168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069" y="107637"/>
            <a:ext cx="12040783" cy="707886"/>
          </a:xfrm>
          <a:prstGeom prst="rect">
            <a:avLst/>
          </a:prstGeom>
        </p:spPr>
        <p:txBody>
          <a:bodyPr wrap="square">
            <a:spAutoFit/>
          </a:bodyPr>
          <a:lstStyle/>
          <a:p>
            <a:pPr>
              <a:defRPr/>
            </a:pPr>
            <a:r>
              <a:rPr lang="en-US" sz="4000" b="1" kern="0" dirty="0">
                <a:solidFill>
                  <a:prstClr val="black">
                    <a:lumMod val="65000"/>
                    <a:lumOff val="35000"/>
                  </a:prstClr>
                </a:solidFill>
                <a:latin typeface="Century Gothic"/>
                <a:ea typeface="PT Sans" panose="020B0503020203020204" pitchFamily="34" charset="0"/>
              </a:rPr>
              <a:t>High skilled occupations in Dorset 2023 to date</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Rectangle 6"/>
          <p:cNvSpPr>
            <a:spLocks noChangeArrowheads="1"/>
          </p:cNvSpPr>
          <p:nvPr/>
        </p:nvSpPr>
        <p:spPr bwMode="auto">
          <a:xfrm>
            <a:off x="152400" y="409545"/>
            <a:ext cx="2551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211354DD-A1A9-4EB2-88E7-2AF3B33007A1}"/>
              </a:ext>
            </a:extLst>
          </p:cNvPr>
          <p:cNvSpPr txBox="1"/>
          <p:nvPr/>
        </p:nvSpPr>
        <p:spPr>
          <a:xfrm>
            <a:off x="6827633" y="2735209"/>
            <a:ext cx="5087560" cy="638188"/>
          </a:xfrm>
          <a:prstGeom prst="rect">
            <a:avLst/>
          </a:prstGeom>
          <a:noFill/>
        </p:spPr>
        <p:txBody>
          <a:bodyPr wrap="square" rtlCol="0">
            <a:spAutoFit/>
          </a:bodyPr>
          <a:lstStyle/>
          <a:p>
            <a:pPr marL="2743200" indent="457200">
              <a:lnSpc>
                <a:spcPct val="107000"/>
              </a:lnSpc>
              <a:spcAft>
                <a:spcPts val="800"/>
              </a:spcAft>
            </a:pPr>
            <a:endParaRPr lang="en-GB" sz="1400" b="1" dirty="0">
              <a:solidFill>
                <a:srgbClr val="4A8DDC"/>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2743200" indent="457200">
              <a:lnSpc>
                <a:spcPct val="107000"/>
              </a:lnSpc>
              <a:spcAft>
                <a:spcPts val="800"/>
              </a:spcAft>
            </a:pPr>
            <a:endParaRPr lang="en-GB"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393B901-7028-4AE5-84A2-4A225AC1834D}"/>
              </a:ext>
            </a:extLst>
          </p:cNvPr>
          <p:cNvSpPr txBox="1"/>
          <p:nvPr/>
        </p:nvSpPr>
        <p:spPr>
          <a:xfrm>
            <a:off x="0" y="1398319"/>
            <a:ext cx="4008656" cy="5078313"/>
          </a:xfrm>
          <a:prstGeom prst="rect">
            <a:avLst/>
          </a:prstGeom>
          <a:solidFill>
            <a:srgbClr val="6BB991"/>
          </a:solidFill>
        </p:spPr>
        <p:txBody>
          <a:bodyPr wrap="square" rtlCol="0">
            <a:spAutoFit/>
          </a:bodyPr>
          <a:lstStyle/>
          <a:p>
            <a:r>
              <a:rPr lang="en-GB" b="1" dirty="0">
                <a:solidFill>
                  <a:schemeClr val="bg1"/>
                </a:solidFill>
                <a:latin typeface="Century Gothic" panose="020B0502020202020204" pitchFamily="34" charset="0"/>
                <a:cs typeface="Times New Roman" panose="02020603050405020304" pitchFamily="18" charset="0"/>
              </a:rPr>
              <a:t>PROFESSIONALS</a:t>
            </a:r>
            <a:r>
              <a:rPr lang="en-GB" b="1" dirty="0">
                <a:solidFill>
                  <a:schemeClr val="bg1"/>
                </a:solidFill>
              </a:rPr>
              <a:t> </a:t>
            </a:r>
          </a:p>
          <a:p>
            <a:r>
              <a:rPr lang="en-GB" b="1" dirty="0">
                <a:solidFill>
                  <a:schemeClr val="bg1"/>
                </a:solidFill>
              </a:rPr>
              <a:t>c19.4k unique job postings</a:t>
            </a:r>
          </a:p>
          <a:p>
            <a:endParaRPr lang="en-GB" b="1" dirty="0">
              <a:solidFill>
                <a:schemeClr val="bg1"/>
              </a:solidFill>
            </a:endParaRPr>
          </a:p>
          <a:p>
            <a:r>
              <a:rPr lang="en-GB" b="1" dirty="0">
                <a:solidFill>
                  <a:schemeClr val="bg1"/>
                </a:solidFill>
              </a:rPr>
              <a:t>Median advertised salary: c£38k</a:t>
            </a:r>
          </a:p>
          <a:p>
            <a:r>
              <a:rPr lang="en-GB" b="1" dirty="0">
                <a:solidFill>
                  <a:schemeClr val="bg1"/>
                </a:solidFill>
              </a:rPr>
              <a:t>Top roles: </a:t>
            </a:r>
            <a:r>
              <a:rPr lang="en-GB"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Nurses, Engineers, Teachers &amp; Accountants</a:t>
            </a:r>
            <a:endParaRPr lang="en-GB" sz="1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r>
              <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Top Sectors: </a:t>
            </a:r>
            <a:r>
              <a:rPr lang="en-GB"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Administrative, Health &amp; Education</a:t>
            </a:r>
          </a:p>
          <a:p>
            <a:endParaRPr lang="en-GB"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r>
              <a:rPr lang="en-GB" b="1" dirty="0">
                <a:solidFill>
                  <a:schemeClr val="bg1"/>
                </a:solidFill>
              </a:rPr>
              <a:t>Top employers: </a:t>
            </a:r>
            <a:r>
              <a:rPr lang="en-GB" dirty="0">
                <a:solidFill>
                  <a:schemeClr val="bg1"/>
                </a:solidFill>
              </a:rPr>
              <a:t>NHS, JP Morgan, Councils, Dorset Council, Ultra Group, G2 Legal</a:t>
            </a:r>
          </a:p>
          <a:p>
            <a:endParaRPr lang="en-GB" dirty="0">
              <a:solidFill>
                <a:schemeClr val="bg1"/>
              </a:solidFill>
            </a:endParaRPr>
          </a:p>
          <a:p>
            <a:r>
              <a:rPr lang="en-GB" b="1" dirty="0">
                <a:solidFill>
                  <a:schemeClr val="bg1"/>
                </a:solidFill>
              </a:rPr>
              <a:t>Top skills: </a:t>
            </a:r>
            <a:r>
              <a:rPr lang="en-GB" dirty="0">
                <a:solidFill>
                  <a:schemeClr val="bg1"/>
                </a:solidFill>
              </a:rPr>
              <a:t>Communications, Management,  Teaching, Planning</a:t>
            </a:r>
          </a:p>
          <a:p>
            <a:endParaRPr lang="en-GB" dirty="0">
              <a:solidFill>
                <a:schemeClr val="bg1"/>
              </a:solidFill>
            </a:endParaRPr>
          </a:p>
        </p:txBody>
      </p:sp>
      <p:sp>
        <p:nvSpPr>
          <p:cNvPr id="18" name="Rectangle 5">
            <a:extLst>
              <a:ext uri="{FF2B5EF4-FFF2-40B4-BE49-F238E27FC236}">
                <a16:creationId xmlns:a16="http://schemas.microsoft.com/office/drawing/2014/main" id="{763CB24E-21B3-4800-A7A4-8E0B2F9D4783}"/>
              </a:ext>
            </a:extLst>
          </p:cNvPr>
          <p:cNvSpPr>
            <a:spLocks noChangeArrowheads="1"/>
          </p:cNvSpPr>
          <p:nvPr/>
        </p:nvSpPr>
        <p:spPr bwMode="auto">
          <a:xfrm>
            <a:off x="7071919" y="6465436"/>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a:t>Lightcast ™ 2023</a:t>
            </a:r>
            <a:endParaRPr lang="en-US" altLang="en-US" sz="1200" dirty="0"/>
          </a:p>
        </p:txBody>
      </p:sp>
      <p:sp>
        <p:nvSpPr>
          <p:cNvPr id="25" name="TextBox 24">
            <a:extLst>
              <a:ext uri="{FF2B5EF4-FFF2-40B4-BE49-F238E27FC236}">
                <a16:creationId xmlns:a16="http://schemas.microsoft.com/office/drawing/2014/main" id="{E5C7C09F-8ACC-0001-3730-D944C340F25D}"/>
              </a:ext>
            </a:extLst>
          </p:cNvPr>
          <p:cNvSpPr txBox="1"/>
          <p:nvPr/>
        </p:nvSpPr>
        <p:spPr>
          <a:xfrm>
            <a:off x="4008656" y="1400209"/>
            <a:ext cx="4256115" cy="5078313"/>
          </a:xfrm>
          <a:prstGeom prst="rect">
            <a:avLst/>
          </a:prstGeom>
          <a:solidFill>
            <a:schemeClr val="accent5">
              <a:lumMod val="50000"/>
              <a:alpha val="80000"/>
            </a:schemeClr>
          </a:solidFill>
        </p:spPr>
        <p:txBody>
          <a:bodyPr wrap="square" rtlCol="0">
            <a:spAutoFit/>
          </a:bodyPr>
          <a:lstStyle/>
          <a:p>
            <a:r>
              <a:rPr lang="en-GB" b="1" dirty="0">
                <a:solidFill>
                  <a:schemeClr val="bg1"/>
                </a:solidFill>
                <a:latin typeface="Century Gothic" panose="020B0502020202020204" pitchFamily="34" charset="0"/>
                <a:cs typeface="Times New Roman" panose="02020603050405020304" pitchFamily="18" charset="0"/>
              </a:rPr>
              <a:t>ASSOCIATE PROFESSIONALS</a:t>
            </a:r>
            <a:r>
              <a:rPr lang="en-GB" b="1" dirty="0">
                <a:solidFill>
                  <a:schemeClr val="bg1"/>
                </a:solidFill>
              </a:rPr>
              <a:t> </a:t>
            </a:r>
          </a:p>
          <a:p>
            <a:r>
              <a:rPr lang="en-GB" b="1" dirty="0">
                <a:solidFill>
                  <a:schemeClr val="bg1"/>
                </a:solidFill>
              </a:rPr>
              <a:t>c12.4 unique job postings</a:t>
            </a:r>
          </a:p>
          <a:p>
            <a:endParaRPr lang="en-GB" b="1" dirty="0">
              <a:solidFill>
                <a:schemeClr val="bg1"/>
              </a:solidFill>
            </a:endParaRPr>
          </a:p>
          <a:p>
            <a:r>
              <a:rPr lang="en-GB" b="1" dirty="0">
                <a:solidFill>
                  <a:schemeClr val="bg1"/>
                </a:solidFill>
              </a:rPr>
              <a:t>Median advertised salary: c£30k</a:t>
            </a:r>
          </a:p>
          <a:p>
            <a:r>
              <a:rPr lang="en-GB" b="1" dirty="0">
                <a:solidFill>
                  <a:schemeClr val="bg1"/>
                </a:solidFill>
              </a:rPr>
              <a:t>Top roles: </a:t>
            </a:r>
            <a:r>
              <a:rPr lang="en-GB" dirty="0">
                <a:solidFill>
                  <a:schemeClr val="bg1"/>
                </a:solidFill>
              </a:rPr>
              <a:t>Project Managers, Account Managers, </a:t>
            </a:r>
            <a:r>
              <a:rPr lang="en-GB"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Finance Managers</a:t>
            </a:r>
            <a:endParaRPr lang="en-GB" sz="1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r>
              <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Top Sectors: </a:t>
            </a:r>
            <a:r>
              <a:rPr lang="en-GB"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Administrative, Health, Retail, Real Estate</a:t>
            </a:r>
          </a:p>
          <a:p>
            <a:endParaRPr lang="en-GB"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r>
              <a:rPr lang="en-GB" b="1" dirty="0">
                <a:solidFill>
                  <a:schemeClr val="bg1"/>
                </a:solidFill>
              </a:rPr>
              <a:t>Top employers: </a:t>
            </a:r>
            <a:r>
              <a:rPr lang="en-GB" dirty="0">
                <a:solidFill>
                  <a:schemeClr val="bg1"/>
                </a:solidFill>
              </a:rPr>
              <a:t>NHS, JP Morgan, Hays, Councils, BU, Holt Engineering</a:t>
            </a:r>
          </a:p>
          <a:p>
            <a:endParaRPr lang="en-GB" b="1" dirty="0">
              <a:solidFill>
                <a:schemeClr val="bg1"/>
              </a:solidFill>
            </a:endParaRPr>
          </a:p>
          <a:p>
            <a:r>
              <a:rPr lang="en-GB" b="1" dirty="0">
                <a:solidFill>
                  <a:schemeClr val="bg1"/>
                </a:solidFill>
              </a:rPr>
              <a:t>Top skills: </a:t>
            </a:r>
            <a:r>
              <a:rPr lang="en-GB" dirty="0">
                <a:solidFill>
                  <a:schemeClr val="bg1"/>
                </a:solidFill>
              </a:rPr>
              <a:t>Communications, Customer service, Sales, Detail Orientation</a:t>
            </a:r>
          </a:p>
          <a:p>
            <a:endParaRPr lang="en-GB" dirty="0">
              <a:solidFill>
                <a:schemeClr val="bg1"/>
              </a:solidFill>
            </a:endParaRPr>
          </a:p>
        </p:txBody>
      </p:sp>
      <p:sp>
        <p:nvSpPr>
          <p:cNvPr id="26" name="TextBox 25">
            <a:extLst>
              <a:ext uri="{FF2B5EF4-FFF2-40B4-BE49-F238E27FC236}">
                <a16:creationId xmlns:a16="http://schemas.microsoft.com/office/drawing/2014/main" id="{B0541C90-7748-15D4-E6B8-F590076EED11}"/>
              </a:ext>
            </a:extLst>
          </p:cNvPr>
          <p:cNvSpPr txBox="1"/>
          <p:nvPr/>
        </p:nvSpPr>
        <p:spPr>
          <a:xfrm>
            <a:off x="8264771" y="1404393"/>
            <a:ext cx="3927229" cy="5078313"/>
          </a:xfrm>
          <a:prstGeom prst="rect">
            <a:avLst/>
          </a:prstGeom>
          <a:solidFill>
            <a:srgbClr val="865785"/>
          </a:solidFill>
        </p:spPr>
        <p:txBody>
          <a:bodyPr wrap="square" rtlCol="0">
            <a:spAutoFit/>
          </a:bodyPr>
          <a:lstStyle/>
          <a:p>
            <a:r>
              <a:rPr lang="en-GB" b="1" dirty="0">
                <a:solidFill>
                  <a:schemeClr val="bg1"/>
                </a:solidFill>
                <a:latin typeface="Century Gothic" panose="020B0502020202020204" pitchFamily="34" charset="0"/>
                <a:cs typeface="Times New Roman" panose="02020603050405020304" pitchFamily="18" charset="0"/>
              </a:rPr>
              <a:t>MANAGERS</a:t>
            </a:r>
            <a:r>
              <a:rPr lang="en-GB" b="1" dirty="0">
                <a:solidFill>
                  <a:schemeClr val="bg1"/>
                </a:solidFill>
              </a:rPr>
              <a:t> </a:t>
            </a:r>
          </a:p>
          <a:p>
            <a:r>
              <a:rPr lang="en-GB" b="1" dirty="0">
                <a:solidFill>
                  <a:schemeClr val="bg1"/>
                </a:solidFill>
              </a:rPr>
              <a:t>c7.2k jobs unique job postings</a:t>
            </a:r>
          </a:p>
          <a:p>
            <a:endParaRPr lang="en-GB" b="1" dirty="0">
              <a:solidFill>
                <a:schemeClr val="bg1"/>
              </a:solidFill>
            </a:endParaRPr>
          </a:p>
          <a:p>
            <a:r>
              <a:rPr lang="en-GB" b="1" dirty="0">
                <a:solidFill>
                  <a:schemeClr val="bg1"/>
                </a:solidFill>
              </a:rPr>
              <a:t>Median advertised salary: c£32k</a:t>
            </a:r>
          </a:p>
          <a:p>
            <a:r>
              <a:rPr lang="en-GB" b="1" dirty="0">
                <a:solidFill>
                  <a:schemeClr val="bg1"/>
                </a:solidFill>
              </a:rPr>
              <a:t>Top roles: </a:t>
            </a:r>
            <a:r>
              <a:rPr lang="en-GB"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Business Development </a:t>
            </a:r>
            <a:r>
              <a:rPr lang="en-GB" sz="18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Mngrs</a:t>
            </a:r>
            <a:r>
              <a:rPr lang="en-GB"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Store Managers</a:t>
            </a:r>
            <a:endParaRPr lang="en-GB" sz="18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endPar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endParaRPr>
          </a:p>
          <a:p>
            <a:r>
              <a:rPr lang="en-GB"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Top Sectors: </a:t>
            </a:r>
            <a:r>
              <a:rPr lang="en-GB"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Administrative, Health, Retail, Trade &amp; Finance</a:t>
            </a:r>
          </a:p>
          <a:p>
            <a:endParaRPr lang="en-GB" b="1" dirty="0">
              <a:solidFill>
                <a:schemeClr val="bg1"/>
              </a:solidFill>
            </a:endParaRPr>
          </a:p>
          <a:p>
            <a:r>
              <a:rPr lang="en-GB" b="1" dirty="0">
                <a:solidFill>
                  <a:schemeClr val="bg1"/>
                </a:solidFill>
              </a:rPr>
              <a:t>Top employers: </a:t>
            </a:r>
            <a:r>
              <a:rPr lang="en-GB" dirty="0">
                <a:solidFill>
                  <a:schemeClr val="bg1"/>
                </a:solidFill>
              </a:rPr>
              <a:t>NHS, Tesco, JP Morgan, Hays, Councils, Haven Holidays, </a:t>
            </a:r>
            <a:r>
              <a:rPr lang="en-GB" dirty="0" err="1">
                <a:solidFill>
                  <a:schemeClr val="bg1"/>
                </a:solidFill>
              </a:rPr>
              <a:t>Agincare</a:t>
            </a:r>
            <a:r>
              <a:rPr lang="en-GB" dirty="0">
                <a:solidFill>
                  <a:schemeClr val="bg1"/>
                </a:solidFill>
              </a:rPr>
              <a:t>, Holt</a:t>
            </a:r>
          </a:p>
          <a:p>
            <a:endParaRPr lang="en-GB" b="1" dirty="0">
              <a:solidFill>
                <a:schemeClr val="bg1"/>
              </a:solidFill>
            </a:endParaRPr>
          </a:p>
          <a:p>
            <a:r>
              <a:rPr lang="en-GB" b="1" dirty="0">
                <a:solidFill>
                  <a:schemeClr val="bg1"/>
                </a:solidFill>
              </a:rPr>
              <a:t>Top skills: </a:t>
            </a:r>
            <a:r>
              <a:rPr lang="en-GB" dirty="0">
                <a:solidFill>
                  <a:schemeClr val="bg1"/>
                </a:solidFill>
              </a:rPr>
              <a:t>Management, Communications, Customer Services</a:t>
            </a:r>
          </a:p>
          <a:p>
            <a:endParaRPr lang="en-GB" dirty="0">
              <a:solidFill>
                <a:schemeClr val="bg1"/>
              </a:solidFill>
            </a:endParaRPr>
          </a:p>
        </p:txBody>
      </p:sp>
    </p:spTree>
    <p:extLst>
      <p:ext uri="{BB962C8B-B14F-4D97-AF65-F5344CB8AC3E}">
        <p14:creationId xmlns:p14="http://schemas.microsoft.com/office/powerpoint/2010/main" val="38939272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13" y="30531"/>
            <a:ext cx="4551047" cy="8295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1"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Skills</a:t>
            </a:r>
            <a:endParaRPr kumimoji="0" lang="en-GB" sz="4791"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 name="Rectangle 1"/>
          <p:cNvSpPr/>
          <p:nvPr/>
        </p:nvSpPr>
        <p:spPr>
          <a:xfrm>
            <a:off x="2182482" y="148353"/>
            <a:ext cx="9290649" cy="206210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6BB991"/>
                </a:solidFill>
                <a:effectLst/>
                <a:uLnTx/>
                <a:uFillTx/>
                <a:latin typeface="Century Gothic"/>
                <a:ea typeface="+mn-ea"/>
                <a:cs typeface="+mn-cs"/>
              </a:rPr>
              <a:t>Employers most frequently requested soft skills were in communication, customer service, management, sales, and detail-orientation, alongside personal attributes such as enthusiasm and self-motivation. Specialised skills often cited in job postings include finance, and project management. This continues longer-term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6BB991"/>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6BB991"/>
                </a:solidFill>
                <a:effectLst/>
                <a:uLnTx/>
                <a:uFillTx/>
                <a:latin typeface="Century Gothic"/>
                <a:ea typeface="+mn-ea"/>
                <a:cs typeface="+mn-cs"/>
              </a:rPr>
              <a:t>Many of these were less prevalent in candidate profiles (i.e. CVs) when compared to the volume of references in job postings (recognising that skill sets may not be accurately described in candidate profiles).</a:t>
            </a:r>
            <a:endParaRPr kumimoji="0" lang="en-GB" sz="1700" b="0" i="0" u="none" strike="noStrike" kern="1200" cap="none" spc="0" normalizeH="0" baseline="0" noProof="0" dirty="0">
              <a:ln>
                <a:noFill/>
              </a:ln>
              <a:solidFill>
                <a:srgbClr val="6BB991"/>
              </a:solidFill>
              <a:effectLst/>
              <a:highlight>
                <a:srgbClr val="FF00FF"/>
              </a:highligh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BCE7467F-FB87-41C7-838D-A8CC5D34D9AC}"/>
              </a:ext>
            </a:extLst>
          </p:cNvPr>
          <p:cNvSpPr>
            <a:spLocks noChangeArrowheads="1"/>
          </p:cNvSpPr>
          <p:nvPr/>
        </p:nvSpPr>
        <p:spPr bwMode="auto">
          <a:xfrm>
            <a:off x="-38193" y="6523685"/>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err="1"/>
              <a:t>Lightcast</a:t>
            </a:r>
            <a:r>
              <a:rPr lang="en-GB" sz="1200" dirty="0"/>
              <a:t> ™ 2023</a:t>
            </a:r>
            <a:endParaRPr lang="en-US" altLang="en-US" sz="1200" dirty="0"/>
          </a:p>
        </p:txBody>
      </p:sp>
      <p:pic>
        <p:nvPicPr>
          <p:cNvPr id="4" name="Picture 3">
            <a:extLst>
              <a:ext uri="{FF2B5EF4-FFF2-40B4-BE49-F238E27FC236}">
                <a16:creationId xmlns:a16="http://schemas.microsoft.com/office/drawing/2014/main" id="{803594F2-903E-1A45-13FB-EFB909D7A686}"/>
              </a:ext>
            </a:extLst>
          </p:cNvPr>
          <p:cNvPicPr>
            <a:picLocks noChangeAspect="1"/>
          </p:cNvPicPr>
          <p:nvPr/>
        </p:nvPicPr>
        <p:blipFill>
          <a:blip r:embed="rId3"/>
          <a:stretch>
            <a:fillRect/>
          </a:stretch>
        </p:blipFill>
        <p:spPr>
          <a:xfrm>
            <a:off x="528237" y="2586989"/>
            <a:ext cx="3682303" cy="3740001"/>
          </a:xfrm>
          <a:prstGeom prst="rect">
            <a:avLst/>
          </a:prstGeom>
        </p:spPr>
      </p:pic>
      <p:pic>
        <p:nvPicPr>
          <p:cNvPr id="6" name="Picture 5">
            <a:extLst>
              <a:ext uri="{FF2B5EF4-FFF2-40B4-BE49-F238E27FC236}">
                <a16:creationId xmlns:a16="http://schemas.microsoft.com/office/drawing/2014/main" id="{D873D767-30A1-552B-AEF6-76FA59CEBB5B}"/>
              </a:ext>
            </a:extLst>
          </p:cNvPr>
          <p:cNvPicPr>
            <a:picLocks noChangeAspect="1"/>
          </p:cNvPicPr>
          <p:nvPr/>
        </p:nvPicPr>
        <p:blipFill>
          <a:blip r:embed="rId4"/>
          <a:stretch>
            <a:fillRect/>
          </a:stretch>
        </p:blipFill>
        <p:spPr>
          <a:xfrm>
            <a:off x="4210540" y="2586990"/>
            <a:ext cx="3682303" cy="3740002"/>
          </a:xfrm>
          <a:prstGeom prst="rect">
            <a:avLst/>
          </a:prstGeom>
        </p:spPr>
      </p:pic>
      <p:pic>
        <p:nvPicPr>
          <p:cNvPr id="7" name="Picture 6">
            <a:extLst>
              <a:ext uri="{FF2B5EF4-FFF2-40B4-BE49-F238E27FC236}">
                <a16:creationId xmlns:a16="http://schemas.microsoft.com/office/drawing/2014/main" id="{68E1A206-0954-A046-9DDB-D240CABCE4FF}"/>
              </a:ext>
            </a:extLst>
          </p:cNvPr>
          <p:cNvPicPr>
            <a:picLocks noChangeAspect="1"/>
          </p:cNvPicPr>
          <p:nvPr/>
        </p:nvPicPr>
        <p:blipFill>
          <a:blip r:embed="rId5"/>
          <a:stretch>
            <a:fillRect/>
          </a:stretch>
        </p:blipFill>
        <p:spPr>
          <a:xfrm>
            <a:off x="7886746" y="2586990"/>
            <a:ext cx="3688400" cy="3740001"/>
          </a:xfrm>
          <a:prstGeom prst="rect">
            <a:avLst/>
          </a:prstGeom>
        </p:spPr>
      </p:pic>
      <p:sp>
        <p:nvSpPr>
          <p:cNvPr id="8" name="TextBox 7">
            <a:extLst>
              <a:ext uri="{FF2B5EF4-FFF2-40B4-BE49-F238E27FC236}">
                <a16:creationId xmlns:a16="http://schemas.microsoft.com/office/drawing/2014/main" id="{C4CA9FBD-CB34-F924-F3DC-C75D7D87A245}"/>
              </a:ext>
            </a:extLst>
          </p:cNvPr>
          <p:cNvSpPr txBox="1"/>
          <p:nvPr/>
        </p:nvSpPr>
        <p:spPr>
          <a:xfrm>
            <a:off x="538450" y="2217657"/>
            <a:ext cx="11049957" cy="369332"/>
          </a:xfrm>
          <a:prstGeom prst="rect">
            <a:avLst/>
          </a:prstGeom>
          <a:solidFill>
            <a:srgbClr val="865785"/>
          </a:solidFill>
        </p:spPr>
        <p:txBody>
          <a:bodyPr wrap="square" rtlCol="0">
            <a:spAutoFit/>
          </a:bodyPr>
          <a:lstStyle/>
          <a:p>
            <a:pPr algn="ctr"/>
            <a:r>
              <a:rPr lang="en-GB" dirty="0">
                <a:solidFill>
                  <a:schemeClr val="bg1"/>
                </a:solidFill>
              </a:rPr>
              <a:t>Top sought after skills (job postings) – Dorset LEP area Jan 23 – Sept 23</a:t>
            </a:r>
          </a:p>
        </p:txBody>
      </p:sp>
    </p:spTree>
    <p:extLst>
      <p:ext uri="{BB962C8B-B14F-4D97-AF65-F5344CB8AC3E}">
        <p14:creationId xmlns:p14="http://schemas.microsoft.com/office/powerpoint/2010/main" val="36184427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13" y="30531"/>
            <a:ext cx="4551047" cy="8295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791" b="1" kern="0" dirty="0">
                <a:solidFill>
                  <a:schemeClr val="bg1"/>
                </a:solidFill>
                <a:latin typeface="Century Gothic"/>
                <a:ea typeface="PT Sans" panose="020B0503020203020204" pitchFamily="34" charset="0"/>
              </a:rPr>
              <a:t>The economy</a:t>
            </a:r>
            <a:endParaRPr kumimoji="0" lang="en-GB" sz="4791"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204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701"/>
            <a:ext cx="1056950" cy="10569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476250" y="1344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5"/>
          <p:cNvSpPr>
            <a:spLocks noChangeArrowheads="1"/>
          </p:cNvSpPr>
          <p:nvPr/>
        </p:nvSpPr>
        <p:spPr bwMode="auto">
          <a:xfrm>
            <a:off x="1109599" y="3387384"/>
            <a:ext cx="10851921" cy="1681013"/>
          </a:xfrm>
          <a:prstGeom prst="rect">
            <a:avLst/>
          </a:prstGeom>
          <a:solidFill>
            <a:schemeClr val="tx1">
              <a:alpha val="7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hlinkClick r:id="rId4"/>
              </a:rPr>
              <a:t>In its recent World Economic Outlook</a:t>
            </a:r>
            <a:r>
              <a:rPr lang="en-GB" dirty="0">
                <a:solidFill>
                  <a:schemeClr val="bg1"/>
                </a:solidFill>
              </a:rPr>
              <a:t>, </a:t>
            </a:r>
            <a:r>
              <a:rPr lang="en-US" dirty="0">
                <a:solidFill>
                  <a:schemeClr val="bg1"/>
                </a:solidFill>
              </a:rPr>
              <a:t>the </a:t>
            </a:r>
            <a:r>
              <a:rPr lang="en-GB" dirty="0">
                <a:solidFill>
                  <a:schemeClr val="bg1"/>
                </a:solidFill>
              </a:rPr>
              <a:t>International Monetary Fund (IMF) remains pessimistic about the growth prospects of the UK, particularly when compared to some of other industrialised economies. IMF now forecasts that the UK could have the lowest GDP growth (+0.6% ) in advanced economies in 2024 (although some commentators have highlighted that it previously forecast a recession in the UK in 2023 which did not occur, and that it has consistently taken a pessimistic view of UK growth prospects).</a:t>
            </a:r>
            <a:endParaRPr lang="en-US" altLang="en-US" dirty="0">
              <a:solidFill>
                <a:schemeClr val="bg1"/>
              </a:solidFill>
            </a:endParaRPr>
          </a:p>
        </p:txBody>
      </p:sp>
      <p:sp>
        <p:nvSpPr>
          <p:cNvPr id="11" name="Rectangle 7"/>
          <p:cNvSpPr>
            <a:spLocks noChangeArrowheads="1"/>
          </p:cNvSpPr>
          <p:nvPr/>
        </p:nvSpPr>
        <p:spPr bwMode="auto">
          <a:xfrm>
            <a:off x="2895600" y="33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endParaRPr lang="en-GB"/>
          </a:p>
        </p:txBody>
      </p:sp>
      <p:sp>
        <p:nvSpPr>
          <p:cNvPr id="12" name="Rectangle 8"/>
          <p:cNvSpPr>
            <a:spLocks noChangeArrowheads="1"/>
          </p:cNvSpPr>
          <p:nvPr/>
        </p:nvSpPr>
        <p:spPr bwMode="auto">
          <a:xfrm>
            <a:off x="2895600" y="428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10"/>
          <p:cNvSpPr>
            <a:spLocks noChangeArrowheads="1"/>
          </p:cNvSpPr>
          <p:nvPr/>
        </p:nvSpPr>
        <p:spPr bwMode="auto">
          <a:xfrm>
            <a:off x="2895600" y="3829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a:ln>
                <a:noFill/>
              </a:ln>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1" y="3394770"/>
            <a:ext cx="1109560" cy="110956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8">
            <a:extLst>
              <a:ext uri="{FF2B5EF4-FFF2-40B4-BE49-F238E27FC236}">
                <a16:creationId xmlns:a16="http://schemas.microsoft.com/office/drawing/2014/main" id="{3268EA45-14DF-47A8-8F25-CCC1B22E9A10}"/>
              </a:ext>
            </a:extLst>
          </p:cNvPr>
          <p:cNvSpPr>
            <a:spLocks noChangeArrowheads="1"/>
          </p:cNvSpPr>
          <p:nvPr/>
        </p:nvSpPr>
        <p:spPr bwMode="auto">
          <a:xfrm>
            <a:off x="1097368" y="165701"/>
            <a:ext cx="10876381" cy="3134631"/>
          </a:xfrm>
          <a:prstGeom prst="rect">
            <a:avLst/>
          </a:prstGeom>
          <a:solidFill>
            <a:schemeClr val="tx1">
              <a:alpha val="5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GB" altLang="en-US" b="1" u="sng"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Latest ONS Quarterly Economic figures </a:t>
            </a:r>
            <a:r>
              <a:rPr lang="en-GB" altLang="en-US" b="1" dirty="0" bmk="_Toc77744302">
                <a:solidFill>
                  <a:schemeClr val="bg1"/>
                </a:solidFill>
                <a:latin typeface="Century Gothic" panose="020B0502020202020204" pitchFamily="34" charset="0"/>
                <a:cs typeface="Times New Roman" panose="02020603050405020304" pitchFamily="18" charset="0"/>
              </a:rPr>
              <a:t>illustrate the </a:t>
            </a:r>
            <a:r>
              <a:rPr lang="en-GB" b="1" dirty="0" bmk="_Toc77744302">
                <a:solidFill>
                  <a:schemeClr val="bg1"/>
                </a:solidFill>
                <a:latin typeface="Century Gothic" panose="020B0502020202020204" pitchFamily="34" charset="0"/>
                <a:cs typeface="Times New Roman" panose="02020603050405020304" pitchFamily="18" charset="0"/>
              </a:rPr>
              <a:t>UK economy is growing marginally but has fluctuated from month-to-month. Economic activity has been affected by factors such as industrial action in certain sectors, and public holidays.</a:t>
            </a:r>
          </a:p>
          <a:p>
            <a:pPr eaLnBrk="0" fontAlgn="base" hangingPunct="0">
              <a:spcBef>
                <a:spcPct val="0"/>
              </a:spcBef>
              <a:spcAft>
                <a:spcPct val="0"/>
              </a:spcAft>
            </a:pPr>
            <a:r>
              <a:rPr lang="en-GB" b="1" dirty="0" bmk="_Toc77744302">
                <a:solidFill>
                  <a:schemeClr val="bg1"/>
                </a:solidFill>
                <a:latin typeface="Century Gothic" panose="020B0502020202020204" pitchFamily="34" charset="0"/>
                <a:cs typeface="Times New Roman" panose="02020603050405020304" pitchFamily="18" charset="0"/>
              </a:rPr>
              <a:t>Economy avoids recession but remains subdued. </a:t>
            </a:r>
          </a:p>
          <a:p>
            <a:pPr eaLnBrk="0" fontAlgn="base" hangingPunct="0">
              <a:spcBef>
                <a:spcPct val="0"/>
              </a:spcBef>
              <a:spcAft>
                <a:spcPct val="0"/>
              </a:spcAft>
            </a:pPr>
            <a:r>
              <a:rPr lang="en-GB" dirty="0" bmk="_Toc77744302">
                <a:solidFill>
                  <a:schemeClr val="bg1"/>
                </a:solidFill>
                <a:latin typeface="Century Gothic" panose="020B0502020202020204" pitchFamily="34" charset="0"/>
                <a:cs typeface="Times New Roman" panose="02020603050405020304" pitchFamily="18" charset="0"/>
              </a:rPr>
              <a:t>Economic growth as measured by GDP grew by 0.3% in three months to August 23:</a:t>
            </a:r>
          </a:p>
          <a:p>
            <a:pPr eaLnBrk="0" fontAlgn="base" hangingPunct="0">
              <a:spcBef>
                <a:spcPct val="0"/>
              </a:spcBef>
              <a:spcAft>
                <a:spcPct val="0"/>
              </a:spcAft>
            </a:pPr>
            <a:r>
              <a:rPr lang="en-GB" altLang="en-US" b="1" dirty="0" bmk="_Toc77744302">
                <a:solidFill>
                  <a:schemeClr val="bg1"/>
                </a:solidFill>
                <a:latin typeface="Century Gothic" panose="020B0502020202020204" pitchFamily="34" charset="0"/>
                <a:cs typeface="Times New Roman" panose="02020603050405020304" pitchFamily="18" charset="0"/>
              </a:rPr>
              <a:t>-   Services</a:t>
            </a:r>
            <a:r>
              <a:rPr lang="en-GB" altLang="en-US" dirty="0" bmk="_Toc77744302">
                <a:solidFill>
                  <a:schemeClr val="bg1"/>
                </a:solidFill>
                <a:latin typeface="Century Gothic" panose="020B0502020202020204" pitchFamily="34" charset="0"/>
                <a:cs typeface="Times New Roman" panose="02020603050405020304" pitchFamily="18" charset="0"/>
              </a:rPr>
              <a:t> </a:t>
            </a:r>
            <a:r>
              <a:rPr lang="en-GB" altLang="en-US" b="1" dirty="0" bmk="_Toc77744302">
                <a:solidFill>
                  <a:schemeClr val="bg1"/>
                </a:solidFill>
                <a:latin typeface="Century Gothic" panose="020B0502020202020204" pitchFamily="34" charset="0"/>
                <a:cs typeface="Times New Roman" panose="02020603050405020304" pitchFamily="18" charset="0"/>
              </a:rPr>
              <a:t>output increased </a:t>
            </a:r>
            <a:r>
              <a:rPr lang="en-GB" altLang="en-US" dirty="0" bmk="_Toc77744302">
                <a:solidFill>
                  <a:schemeClr val="bg1"/>
                </a:solidFill>
                <a:latin typeface="Century Gothic" panose="020B0502020202020204" pitchFamily="34" charset="0"/>
                <a:cs typeface="Times New Roman" panose="02020603050405020304" pitchFamily="18" charset="0"/>
              </a:rPr>
              <a:t>by 0.4% following a fall of 0.6% in July.</a:t>
            </a:r>
          </a:p>
          <a:p>
            <a:pPr marL="285750" indent="-285750" eaLnBrk="0" fontAlgn="base" hangingPunct="0">
              <a:spcBef>
                <a:spcPct val="0"/>
              </a:spcBef>
              <a:spcAft>
                <a:spcPct val="0"/>
              </a:spcAft>
              <a:buFontTx/>
              <a:buChar char="-"/>
            </a:pPr>
            <a:r>
              <a:rPr lang="en-GB" altLang="en-US" b="1" dirty="0" bmk="_Toc77744302">
                <a:solidFill>
                  <a:schemeClr val="bg1"/>
                </a:solidFill>
                <a:latin typeface="Century Gothic" panose="020B0502020202020204" pitchFamily="34" charset="0"/>
                <a:cs typeface="Times New Roman" panose="02020603050405020304" pitchFamily="18" charset="0"/>
              </a:rPr>
              <a:t>Production</a:t>
            </a:r>
            <a:r>
              <a:rPr lang="en-GB" altLang="en-US" dirty="0" bmk="_Toc77744302">
                <a:solidFill>
                  <a:schemeClr val="bg1"/>
                </a:solidFill>
                <a:latin typeface="Century Gothic" panose="020B0502020202020204" pitchFamily="34" charset="0"/>
                <a:cs typeface="Times New Roman" panose="02020603050405020304" pitchFamily="18" charset="0"/>
              </a:rPr>
              <a:t> </a:t>
            </a:r>
            <a:r>
              <a:rPr lang="en-GB" altLang="en-US" b="1" dirty="0" bmk="_Toc77744302">
                <a:solidFill>
                  <a:schemeClr val="bg1"/>
                </a:solidFill>
                <a:latin typeface="Century Gothic" panose="020B0502020202020204" pitchFamily="34" charset="0"/>
                <a:cs typeface="Times New Roman" panose="02020603050405020304" pitchFamily="18" charset="0"/>
              </a:rPr>
              <a:t>output</a:t>
            </a:r>
            <a:r>
              <a:rPr lang="en-GB" altLang="en-US" dirty="0" bmk="_Toc77744302">
                <a:solidFill>
                  <a:schemeClr val="bg1"/>
                </a:solidFill>
                <a:latin typeface="Century Gothic" panose="020B0502020202020204" pitchFamily="34" charset="0"/>
                <a:cs typeface="Times New Roman" panose="02020603050405020304" pitchFamily="18" charset="0"/>
              </a:rPr>
              <a:t> </a:t>
            </a:r>
            <a:r>
              <a:rPr lang="en-GB" altLang="en-US" b="1" dirty="0" bmk="_Toc77744302">
                <a:solidFill>
                  <a:schemeClr val="bg1"/>
                </a:solidFill>
                <a:latin typeface="Century Gothic" panose="020B0502020202020204" pitchFamily="34" charset="0"/>
                <a:cs typeface="Times New Roman" panose="02020603050405020304" pitchFamily="18" charset="0"/>
              </a:rPr>
              <a:t>fell</a:t>
            </a:r>
            <a:r>
              <a:rPr lang="en-GB" altLang="en-US" dirty="0" bmk="_Toc77744302">
                <a:solidFill>
                  <a:schemeClr val="bg1"/>
                </a:solidFill>
                <a:latin typeface="Century Gothic" panose="020B0502020202020204" pitchFamily="34" charset="0"/>
                <a:cs typeface="Times New Roman" panose="02020603050405020304" pitchFamily="18" charset="0"/>
              </a:rPr>
              <a:t> by 0.7% following a fall of 1.1% in July.</a:t>
            </a:r>
          </a:p>
          <a:p>
            <a:pPr marL="285750" indent="-285750" eaLnBrk="0" fontAlgn="base" hangingPunct="0">
              <a:spcBef>
                <a:spcPct val="0"/>
              </a:spcBef>
              <a:spcAft>
                <a:spcPct val="0"/>
              </a:spcAft>
              <a:buFontTx/>
              <a:buChar char="-"/>
            </a:pPr>
            <a:r>
              <a:rPr lang="en-GB" altLang="en-US" b="1" dirty="0" bmk="_Toc77744302">
                <a:solidFill>
                  <a:schemeClr val="bg1"/>
                </a:solidFill>
                <a:latin typeface="Century Gothic" panose="020B0502020202020204" pitchFamily="34" charset="0"/>
                <a:cs typeface="Times New Roman" panose="02020603050405020304" pitchFamily="18" charset="0"/>
              </a:rPr>
              <a:t>Construction</a:t>
            </a:r>
            <a:r>
              <a:rPr lang="en-GB" altLang="en-US" dirty="0" bmk="_Toc77744302">
                <a:solidFill>
                  <a:schemeClr val="bg1"/>
                </a:solidFill>
                <a:latin typeface="Century Gothic" panose="020B0502020202020204" pitchFamily="34" charset="0"/>
                <a:cs typeface="Times New Roman" panose="02020603050405020304" pitchFamily="18" charset="0"/>
              </a:rPr>
              <a:t> </a:t>
            </a:r>
            <a:r>
              <a:rPr lang="en-GB" altLang="en-US" b="1" dirty="0" bmk="_Toc77744302">
                <a:solidFill>
                  <a:schemeClr val="bg1"/>
                </a:solidFill>
                <a:latin typeface="Century Gothic" panose="020B0502020202020204" pitchFamily="34" charset="0"/>
                <a:cs typeface="Times New Roman" panose="02020603050405020304" pitchFamily="18" charset="0"/>
              </a:rPr>
              <a:t>output fell </a:t>
            </a:r>
            <a:r>
              <a:rPr lang="en-GB" altLang="en-US" dirty="0" bmk="_Toc77744302">
                <a:solidFill>
                  <a:schemeClr val="bg1"/>
                </a:solidFill>
                <a:latin typeface="Century Gothic" panose="020B0502020202020204" pitchFamily="34" charset="0"/>
                <a:cs typeface="Times New Roman" panose="02020603050405020304" pitchFamily="18" charset="0"/>
              </a:rPr>
              <a:t>by 0.5% after falling by 0.4% in July.</a:t>
            </a:r>
          </a:p>
          <a:p>
            <a:pPr eaLnBrk="0" fontAlgn="base" hangingPunct="0">
              <a:spcBef>
                <a:spcPct val="0"/>
              </a:spcBef>
              <a:spcAft>
                <a:spcPct val="0"/>
              </a:spcAft>
            </a:pPr>
            <a:endParaRPr lang="en-GB" dirty="0" bmk="_Toc77744302">
              <a:solidFill>
                <a:schemeClr val="bg1"/>
              </a:solidFill>
              <a:latin typeface="Century Gothic" panose="020B0502020202020204" pitchFamily="34" charset="0"/>
              <a:cs typeface="Times New Roman" panose="02020603050405020304" pitchFamily="18" charset="0"/>
            </a:endParaRPr>
          </a:p>
          <a:p>
            <a:pPr eaLnBrk="0" fontAlgn="base" hangingPunct="0">
              <a:spcBef>
                <a:spcPct val="0"/>
              </a:spcBef>
              <a:spcAft>
                <a:spcPct val="0"/>
              </a:spcAft>
            </a:pPr>
            <a:r>
              <a:rPr lang="en-GB" dirty="0" bmk="_Toc77744302">
                <a:solidFill>
                  <a:schemeClr val="bg1"/>
                </a:solidFill>
                <a:latin typeface="Century Gothic" panose="020B0502020202020204" pitchFamily="34" charset="0"/>
                <a:cs typeface="Times New Roman" panose="02020603050405020304" pitchFamily="18" charset="0"/>
              </a:rPr>
              <a:t>Inflation has fallen from its highs in early 23 (10%+) but remains near 7% with some commentators expecting it to remain stubbornly high.</a:t>
            </a:r>
            <a:endParaRPr lang="en-GB" altLang="en-US" dirty="0" bmk="_Toc77744302">
              <a:solidFill>
                <a:schemeClr val="bg1"/>
              </a:solidFill>
              <a:latin typeface="Century Gothic" panose="020B0502020202020204" pitchFamily="34" charset="0"/>
              <a:cs typeface="Times New Roman" panose="02020603050405020304" pitchFamily="18" charset="0"/>
            </a:endParaRPr>
          </a:p>
        </p:txBody>
      </p:sp>
      <p:sp>
        <p:nvSpPr>
          <p:cNvPr id="5" name="Text Box 2">
            <a:hlinkClick r:id="rId6"/>
            <a:extLst>
              <a:ext uri="{FF2B5EF4-FFF2-40B4-BE49-F238E27FC236}">
                <a16:creationId xmlns:a16="http://schemas.microsoft.com/office/drawing/2014/main" id="{A3AF4607-A97F-0546-97B1-4F09BAB46C17}"/>
              </a:ext>
            </a:extLst>
          </p:cNvPr>
          <p:cNvSpPr txBox="1">
            <a:spLocks noChangeArrowheads="1"/>
          </p:cNvSpPr>
          <p:nvPr/>
        </p:nvSpPr>
        <p:spPr bwMode="auto">
          <a:xfrm>
            <a:off x="221830" y="6519446"/>
            <a:ext cx="7729096"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ts val="400"/>
              </a:spcBef>
              <a:spcAft>
                <a:spcPct val="0"/>
              </a:spcAft>
              <a:buClrTx/>
              <a:buSzTx/>
              <a:buFontTx/>
              <a:buNone/>
              <a:tabLst/>
            </a:pPr>
            <a:r>
              <a:rPr lang="en-GB" altLang="en-US" sz="1600" dirty="0">
                <a:solidFill>
                  <a:schemeClr val="bg1"/>
                </a:solidFill>
                <a:latin typeface="Century Gothic" panose="020B0502020202020204" pitchFamily="34" charset="0"/>
              </a:rPr>
              <a:t>Image source: House of Commons Library</a:t>
            </a:r>
            <a:endParaRPr kumimoji="0" lang="en-GB" altLang="en-US" sz="1600" b="1" i="0" u="none" strike="noStrike" cap="none" normalizeH="0" baseline="0" dirty="0">
              <a:ln>
                <a:noFill/>
              </a:ln>
              <a:solidFill>
                <a:schemeClr val="bg1"/>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44A9ED4E-B984-D099-AE4F-B01523FD8269}"/>
              </a:ext>
            </a:extLst>
          </p:cNvPr>
          <p:cNvSpPr>
            <a:spLocks noChangeArrowheads="1"/>
          </p:cNvSpPr>
          <p:nvPr/>
        </p:nvSpPr>
        <p:spPr bwMode="auto">
          <a:xfrm>
            <a:off x="1095082" y="5188957"/>
            <a:ext cx="10851921" cy="1503342"/>
          </a:xfrm>
          <a:prstGeom prst="rect">
            <a:avLst/>
          </a:prstGeom>
          <a:solidFill>
            <a:schemeClr val="tx1">
              <a:alpha val="7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b="1" u="sng" dirty="0">
                <a:solidFill>
                  <a:schemeClr val="bg1"/>
                </a:solidFill>
                <a:hlinkClick r:id="rId7"/>
              </a:rPr>
              <a:t>The latest NatWest regional Purchasing Managers Index </a:t>
            </a:r>
            <a:r>
              <a:rPr lang="en-GB" dirty="0">
                <a:solidFill>
                  <a:schemeClr val="bg1"/>
                </a:solidFill>
              </a:rPr>
              <a:t>indicates that business activity fell across all but one (London) of the 12 UK regions. For the South West the main index has been in contraction territory for four successive months.</a:t>
            </a:r>
            <a:r>
              <a:rPr lang="en-GB" b="1" dirty="0">
                <a:solidFill>
                  <a:schemeClr val="bg1"/>
                </a:solidFill>
              </a:rPr>
              <a:t> In contrast, </a:t>
            </a:r>
            <a:r>
              <a:rPr lang="en-GB" b="1" u="sng" dirty="0">
                <a:solidFill>
                  <a:schemeClr val="bg1"/>
                </a:solidFill>
                <a:hlinkClick r:id="rId8">
                  <a:extLst>
                    <a:ext uri="{A12FA001-AC4F-418D-AE19-62706E023703}">
                      <ahyp:hlinkClr xmlns:ahyp="http://schemas.microsoft.com/office/drawing/2018/hyperlinkcolor" val="tx"/>
                    </a:ext>
                  </a:extLst>
                </a:hlinkClick>
              </a:rPr>
              <a:t>the GfK Consumer Confidence Index</a:t>
            </a:r>
            <a:r>
              <a:rPr lang="en-GB" b="1" u="sng" dirty="0">
                <a:solidFill>
                  <a:schemeClr val="bg1"/>
                </a:solidFill>
              </a:rPr>
              <a:t> </a:t>
            </a:r>
            <a:r>
              <a:rPr lang="en-GB" dirty="0">
                <a:solidFill>
                  <a:schemeClr val="bg1"/>
                </a:solidFill>
              </a:rPr>
              <a:t>showed signs of improving consumer sentiment, with the highest index rating since Jan 22. GfK cited a slight easing on personal financial situation due </a:t>
            </a:r>
            <a:r>
              <a:rPr lang="en-GB">
                <a:solidFill>
                  <a:schemeClr val="bg1"/>
                </a:solidFill>
              </a:rPr>
              <a:t>to easing </a:t>
            </a:r>
            <a:r>
              <a:rPr lang="en-GB" dirty="0">
                <a:solidFill>
                  <a:schemeClr val="bg1"/>
                </a:solidFill>
              </a:rPr>
              <a:t>inflation and higher wages.</a:t>
            </a:r>
            <a:endParaRPr lang="en-US" altLang="en-US" dirty="0">
              <a:solidFill>
                <a:schemeClr val="bg1"/>
              </a:solidFill>
            </a:endParaRPr>
          </a:p>
        </p:txBody>
      </p:sp>
      <p:pic>
        <p:nvPicPr>
          <p:cNvPr id="7" name="Picture 49">
            <a:extLst>
              <a:ext uri="{FF2B5EF4-FFF2-40B4-BE49-F238E27FC236}">
                <a16:creationId xmlns:a16="http://schemas.microsoft.com/office/drawing/2014/main" id="{86481A29-AB8A-2BC9-D0CE-BB25AFE92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1" y="5155449"/>
            <a:ext cx="1109560" cy="110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5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005" y="-2058"/>
            <a:ext cx="738582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Education &amp; Experience | 2023 to date</a:t>
            </a:r>
            <a:endParaRPr kumimoji="0" lang="en-GB" sz="36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2" name="Rectangle 1"/>
          <p:cNvSpPr/>
          <p:nvPr/>
        </p:nvSpPr>
        <p:spPr>
          <a:xfrm>
            <a:off x="127518" y="5042921"/>
            <a:ext cx="4572007" cy="1477328"/>
          </a:xfrm>
          <a:prstGeom prst="rect">
            <a:avLst/>
          </a:prstGeom>
          <a:solidFill>
            <a:srgbClr val="6BB991">
              <a:alpha val="8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Only </a:t>
            </a:r>
            <a:r>
              <a:rPr lang="en-GB" dirty="0">
                <a:solidFill>
                  <a:prstClr val="white"/>
                </a:solidFill>
                <a:latin typeface="Century Gothic" panose="020B0502020202020204" pitchFamily="34" charset="0"/>
                <a:ea typeface="Times New Roman" panose="02020603050405020304" pitchFamily="18" charset="0"/>
                <a:cs typeface="Times New Roman" panose="02020603050405020304" pitchFamily="18" charset="0"/>
              </a:rPr>
              <a:t>23</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 of advertised jobs specified experience requirements in terms of number of years. Where specified, two-thirds of the advertised jobs required less than 3 years of experience. </a:t>
            </a:r>
          </a:p>
        </p:txBody>
      </p:sp>
      <p:sp>
        <p:nvSpPr>
          <p:cNvPr id="10" name="Rectangle 5"/>
          <p:cNvSpPr>
            <a:spLocks noChangeArrowheads="1"/>
          </p:cNvSpPr>
          <p:nvPr/>
        </p:nvSpPr>
        <p:spPr bwMode="auto">
          <a:xfrm>
            <a:off x="5738114" y="6498032"/>
            <a:ext cx="632636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*Figures to be taken with caution due to large number of missing data points.</a:t>
            </a:r>
            <a:endParaRPr kumimoji="0" lang="en-US" altLang="en-US"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4" name="Rectangle 13"/>
          <p:cNvSpPr/>
          <p:nvPr/>
        </p:nvSpPr>
        <p:spPr>
          <a:xfrm>
            <a:off x="6663604" y="1272595"/>
            <a:ext cx="4265333" cy="1200329"/>
          </a:xfrm>
          <a:prstGeom prst="rect">
            <a:avLst/>
          </a:prstGeom>
          <a:solidFill>
            <a:srgbClr val="865785">
              <a:alpha val="87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Only 18% of advertised jobs specified educational requirements. Where specified, over half of the jobs (57%) required degrees.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669" y="-2057"/>
            <a:ext cx="1408804" cy="1408804"/>
          </a:xfrm>
          <a:prstGeom prst="rect">
            <a:avLst/>
          </a:prstGeom>
        </p:spPr>
      </p:pic>
      <p:sp>
        <p:nvSpPr>
          <p:cNvPr id="12" name="Rectangle 5">
            <a:extLst>
              <a:ext uri="{FF2B5EF4-FFF2-40B4-BE49-F238E27FC236}">
                <a16:creationId xmlns:a16="http://schemas.microsoft.com/office/drawing/2014/main" id="{345BD683-245D-4AD8-A140-82BD76EEF56A}"/>
              </a:ext>
            </a:extLst>
          </p:cNvPr>
          <p:cNvSpPr>
            <a:spLocks noChangeArrowheads="1"/>
          </p:cNvSpPr>
          <p:nvPr/>
        </p:nvSpPr>
        <p:spPr bwMode="auto">
          <a:xfrm>
            <a:off x="127518" y="6520249"/>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a:t>Lightcast ™ 2023</a:t>
            </a:r>
            <a:endParaRPr lang="en-US" altLang="en-US" sz="1200" dirty="0"/>
          </a:p>
        </p:txBody>
      </p:sp>
      <p:pic>
        <p:nvPicPr>
          <p:cNvPr id="4" name="Picture 3">
            <a:extLst>
              <a:ext uri="{FF2B5EF4-FFF2-40B4-BE49-F238E27FC236}">
                <a16:creationId xmlns:a16="http://schemas.microsoft.com/office/drawing/2014/main" id="{CA082CC1-9C6E-D1D4-3B0D-C3C17A30F4B6}"/>
              </a:ext>
            </a:extLst>
          </p:cNvPr>
          <p:cNvPicPr>
            <a:picLocks noChangeAspect="1"/>
          </p:cNvPicPr>
          <p:nvPr/>
        </p:nvPicPr>
        <p:blipFill>
          <a:blip r:embed="rId4"/>
          <a:stretch>
            <a:fillRect/>
          </a:stretch>
        </p:blipFill>
        <p:spPr>
          <a:xfrm>
            <a:off x="6508954" y="2547248"/>
            <a:ext cx="4419983" cy="3755461"/>
          </a:xfrm>
          <a:prstGeom prst="rect">
            <a:avLst/>
          </a:prstGeom>
        </p:spPr>
      </p:pic>
      <p:pic>
        <p:nvPicPr>
          <p:cNvPr id="6" name="Picture 5">
            <a:extLst>
              <a:ext uri="{FF2B5EF4-FFF2-40B4-BE49-F238E27FC236}">
                <a16:creationId xmlns:a16="http://schemas.microsoft.com/office/drawing/2014/main" id="{D20BC667-A70A-4A36-1085-5F2C49CDBEEE}"/>
              </a:ext>
            </a:extLst>
          </p:cNvPr>
          <p:cNvPicPr>
            <a:picLocks noChangeAspect="1"/>
          </p:cNvPicPr>
          <p:nvPr/>
        </p:nvPicPr>
        <p:blipFill>
          <a:blip r:embed="rId5"/>
          <a:stretch>
            <a:fillRect/>
          </a:stretch>
        </p:blipFill>
        <p:spPr>
          <a:xfrm>
            <a:off x="127518" y="1342071"/>
            <a:ext cx="4584589" cy="3657917"/>
          </a:xfrm>
          <a:prstGeom prst="rect">
            <a:avLst/>
          </a:prstGeom>
        </p:spPr>
      </p:pic>
    </p:spTree>
    <p:extLst>
      <p:ext uri="{BB962C8B-B14F-4D97-AF65-F5344CB8AC3E}">
        <p14:creationId xmlns:p14="http://schemas.microsoft.com/office/powerpoint/2010/main" val="30126608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g with food falling out of it&#10;&#10;Description automatically generated">
            <a:extLst>
              <a:ext uri="{FF2B5EF4-FFF2-40B4-BE49-F238E27FC236}">
                <a16:creationId xmlns:a16="http://schemas.microsoft.com/office/drawing/2014/main" id="{77028CC0-5E02-1B69-FC5F-EE4F75DC68B7}"/>
              </a:ext>
            </a:extLst>
          </p:cNvPr>
          <p:cNvPicPr>
            <a:picLocks noChangeAspect="1"/>
          </p:cNvPicPr>
          <p:nvPr/>
        </p:nvPicPr>
        <p:blipFill>
          <a:blip r:embed="rId3"/>
          <a:stretch>
            <a:fillRect/>
          </a:stretch>
        </p:blipFill>
        <p:spPr>
          <a:xfrm>
            <a:off x="-27734" y="-18498"/>
            <a:ext cx="5872496" cy="3310669"/>
          </a:xfrm>
          <a:prstGeom prst="rect">
            <a:avLst/>
          </a:prstGeom>
        </p:spPr>
      </p:pic>
      <p:sp>
        <p:nvSpPr>
          <p:cNvPr id="3" name="Rectangle 2"/>
          <p:cNvSpPr/>
          <p:nvPr/>
        </p:nvSpPr>
        <p:spPr>
          <a:xfrm>
            <a:off x="15470" y="33115"/>
            <a:ext cx="323158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65785"/>
                </a:solidFill>
                <a:effectLst/>
                <a:uLnTx/>
                <a:uFillTx/>
                <a:latin typeface="Century Gothic"/>
                <a:ea typeface="PT Sans" panose="020B0503020203020204" pitchFamily="34" charset="0"/>
                <a:cs typeface="+mn-cs"/>
              </a:rPr>
              <a:t>Cost of Living</a:t>
            </a:r>
            <a:endParaRPr kumimoji="0" lang="en-GB" sz="3200" b="1" i="0" u="none" strike="noStrike" kern="0" cap="none" spc="0" normalizeH="0" baseline="0" noProof="0" dirty="0">
              <a:ln>
                <a:noFill/>
              </a:ln>
              <a:solidFill>
                <a:srgbClr val="865785"/>
              </a:solidFill>
              <a:effectLst/>
              <a:uLnTx/>
              <a:uFillTx/>
              <a:latin typeface="Century Gothic"/>
              <a:ea typeface="PT Sans" panose="020B0503020203020204" pitchFamily="34" charset="0"/>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23" name="Rectangle 22">
            <a:extLst>
              <a:ext uri="{FF2B5EF4-FFF2-40B4-BE49-F238E27FC236}">
                <a16:creationId xmlns:a16="http://schemas.microsoft.com/office/drawing/2014/main" id="{5BBA3AB4-8290-44D8-9584-87D5AC331AD6}"/>
              </a:ext>
            </a:extLst>
          </p:cNvPr>
          <p:cNvSpPr/>
          <p:nvPr/>
        </p:nvSpPr>
        <p:spPr>
          <a:xfrm>
            <a:off x="2642543" y="6531188"/>
            <a:ext cx="1933845" cy="35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5">
            <a:extLst>
              <a:ext uri="{FF2B5EF4-FFF2-40B4-BE49-F238E27FC236}">
                <a16:creationId xmlns:a16="http://schemas.microsoft.com/office/drawing/2014/main" id="{3C1F560D-0A99-4CF7-8411-8241EBDB8E23}"/>
              </a:ext>
            </a:extLst>
          </p:cNvPr>
          <p:cNvSpPr>
            <a:spLocks noChangeArrowheads="1"/>
          </p:cNvSpPr>
          <p:nvPr/>
        </p:nvSpPr>
        <p:spPr bwMode="auto">
          <a:xfrm>
            <a:off x="141264" y="6374392"/>
            <a:ext cx="978410"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457178"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ONS - 2023</a:t>
            </a:r>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Rectangle 11">
            <a:extLst>
              <a:ext uri="{FF2B5EF4-FFF2-40B4-BE49-F238E27FC236}">
                <a16:creationId xmlns:a16="http://schemas.microsoft.com/office/drawing/2014/main" id="{670A4C02-D702-4588-B8C2-994BD17AB64C}"/>
              </a:ext>
            </a:extLst>
          </p:cNvPr>
          <p:cNvSpPr>
            <a:spLocks noChangeArrowheads="1"/>
          </p:cNvSpPr>
          <p:nvPr/>
        </p:nvSpPr>
        <p:spPr bwMode="auto">
          <a:xfrm>
            <a:off x="5896632" y="-5298"/>
            <a:ext cx="6274119" cy="2970044"/>
          </a:xfrm>
          <a:prstGeom prst="rect">
            <a:avLst/>
          </a:prstGeom>
          <a:solidFill>
            <a:srgbClr val="6BB99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Century Gothic"/>
              </a:rPr>
              <a:t>The latest </a:t>
            </a:r>
            <a:r>
              <a:rPr kumimoji="0" lang="en-GB" sz="1900" b="0" i="0" u="none" strike="noStrike" kern="1200" cap="none" spc="0" normalizeH="0" baseline="0" noProof="0" dirty="0">
                <a:ln>
                  <a:noFill/>
                </a:ln>
                <a:solidFill>
                  <a:prstClr val="black"/>
                </a:solidFill>
                <a:effectLst/>
                <a:uLnTx/>
                <a:uFillTx/>
                <a:latin typeface="Century Gothic"/>
                <a:hlinkClick r:id="rId4"/>
              </a:rPr>
              <a:t>ONS insight into social trends and public opinion</a:t>
            </a:r>
            <a:r>
              <a:rPr kumimoji="0" lang="en-GB" sz="1900" b="0" i="0" u="none" strike="noStrike" kern="1200" cap="none" spc="0" normalizeH="0" noProof="0" dirty="0">
                <a:ln>
                  <a:noFill/>
                </a:ln>
                <a:solidFill>
                  <a:prstClr val="black"/>
                </a:solidFill>
                <a:effectLst/>
                <a:uLnTx/>
                <a:uFillTx/>
                <a:latin typeface="Century Gothic"/>
              </a:rPr>
              <a:t> </a:t>
            </a:r>
            <a:r>
              <a:rPr kumimoji="0" lang="en-GB" sz="1900" b="0" i="0" u="none" strike="noStrike" kern="1200" cap="none" spc="0" normalizeH="0" baseline="0" noProof="0" dirty="0">
                <a:ln>
                  <a:noFill/>
                </a:ln>
                <a:solidFill>
                  <a:prstClr val="black"/>
                </a:solidFill>
                <a:effectLst/>
                <a:uLnTx/>
                <a:uFillTx/>
                <a:latin typeface="Century Gothic"/>
              </a:rPr>
              <a:t>Around a half (49%) of adults reported</a:t>
            </a:r>
            <a:r>
              <a:rPr kumimoji="0" lang="en-GB" sz="1900" b="0" i="0" u="none" strike="noStrike" kern="1200" cap="none" spc="0" normalizeH="0" noProof="0" dirty="0">
                <a:ln>
                  <a:noFill/>
                </a:ln>
                <a:solidFill>
                  <a:prstClr val="black"/>
                </a:solidFill>
                <a:effectLst/>
                <a:uLnTx/>
                <a:uFillTx/>
                <a:latin typeface="Century Gothic"/>
              </a:rPr>
              <a:t> that their </a:t>
            </a:r>
            <a:r>
              <a:rPr lang="en-GB" sz="1900" dirty="0">
                <a:solidFill>
                  <a:prstClr val="black"/>
                </a:solidFill>
                <a:latin typeface="Century Gothic"/>
              </a:rPr>
              <a:t>cost of living had increased compared with a month previously</a:t>
            </a:r>
            <a:r>
              <a:rPr kumimoji="0" lang="en-GB" sz="1900" b="0" i="0" u="none" strike="noStrike" kern="1200" cap="none" spc="0" normalizeH="0" baseline="0" noProof="0" dirty="0">
                <a:ln>
                  <a:noFill/>
                </a:ln>
                <a:solidFill>
                  <a:prstClr val="black"/>
                </a:solidFill>
                <a:effectLst/>
                <a:uLnTx/>
                <a:uFillTx/>
                <a:latin typeface="Century Gothic"/>
              </a:rPr>
              <a:t>. However, this had decreased (from 80%) during a similar</a:t>
            </a:r>
            <a:r>
              <a:rPr kumimoji="0" lang="en-GB" sz="1900" b="0" i="0" u="none" strike="noStrike" kern="1200" cap="none" spc="0" normalizeH="0" noProof="0" dirty="0">
                <a:ln>
                  <a:noFill/>
                </a:ln>
                <a:solidFill>
                  <a:prstClr val="black"/>
                </a:solidFill>
                <a:effectLst/>
                <a:uLnTx/>
                <a:uFillTx/>
                <a:latin typeface="Century Gothic"/>
              </a:rPr>
              <a:t> period one year ago – indicating a slight easing of inflationary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900" baseline="0" dirty="0">
              <a:solidFill>
                <a:prstClr val="black"/>
              </a:solidFill>
              <a:latin typeface="Century Gothic"/>
              <a:ea typeface="+mn-ea"/>
              <a:cs typeface="+mn-cs"/>
            </a:endParaRPr>
          </a:p>
          <a:p>
            <a:pPr lvl="0">
              <a:defRPr/>
            </a:pPr>
            <a:r>
              <a:rPr lang="en-GB" dirty="0"/>
              <a:t>Among those currently paying rent or a mortgage, 4 in 10 (40%) reported that their rent or mortgage payments had gone up in the past six months.</a:t>
            </a:r>
            <a:endParaRPr kumimoji="0" lang="en-GB" sz="20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3" name="Picture 12">
            <a:extLst>
              <a:ext uri="{FF2B5EF4-FFF2-40B4-BE49-F238E27FC236}">
                <a16:creationId xmlns:a16="http://schemas.microsoft.com/office/drawing/2014/main" id="{198B0D40-A261-547E-9AB5-6B021F4B8BE9}"/>
              </a:ext>
            </a:extLst>
          </p:cNvPr>
          <p:cNvPicPr>
            <a:picLocks noChangeAspect="1"/>
          </p:cNvPicPr>
          <p:nvPr/>
        </p:nvPicPr>
        <p:blipFill>
          <a:blip r:embed="rId5"/>
          <a:stretch>
            <a:fillRect/>
          </a:stretch>
        </p:blipFill>
        <p:spPr>
          <a:xfrm>
            <a:off x="45563" y="3343784"/>
            <a:ext cx="2686425" cy="3019846"/>
          </a:xfrm>
          <a:prstGeom prst="rect">
            <a:avLst/>
          </a:prstGeom>
        </p:spPr>
      </p:pic>
      <p:pic>
        <p:nvPicPr>
          <p:cNvPr id="18" name="Picture 17">
            <a:extLst>
              <a:ext uri="{FF2B5EF4-FFF2-40B4-BE49-F238E27FC236}">
                <a16:creationId xmlns:a16="http://schemas.microsoft.com/office/drawing/2014/main" id="{4FD5C0E9-DF3C-5763-77DB-0D2C5DB9A281}"/>
              </a:ext>
            </a:extLst>
          </p:cNvPr>
          <p:cNvPicPr>
            <a:picLocks noChangeAspect="1"/>
          </p:cNvPicPr>
          <p:nvPr/>
        </p:nvPicPr>
        <p:blipFill>
          <a:blip r:embed="rId6"/>
          <a:stretch>
            <a:fillRect/>
          </a:stretch>
        </p:blipFill>
        <p:spPr>
          <a:xfrm>
            <a:off x="2812020" y="3346858"/>
            <a:ext cx="2686425" cy="3016772"/>
          </a:xfrm>
          <a:prstGeom prst="rect">
            <a:avLst/>
          </a:prstGeom>
        </p:spPr>
      </p:pic>
      <p:pic>
        <p:nvPicPr>
          <p:cNvPr id="20" name="Picture 19">
            <a:extLst>
              <a:ext uri="{FF2B5EF4-FFF2-40B4-BE49-F238E27FC236}">
                <a16:creationId xmlns:a16="http://schemas.microsoft.com/office/drawing/2014/main" id="{7FBA0331-8883-A05D-B8BE-A2E249BBFC70}"/>
              </a:ext>
            </a:extLst>
          </p:cNvPr>
          <p:cNvPicPr>
            <a:picLocks noChangeAspect="1"/>
          </p:cNvPicPr>
          <p:nvPr/>
        </p:nvPicPr>
        <p:blipFill>
          <a:blip r:embed="rId7"/>
          <a:stretch>
            <a:fillRect/>
          </a:stretch>
        </p:blipFill>
        <p:spPr>
          <a:xfrm>
            <a:off x="5578477" y="3372363"/>
            <a:ext cx="2648320" cy="2991267"/>
          </a:xfrm>
          <a:prstGeom prst="rect">
            <a:avLst/>
          </a:prstGeom>
        </p:spPr>
      </p:pic>
      <p:pic>
        <p:nvPicPr>
          <p:cNvPr id="30" name="Picture 29">
            <a:extLst>
              <a:ext uri="{FF2B5EF4-FFF2-40B4-BE49-F238E27FC236}">
                <a16:creationId xmlns:a16="http://schemas.microsoft.com/office/drawing/2014/main" id="{DE9AA1D9-DC28-DB87-F9CB-637B693EA3A6}"/>
              </a:ext>
            </a:extLst>
          </p:cNvPr>
          <p:cNvPicPr>
            <a:picLocks noChangeAspect="1"/>
          </p:cNvPicPr>
          <p:nvPr/>
        </p:nvPicPr>
        <p:blipFill>
          <a:blip r:embed="rId8"/>
          <a:stretch>
            <a:fillRect/>
          </a:stretch>
        </p:blipFill>
        <p:spPr>
          <a:xfrm>
            <a:off x="8306829" y="3372363"/>
            <a:ext cx="2715004" cy="2888478"/>
          </a:xfrm>
          <a:prstGeom prst="rect">
            <a:avLst/>
          </a:prstGeom>
        </p:spPr>
      </p:pic>
    </p:spTree>
    <p:extLst>
      <p:ext uri="{BB962C8B-B14F-4D97-AF65-F5344CB8AC3E}">
        <p14:creationId xmlns:p14="http://schemas.microsoft.com/office/powerpoint/2010/main" val="28638859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143A188C-F1A6-683A-B11B-D81329F4BB11}"/>
              </a:ext>
            </a:extLst>
          </p:cNvPr>
          <p:cNvPicPr>
            <a:picLocks noChangeAspect="1"/>
          </p:cNvPicPr>
          <p:nvPr/>
        </p:nvPicPr>
        <p:blipFill>
          <a:blip r:embed="rId3"/>
          <a:stretch>
            <a:fillRect/>
          </a:stretch>
        </p:blipFill>
        <p:spPr>
          <a:xfrm>
            <a:off x="-700787" y="0"/>
            <a:ext cx="12892787" cy="6827467"/>
          </a:xfrm>
          <a:prstGeom prst="rect">
            <a:avLst/>
          </a:prstGeom>
        </p:spPr>
      </p:pic>
      <p:sp>
        <p:nvSpPr>
          <p:cNvPr id="3" name="Rectangle 2"/>
          <p:cNvSpPr/>
          <p:nvPr/>
        </p:nvSpPr>
        <p:spPr>
          <a:xfrm>
            <a:off x="915188" y="-128766"/>
            <a:ext cx="8527392" cy="8295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791" b="1" kern="0" dirty="0">
                <a:solidFill>
                  <a:schemeClr val="bg1"/>
                </a:solidFill>
                <a:latin typeface="Century Gothic"/>
                <a:ea typeface="PT Sans" panose="020B0503020203020204" pitchFamily="34" charset="0"/>
              </a:rPr>
              <a:t>Working Futures Corner</a:t>
            </a:r>
            <a:endParaRPr kumimoji="0" lang="en-GB" sz="4791"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2049"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2" y="752654"/>
            <a:ext cx="1056950" cy="10569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78365" y="8675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5"/>
          <p:cNvSpPr>
            <a:spLocks noChangeArrowheads="1"/>
          </p:cNvSpPr>
          <p:nvPr/>
        </p:nvSpPr>
        <p:spPr bwMode="auto">
          <a:xfrm>
            <a:off x="1037254" y="2873648"/>
            <a:ext cx="10851921" cy="3372323"/>
          </a:xfrm>
          <a:prstGeom prst="rect">
            <a:avLst/>
          </a:prstGeom>
          <a:solidFill>
            <a:schemeClr val="tx1">
              <a:alpha val="7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b="1" dirty="0" bmk="_Toc77744302">
                <a:solidFill>
                  <a:schemeClr val="bg1"/>
                </a:solidFill>
                <a:latin typeface="Century Gothic" panose="020B0502020202020204" pitchFamily="34" charset="0"/>
                <a:cs typeface="Times New Roman" panose="02020603050405020304" pitchFamily="18" charset="0"/>
                <a:hlinkClick r:id="rId5"/>
              </a:rPr>
              <a:t>In the immediate future up to 2027</a:t>
            </a:r>
          </a:p>
          <a:p>
            <a:r>
              <a:rPr lang="en-GB" b="1" dirty="0" bmk="_Toc77744302">
                <a:solidFill>
                  <a:schemeClr val="bg1"/>
                </a:solidFill>
                <a:latin typeface="Century Gothic" panose="020B0502020202020204" pitchFamily="34" charset="0"/>
                <a:cs typeface="Times New Roman" panose="02020603050405020304" pitchFamily="18" charset="0"/>
              </a:rPr>
              <a:t>Decline in overall employment due to automation is expected in the Primary sector (Agriculture, Electricity and Water) and Manufacturing, while moderate growth in employment is projected in Construction, Trade, Accommodation, Transport, Business and Public Administration.</a:t>
            </a:r>
          </a:p>
          <a:p>
            <a:r>
              <a:rPr lang="en-GB" dirty="0" bmk="_Toc77744302">
                <a:solidFill>
                  <a:schemeClr val="bg1"/>
                </a:solidFill>
                <a:latin typeface="Century Gothic" panose="020B0502020202020204" pitchFamily="34" charset="0"/>
                <a:cs typeface="Times New Roman" panose="02020603050405020304" pitchFamily="18" charset="0"/>
              </a:rPr>
              <a:t>Significant employment growth is expected for:</a:t>
            </a:r>
          </a:p>
          <a:p>
            <a:r>
              <a:rPr lang="en-GB" dirty="0" bmk="_Toc77744302">
                <a:solidFill>
                  <a:schemeClr val="bg1"/>
                </a:solidFill>
                <a:latin typeface="Century Gothic" panose="020B0502020202020204" pitchFamily="34" charset="0"/>
                <a:cs typeface="Times New Roman" panose="02020603050405020304" pitchFamily="18" charset="0"/>
              </a:rPr>
              <a:t>• Higher level occupations, including managers, most professional occupations and many associate professional and technical roles;</a:t>
            </a:r>
          </a:p>
          <a:p>
            <a:r>
              <a:rPr lang="en-GB" dirty="0" bmk="_Toc77744302">
                <a:solidFill>
                  <a:schemeClr val="bg1"/>
                </a:solidFill>
                <a:latin typeface="Century Gothic" panose="020B0502020202020204" pitchFamily="34" charset="0"/>
                <a:cs typeface="Times New Roman" panose="02020603050405020304" pitchFamily="18" charset="0"/>
              </a:rPr>
              <a:t>• Caring, leisure and other service occupations;</a:t>
            </a:r>
          </a:p>
          <a:p>
            <a:r>
              <a:rPr lang="en-GB" dirty="0" bmk="_Toc77744302">
                <a:solidFill>
                  <a:schemeClr val="bg1"/>
                </a:solidFill>
                <a:latin typeface="Century Gothic" panose="020B0502020202020204" pitchFamily="34" charset="0"/>
                <a:cs typeface="Times New Roman" panose="02020603050405020304" pitchFamily="18" charset="0"/>
              </a:rPr>
              <a:t>• Net job losses are projected for administrative and secretarial occupations, skilled trade occupations, and process, plant and machine operatives; </a:t>
            </a:r>
          </a:p>
          <a:p>
            <a:r>
              <a:rPr lang="en-GB" dirty="0" bmk="_Toc77744302">
                <a:solidFill>
                  <a:schemeClr val="bg1"/>
                </a:solidFill>
                <a:latin typeface="Century Gothic" panose="020B0502020202020204" pitchFamily="34" charset="0"/>
                <a:cs typeface="Times New Roman" panose="02020603050405020304" pitchFamily="18" charset="0"/>
              </a:rPr>
              <a:t>• Elementary occupations will experience mixed fortunes, with some modest growth in jobs where tasks are not so easily subject to automation, but job losses in other areas.</a:t>
            </a:r>
            <a:endParaRPr lang="en-US" altLang="en-US" dirty="0" bmk="_Toc77744302">
              <a:solidFill>
                <a:schemeClr val="bg1"/>
              </a:solidFill>
              <a:latin typeface="Century Gothic" panose="020B0502020202020204" pitchFamily="34" charset="0"/>
              <a:cs typeface="Times New Roman" panose="02020603050405020304" pitchFamily="18" charset="0"/>
            </a:endParaRPr>
          </a:p>
        </p:txBody>
      </p:sp>
      <p:sp>
        <p:nvSpPr>
          <p:cNvPr id="11" name="Rectangle 7"/>
          <p:cNvSpPr>
            <a:spLocks noChangeArrowheads="1"/>
          </p:cNvSpPr>
          <p:nvPr/>
        </p:nvSpPr>
        <p:spPr bwMode="auto">
          <a:xfrm>
            <a:off x="2895600" y="33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endParaRPr lang="en-GB"/>
          </a:p>
        </p:txBody>
      </p:sp>
      <p:sp>
        <p:nvSpPr>
          <p:cNvPr id="12" name="Rectangle 8"/>
          <p:cNvSpPr>
            <a:spLocks noChangeArrowheads="1"/>
          </p:cNvSpPr>
          <p:nvPr/>
        </p:nvSpPr>
        <p:spPr bwMode="auto">
          <a:xfrm>
            <a:off x="2895600" y="428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10"/>
          <p:cNvSpPr>
            <a:spLocks noChangeArrowheads="1"/>
          </p:cNvSpPr>
          <p:nvPr/>
        </p:nvSpPr>
        <p:spPr bwMode="auto">
          <a:xfrm>
            <a:off x="2895600" y="3829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a:ln>
                <a:noFill/>
              </a:ln>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1" y="2928714"/>
            <a:ext cx="1109560" cy="110956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8">
            <a:extLst>
              <a:ext uri="{FF2B5EF4-FFF2-40B4-BE49-F238E27FC236}">
                <a16:creationId xmlns:a16="http://schemas.microsoft.com/office/drawing/2014/main" id="{3268EA45-14DF-47A8-8F25-CCC1B22E9A10}"/>
              </a:ext>
            </a:extLst>
          </p:cNvPr>
          <p:cNvSpPr>
            <a:spLocks noChangeArrowheads="1"/>
          </p:cNvSpPr>
          <p:nvPr/>
        </p:nvSpPr>
        <p:spPr bwMode="auto">
          <a:xfrm>
            <a:off x="1037254" y="739801"/>
            <a:ext cx="10876381" cy="2070363"/>
          </a:xfrm>
          <a:prstGeom prst="rect">
            <a:avLst/>
          </a:prstGeom>
          <a:solidFill>
            <a:schemeClr val="tx1">
              <a:alpha val="5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GB" b="1" dirty="0" bmk="_Toc77744302">
                <a:solidFill>
                  <a:schemeClr val="bg1"/>
                </a:solidFill>
                <a:latin typeface="Century Gothic" panose="020B0502020202020204" pitchFamily="34" charset="0"/>
                <a:cs typeface="Times New Roman" panose="02020603050405020304" pitchFamily="18" charset="0"/>
              </a:rPr>
              <a:t>The Institute for Employment Research </a:t>
            </a:r>
            <a:r>
              <a:rPr lang="en-GB" altLang="en-US" b="1" dirty="0" bmk="_Toc77744302">
                <a:solidFill>
                  <a:schemeClr val="bg1"/>
                </a:solidFill>
                <a:latin typeface="Century Gothic" panose="020B0502020202020204" pitchFamily="34" charset="0"/>
                <a:cs typeface="Times New Roman" panose="02020603050405020304" pitchFamily="18" charset="0"/>
              </a:rPr>
              <a:t>has produced its latest projections for the size and shape of the employment and labour market in the UK and local areas up to 2035.</a:t>
            </a:r>
          </a:p>
          <a:p>
            <a:pPr eaLnBrk="0" fontAlgn="base" hangingPunct="0">
              <a:spcBef>
                <a:spcPct val="0"/>
              </a:spcBef>
              <a:spcAft>
                <a:spcPct val="0"/>
              </a:spcAft>
            </a:pPr>
            <a:r>
              <a:rPr lang="en-GB" b="1" dirty="0" bmk="_Toc77744302">
                <a:solidFill>
                  <a:schemeClr val="bg1"/>
                </a:solidFill>
                <a:latin typeface="Century Gothic" panose="020B0502020202020204" pitchFamily="34" charset="0"/>
                <a:cs typeface="Times New Roman" panose="02020603050405020304" pitchFamily="18" charset="0"/>
              </a:rPr>
              <a:t>The megatrends expected to shape the future of work include:</a:t>
            </a:r>
          </a:p>
          <a:p>
            <a:pPr marL="285750" indent="-285750" eaLnBrk="0" fontAlgn="base" hangingPunct="0">
              <a:spcBef>
                <a:spcPct val="0"/>
              </a:spcBef>
              <a:spcAft>
                <a:spcPct val="0"/>
              </a:spcAft>
              <a:buFontTx/>
              <a:buChar char="-"/>
            </a:pPr>
            <a:r>
              <a:rPr lang="en-GB" altLang="en-US" dirty="0" bmk="_Toc77744302">
                <a:solidFill>
                  <a:schemeClr val="bg1"/>
                </a:solidFill>
                <a:latin typeface="Century Gothic" panose="020B0502020202020204" pitchFamily="34" charset="0"/>
                <a:cs typeface="Times New Roman" panose="02020603050405020304" pitchFamily="18" charset="0"/>
              </a:rPr>
              <a:t>Brexit &amp; Covid 19</a:t>
            </a:r>
          </a:p>
          <a:p>
            <a:pPr marL="285750" indent="-285750" eaLnBrk="0" fontAlgn="base" hangingPunct="0">
              <a:spcBef>
                <a:spcPct val="0"/>
              </a:spcBef>
              <a:spcAft>
                <a:spcPct val="0"/>
              </a:spcAft>
              <a:buFontTx/>
              <a:buChar char="-"/>
            </a:pPr>
            <a:r>
              <a:rPr lang="en-GB" altLang="en-US" dirty="0" bmk="_Toc77744302">
                <a:solidFill>
                  <a:schemeClr val="bg1"/>
                </a:solidFill>
                <a:latin typeface="Century Gothic" panose="020B0502020202020204" pitchFamily="34" charset="0"/>
                <a:cs typeface="Times New Roman" panose="02020603050405020304" pitchFamily="18" charset="0"/>
              </a:rPr>
              <a:t>Increased adoption of technology</a:t>
            </a:r>
          </a:p>
          <a:p>
            <a:pPr marL="285750" indent="-285750" eaLnBrk="0" fontAlgn="base" hangingPunct="0">
              <a:spcBef>
                <a:spcPct val="0"/>
              </a:spcBef>
              <a:spcAft>
                <a:spcPct val="0"/>
              </a:spcAft>
              <a:buFontTx/>
              <a:buChar char="-"/>
            </a:pPr>
            <a:r>
              <a:rPr lang="en-GB" altLang="en-US" dirty="0" bmk="_Toc77744302">
                <a:solidFill>
                  <a:schemeClr val="bg1"/>
                </a:solidFill>
                <a:latin typeface="Century Gothic" panose="020B0502020202020204" pitchFamily="34" charset="0"/>
                <a:cs typeface="Times New Roman" panose="02020603050405020304" pitchFamily="18" charset="0"/>
              </a:rPr>
              <a:t>Major demographic changes</a:t>
            </a:r>
          </a:p>
          <a:p>
            <a:pPr marL="285750" indent="-285750" eaLnBrk="0" fontAlgn="base" hangingPunct="0">
              <a:spcBef>
                <a:spcPct val="0"/>
              </a:spcBef>
              <a:spcAft>
                <a:spcPct val="0"/>
              </a:spcAft>
              <a:buFontTx/>
              <a:buChar char="-"/>
            </a:pPr>
            <a:r>
              <a:rPr lang="en-GB" altLang="en-US" dirty="0" bmk="_Toc77744302">
                <a:solidFill>
                  <a:schemeClr val="bg1"/>
                </a:solidFill>
                <a:latin typeface="Century Gothic" panose="020B0502020202020204" pitchFamily="34" charset="0"/>
                <a:cs typeface="Times New Roman" panose="02020603050405020304" pitchFamily="18" charset="0"/>
              </a:rPr>
              <a:t>Major environmental changes</a:t>
            </a:r>
          </a:p>
        </p:txBody>
      </p:sp>
      <p:sp>
        <p:nvSpPr>
          <p:cNvPr id="6" name="Rectangle 5">
            <a:extLst>
              <a:ext uri="{FF2B5EF4-FFF2-40B4-BE49-F238E27FC236}">
                <a16:creationId xmlns:a16="http://schemas.microsoft.com/office/drawing/2014/main" id="{44A9ED4E-B984-D099-AE4F-B01523FD8269}"/>
              </a:ext>
            </a:extLst>
          </p:cNvPr>
          <p:cNvSpPr>
            <a:spLocks noChangeArrowheads="1"/>
          </p:cNvSpPr>
          <p:nvPr/>
        </p:nvSpPr>
        <p:spPr bwMode="auto">
          <a:xfrm>
            <a:off x="1037254" y="6290313"/>
            <a:ext cx="10851921" cy="533871"/>
          </a:xfrm>
          <a:prstGeom prst="rect">
            <a:avLst/>
          </a:prstGeom>
          <a:solidFill>
            <a:schemeClr val="tx1">
              <a:alpha val="72000"/>
            </a:scheme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b="1" dirty="0" bmk="_Toc77744302">
                <a:solidFill>
                  <a:schemeClr val="bg1"/>
                </a:solidFill>
                <a:latin typeface="Century Gothic" panose="020B0502020202020204" pitchFamily="34" charset="0"/>
                <a:cs typeface="Times New Roman" panose="02020603050405020304" pitchFamily="18" charset="0"/>
              </a:rPr>
              <a:t>Detailed local projections for new and replacement demand are also available for Dorset - </a:t>
            </a:r>
            <a:r>
              <a:rPr lang="en-GB" b="1" dirty="0" bmk="_Toc77744302">
                <a:solidFill>
                  <a:schemeClr val="bg1"/>
                </a:solidFill>
                <a:latin typeface="Century Gothic" panose="020B0502020202020204" pitchFamily="34" charset="0"/>
                <a:cs typeface="Times New Roman" panose="02020603050405020304" pitchFamily="18" charset="0"/>
                <a:hlinkClick r:id="rId6"/>
              </a:rPr>
              <a:t>link</a:t>
            </a:r>
            <a:r>
              <a:rPr lang="en-GB" b="1" dirty="0" bmk="_Toc77744302">
                <a:solidFill>
                  <a:schemeClr val="bg1"/>
                </a:solidFill>
                <a:latin typeface="Century Gothic" panose="020B0502020202020204" pitchFamily="34" charset="0"/>
                <a:cs typeface="Times New Roman" panose="02020603050405020304" pitchFamily="18" charset="0"/>
              </a:rPr>
              <a:t>.</a:t>
            </a:r>
            <a:endParaRPr lang="en-US" altLang="en-US" b="1" dirty="0" bmk="_Toc77744302">
              <a:solidFill>
                <a:schemeClr val="bg1"/>
              </a:solidFill>
              <a:latin typeface="Century Gothic" panose="020B0502020202020204" pitchFamily="34" charset="0"/>
              <a:cs typeface="Times New Roman" panose="02020603050405020304" pitchFamily="18" charset="0"/>
            </a:endParaRPr>
          </a:p>
        </p:txBody>
      </p:sp>
      <p:pic>
        <p:nvPicPr>
          <p:cNvPr id="7" name="Picture 49">
            <a:extLst>
              <a:ext uri="{FF2B5EF4-FFF2-40B4-BE49-F238E27FC236}">
                <a16:creationId xmlns:a16="http://schemas.microsoft.com/office/drawing/2014/main" id="{86481A29-AB8A-2BC9-D0CE-BB25AFE92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7" y="5713362"/>
            <a:ext cx="1109560" cy="110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3514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13" y="18438"/>
            <a:ext cx="7061837" cy="8295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791" b="1" kern="0" dirty="0">
                <a:solidFill>
                  <a:prstClr val="black">
                    <a:lumMod val="65000"/>
                    <a:lumOff val="35000"/>
                  </a:prstClr>
                </a:solidFill>
                <a:latin typeface="Century Gothic"/>
                <a:ea typeface="PT Sans" panose="020B0503020203020204" pitchFamily="34" charset="0"/>
              </a:rPr>
              <a:t>Policy impact</a:t>
            </a:r>
            <a:endParaRPr kumimoji="0" lang="en-GB" sz="4791"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3"/>
          <p:cNvSpPr>
            <a:spLocks noChangeArrowheads="1"/>
          </p:cNvSpPr>
          <p:nvPr/>
        </p:nvSpPr>
        <p:spPr bwMode="auto">
          <a:xfrm>
            <a:off x="476250" y="1344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7"/>
          <p:cNvSpPr>
            <a:spLocks noChangeArrowheads="1"/>
          </p:cNvSpPr>
          <p:nvPr/>
        </p:nvSpPr>
        <p:spPr bwMode="auto">
          <a:xfrm>
            <a:off x="2895600" y="33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endParaRPr lang="en-GB"/>
          </a:p>
        </p:txBody>
      </p:sp>
      <p:sp>
        <p:nvSpPr>
          <p:cNvPr id="12" name="Rectangle 8"/>
          <p:cNvSpPr>
            <a:spLocks noChangeArrowheads="1"/>
          </p:cNvSpPr>
          <p:nvPr/>
        </p:nvSpPr>
        <p:spPr bwMode="auto">
          <a:xfrm>
            <a:off x="2895600" y="428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10"/>
          <p:cNvSpPr>
            <a:spLocks noChangeArrowheads="1"/>
          </p:cNvSpPr>
          <p:nvPr/>
        </p:nvSpPr>
        <p:spPr bwMode="auto">
          <a:xfrm>
            <a:off x="2895600" y="3829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a:ln>
                <a:noFill/>
              </a:ln>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415278" y="1211736"/>
            <a:ext cx="6799937" cy="5385007"/>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b="1" dirty="0">
                <a:hlinkClick r:id="rId3"/>
              </a:rPr>
              <a:t>The Resolution Foundation recently released a policy paper that focuses on how to embed a skills strategy within an economic strategy. </a:t>
            </a:r>
            <a:r>
              <a:rPr lang="en-GB" dirty="0"/>
              <a:t>The report focuses on a set of sectors – financial and business services, the creative and cultural sectors, life sciences and clean technologies and artificial intelligence (all important within the Dorset context). </a:t>
            </a:r>
          </a:p>
          <a:p>
            <a:endParaRPr lang="en-GB" dirty="0"/>
          </a:p>
          <a:p>
            <a:r>
              <a:rPr lang="en-GB" dirty="0"/>
              <a:t>It finds that wages tend to be higher and wage-experience trajectories steeper for workers at every level of educational qualification in these strategic sectors. Therefore, supporting these sectors to grow will provide wage-benefits to individuals. However, there are signals that the current skill mix of workers may not be adequate. The clearest indicator that demand exceeds supply for skills is the high wage premium associated with higher levels of education. Without a sustained upgrading of the education and skills of workers, these strategic sectors may struggle to sustain growth.   </a:t>
            </a:r>
          </a:p>
        </p:txBody>
      </p:sp>
      <p:pic>
        <p:nvPicPr>
          <p:cNvPr id="9" name="Picture 8">
            <a:extLst>
              <a:ext uri="{FF2B5EF4-FFF2-40B4-BE49-F238E27FC236}">
                <a16:creationId xmlns:a16="http://schemas.microsoft.com/office/drawing/2014/main" id="{D586983B-465A-062F-BCC4-C5D53AA3A81E}"/>
              </a:ext>
            </a:extLst>
          </p:cNvPr>
          <p:cNvPicPr>
            <a:picLocks noChangeAspect="1"/>
          </p:cNvPicPr>
          <p:nvPr/>
        </p:nvPicPr>
        <p:blipFill>
          <a:blip r:embed="rId4"/>
          <a:stretch>
            <a:fillRect/>
          </a:stretch>
        </p:blipFill>
        <p:spPr>
          <a:xfrm>
            <a:off x="7300336" y="18438"/>
            <a:ext cx="4891664" cy="6736924"/>
          </a:xfrm>
          <a:prstGeom prst="rect">
            <a:avLst/>
          </a:prstGeom>
        </p:spPr>
      </p:pic>
    </p:spTree>
    <p:extLst>
      <p:ext uri="{BB962C8B-B14F-4D97-AF65-F5344CB8AC3E}">
        <p14:creationId xmlns:p14="http://schemas.microsoft.com/office/powerpoint/2010/main" val="4133104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212" y="248703"/>
            <a:ext cx="10835017" cy="13849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a:ea typeface="PT Sans" panose="020B0503020203020204" pitchFamily="34" charset="0"/>
                <a:cs typeface="+mn-cs"/>
              </a:rPr>
              <a:t>Visit </a:t>
            </a:r>
            <a:r>
              <a:rPr kumimoji="0" lang="en-US" sz="2800" b="1" i="0" u="none" strike="noStrike" kern="0" cap="none" spc="0" normalizeH="0" baseline="0" noProof="0" dirty="0">
                <a:ln>
                  <a:noFill/>
                </a:ln>
                <a:solidFill>
                  <a:srgbClr val="865785"/>
                </a:solidFill>
                <a:effectLst/>
                <a:uLnTx/>
                <a:uFillTx/>
                <a:latin typeface="Century Gothic"/>
                <a:ea typeface="PT Sans" panose="020B0503020203020204" pitchFamily="34" charset="0"/>
                <a:cs typeface="+mn-cs"/>
              </a:rPr>
              <a:t>dorsetlep.co.uk/labour-market-and-skills-research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a:ea typeface="PT Sans" panose="020B0503020203020204" pitchFamily="34" charset="0"/>
                <a:cs typeface="+mn-cs"/>
              </a:rPr>
              <a:t>to explore latest insights and our interactive dashboards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entury Gothic"/>
                <a:ea typeface="PT Sans" panose="020B0503020203020204" pitchFamily="34" charset="0"/>
                <a:cs typeface="+mn-cs"/>
              </a:rPr>
              <a:t>Email </a:t>
            </a:r>
            <a:r>
              <a:rPr kumimoji="0" lang="en-GB" sz="2800" b="1" i="0" u="none" strike="noStrike" kern="0" cap="none" spc="0" normalizeH="0" baseline="0" noProof="0" dirty="0">
                <a:ln>
                  <a:noFill/>
                </a:ln>
                <a:solidFill>
                  <a:srgbClr val="865785"/>
                </a:solidFill>
                <a:effectLst/>
                <a:uLnTx/>
                <a:uFillTx/>
                <a:latin typeface="Century Gothic"/>
                <a:ea typeface="PT Sans" panose="020B0503020203020204" pitchFamily="34" charset="0"/>
                <a:cs typeface="+mn-cs"/>
              </a:rPr>
              <a:t>DorsetLEP@bournemouth.ac.uk</a:t>
            </a:r>
            <a:r>
              <a:rPr kumimoji="0" lang="en-GB" sz="2800" b="1" i="0" u="none" strike="noStrike" kern="0" cap="none" spc="0" normalizeH="0" baseline="0" noProof="0" dirty="0">
                <a:ln>
                  <a:noFill/>
                </a:ln>
                <a:solidFill>
                  <a:prstClr val="white"/>
                </a:solidFill>
                <a:effectLst/>
                <a:uLnTx/>
                <a:uFillTx/>
                <a:latin typeface="Century Gothic"/>
                <a:ea typeface="PT Sans" panose="020B0503020203020204" pitchFamily="34" charset="0"/>
                <a:cs typeface="+mn-cs"/>
              </a:rPr>
              <a:t> to subscribe for updates</a:t>
            </a:r>
          </a:p>
        </p:txBody>
      </p:sp>
      <p:sp>
        <p:nvSpPr>
          <p:cNvPr id="2" name="TextBox 1">
            <a:hlinkClick r:id="rId3"/>
          </p:cNvPr>
          <p:cNvSpPr txBox="1"/>
          <p:nvPr/>
        </p:nvSpPr>
        <p:spPr>
          <a:xfrm>
            <a:off x="4177754" y="1916940"/>
            <a:ext cx="2922595" cy="369332"/>
          </a:xfrm>
          <a:prstGeom prst="rect">
            <a:avLst/>
          </a:prstGeom>
          <a:solidFill>
            <a:srgbClr val="865785"/>
          </a:solidFill>
          <a:ln>
            <a:solidFill>
              <a:srgbClr val="865785"/>
            </a:solidFill>
          </a:ln>
          <a:scene3d>
            <a:camera prst="orthographicFront"/>
            <a:lightRig rig="threePt" dir="t"/>
          </a:scene3d>
          <a:sp3d>
            <a:bevelT prst="relaxedInset"/>
          </a:sp3d>
        </p:spPr>
        <p:txBody>
          <a:bodyPr wrap="none" rtlCol="0">
            <a:spAutoFit/>
          </a:bodyPr>
          <a:lstStyle>
            <a:defPPr>
              <a:defRPr lang="en-US"/>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entury Gothic"/>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a:ea typeface="+mn-ea"/>
                <a:cs typeface="+mn-cs"/>
              </a:rPr>
              <a:t>Key industry dashboards</a:t>
            </a:r>
          </a:p>
        </p:txBody>
      </p:sp>
      <p:sp>
        <p:nvSpPr>
          <p:cNvPr id="11" name="TextBox 10">
            <a:hlinkClick r:id="rId4"/>
          </p:cNvPr>
          <p:cNvSpPr txBox="1"/>
          <p:nvPr/>
        </p:nvSpPr>
        <p:spPr>
          <a:xfrm>
            <a:off x="8303655" y="1916940"/>
            <a:ext cx="2465740" cy="369332"/>
          </a:xfrm>
          <a:prstGeom prst="rect">
            <a:avLst/>
          </a:prstGeom>
          <a:solidFill>
            <a:srgbClr val="865785"/>
          </a:solidFill>
          <a:ln>
            <a:solidFill>
              <a:srgbClr val="865785"/>
            </a:solidFill>
          </a:ln>
          <a:scene3d>
            <a:camera prst="orthographicFront"/>
            <a:lightRig rig="threePt" dir="t"/>
          </a:scene3d>
          <a:sp3d>
            <a:bevelT prst="relaxedInset"/>
          </a:sp3d>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a:ea typeface="+mn-ea"/>
                <a:cs typeface="+mn-cs"/>
              </a:rPr>
              <a:t>Employment Insights</a:t>
            </a:r>
          </a:p>
        </p:txBody>
      </p:sp>
      <p:pic>
        <p:nvPicPr>
          <p:cNvPr id="5" name="Picture 4">
            <a:extLst>
              <a:ext uri="{FF2B5EF4-FFF2-40B4-BE49-F238E27FC236}">
                <a16:creationId xmlns:a16="http://schemas.microsoft.com/office/drawing/2014/main" id="{16CBB387-D9E1-0139-5DF4-4EDDB15857C7}"/>
              </a:ext>
            </a:extLst>
          </p:cNvPr>
          <p:cNvPicPr>
            <a:picLocks noChangeAspect="1"/>
          </p:cNvPicPr>
          <p:nvPr/>
        </p:nvPicPr>
        <p:blipFill>
          <a:blip r:embed="rId5"/>
          <a:stretch>
            <a:fillRect/>
          </a:stretch>
        </p:blipFill>
        <p:spPr>
          <a:xfrm>
            <a:off x="8254579" y="4877651"/>
            <a:ext cx="3625988" cy="204047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A708025-D20F-0E3C-4139-80617B99A5DB}"/>
              </a:ext>
            </a:extLst>
          </p:cNvPr>
          <p:cNvPicPr>
            <a:picLocks noChangeAspect="1"/>
          </p:cNvPicPr>
          <p:nvPr/>
        </p:nvPicPr>
        <p:blipFill>
          <a:blip r:embed="rId6"/>
          <a:stretch>
            <a:fillRect/>
          </a:stretch>
        </p:blipFill>
        <p:spPr>
          <a:xfrm>
            <a:off x="8265037" y="2358285"/>
            <a:ext cx="3625988" cy="194563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0F93AA9-05F9-98B3-9F19-88B4489158E9}"/>
              </a:ext>
            </a:extLst>
          </p:cNvPr>
          <p:cNvPicPr>
            <a:picLocks noChangeAspect="1"/>
          </p:cNvPicPr>
          <p:nvPr/>
        </p:nvPicPr>
        <p:blipFill>
          <a:blip r:embed="rId7"/>
          <a:stretch>
            <a:fillRect/>
          </a:stretch>
        </p:blipFill>
        <p:spPr>
          <a:xfrm>
            <a:off x="3871635" y="2358285"/>
            <a:ext cx="3736166" cy="2047834"/>
          </a:xfrm>
          <a:prstGeom prst="rect">
            <a:avLst/>
          </a:prstGeom>
          <a:ln>
            <a:noFill/>
          </a:ln>
          <a:effectLst>
            <a:outerShdw blurRad="292100" dist="139700" dir="2700000" algn="tl" rotWithShape="0">
              <a:srgbClr val="333333">
                <a:alpha val="65000"/>
              </a:srgbClr>
            </a:outerShdw>
          </a:effectLst>
        </p:spPr>
      </p:pic>
      <p:sp>
        <p:nvSpPr>
          <p:cNvPr id="15" name="TextBox 14">
            <a:hlinkClick r:id="rId8"/>
            <a:extLst>
              <a:ext uri="{FF2B5EF4-FFF2-40B4-BE49-F238E27FC236}">
                <a16:creationId xmlns:a16="http://schemas.microsoft.com/office/drawing/2014/main" id="{F6B55E57-68B6-4271-9CED-906C952E99C7}"/>
              </a:ext>
            </a:extLst>
          </p:cNvPr>
          <p:cNvSpPr txBox="1"/>
          <p:nvPr/>
        </p:nvSpPr>
        <p:spPr>
          <a:xfrm>
            <a:off x="93713" y="2173619"/>
            <a:ext cx="2369559" cy="369332"/>
          </a:xfrm>
          <a:prstGeom prst="rect">
            <a:avLst/>
          </a:prstGeom>
          <a:solidFill>
            <a:srgbClr val="865785"/>
          </a:solidFill>
          <a:ln>
            <a:solidFill>
              <a:srgbClr val="865785"/>
            </a:solidFill>
          </a:ln>
          <a:scene3d>
            <a:camera prst="orthographicFront"/>
            <a:lightRig rig="threePt" dir="t"/>
          </a:scene3d>
          <a:sp3d>
            <a:bevelT prst="relaxedInset"/>
          </a:sp3d>
        </p:spPr>
        <p:txBody>
          <a:bodyPr wrap="none" rtlCol="0">
            <a:spAutoFit/>
          </a:bodyPr>
          <a:lstStyle>
            <a:defPPr>
              <a:defRPr lang="en-US"/>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entury Gothic"/>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a:ea typeface="+mn-ea"/>
                <a:cs typeface="+mn-cs"/>
              </a:rPr>
              <a:t>Key I</a:t>
            </a:r>
            <a:r>
              <a:rPr kumimoji="0" lang="en-GB" sz="1800" b="1" i="0" u="none" strike="noStrike" kern="1200" cap="none" spc="0" normalizeH="0" baseline="0" noProof="0" dirty="0" err="1">
                <a:ln>
                  <a:noFill/>
                </a:ln>
                <a:solidFill>
                  <a:prstClr val="white"/>
                </a:solidFill>
                <a:effectLst/>
                <a:uLnTx/>
                <a:uFillTx/>
                <a:latin typeface="Century Gothic"/>
                <a:ea typeface="+mn-ea"/>
                <a:cs typeface="+mn-cs"/>
              </a:rPr>
              <a:t>ndustry</a:t>
            </a:r>
            <a:r>
              <a:rPr kumimoji="0" lang="en-GB" sz="1800" b="1" i="0" u="none" strike="noStrike" kern="1200" cap="none" spc="0" normalizeH="0" baseline="0" noProof="0" dirty="0">
                <a:ln>
                  <a:noFill/>
                </a:ln>
                <a:solidFill>
                  <a:prstClr val="white"/>
                </a:solidFill>
                <a:effectLst/>
                <a:uLnTx/>
                <a:uFillTx/>
                <a:latin typeface="Century Gothic"/>
                <a:ea typeface="+mn-ea"/>
                <a:cs typeface="+mn-cs"/>
              </a:rPr>
              <a:t> Posters</a:t>
            </a:r>
          </a:p>
        </p:txBody>
      </p:sp>
      <p:pic>
        <p:nvPicPr>
          <p:cNvPr id="9" name="Picture 8">
            <a:extLst>
              <a:ext uri="{FF2B5EF4-FFF2-40B4-BE49-F238E27FC236}">
                <a16:creationId xmlns:a16="http://schemas.microsoft.com/office/drawing/2014/main" id="{44B5B574-40A5-4EDC-9298-AB5AA9A89784}"/>
              </a:ext>
            </a:extLst>
          </p:cNvPr>
          <p:cNvPicPr>
            <a:picLocks noChangeAspect="1"/>
          </p:cNvPicPr>
          <p:nvPr/>
        </p:nvPicPr>
        <p:blipFill>
          <a:blip r:embed="rId9"/>
          <a:stretch>
            <a:fillRect/>
          </a:stretch>
        </p:blipFill>
        <p:spPr>
          <a:xfrm>
            <a:off x="93713" y="2743200"/>
            <a:ext cx="2205773" cy="302078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27702C51-82FE-4BFA-B73F-7E87F905305D}"/>
              </a:ext>
            </a:extLst>
          </p:cNvPr>
          <p:cNvPicPr>
            <a:picLocks noChangeAspect="1"/>
          </p:cNvPicPr>
          <p:nvPr/>
        </p:nvPicPr>
        <p:blipFill>
          <a:blip r:embed="rId10"/>
          <a:stretch>
            <a:fillRect/>
          </a:stretch>
        </p:blipFill>
        <p:spPr>
          <a:xfrm>
            <a:off x="1355598" y="3677553"/>
            <a:ext cx="2314577" cy="3178350"/>
          </a:xfrm>
          <a:prstGeom prst="rect">
            <a:avLst/>
          </a:prstGeom>
          <a:ln>
            <a:noFill/>
          </a:ln>
          <a:effectLst>
            <a:outerShdw blurRad="292100" dist="139700" dir="2700000" algn="tl" rotWithShape="0">
              <a:srgbClr val="333333">
                <a:alpha val="65000"/>
              </a:srgbClr>
            </a:outerShdw>
          </a:effectLst>
        </p:spPr>
      </p:pic>
      <p:sp>
        <p:nvSpPr>
          <p:cNvPr id="12" name="TextBox 11">
            <a:hlinkClick r:id="rId11"/>
            <a:extLst>
              <a:ext uri="{FF2B5EF4-FFF2-40B4-BE49-F238E27FC236}">
                <a16:creationId xmlns:a16="http://schemas.microsoft.com/office/drawing/2014/main" id="{E9CEB5F5-1718-46A2-A749-A73411CE0CEA}"/>
              </a:ext>
            </a:extLst>
          </p:cNvPr>
          <p:cNvSpPr txBox="1"/>
          <p:nvPr/>
        </p:nvSpPr>
        <p:spPr>
          <a:xfrm>
            <a:off x="4102891" y="4481904"/>
            <a:ext cx="2683748" cy="369332"/>
          </a:xfrm>
          <a:prstGeom prst="rect">
            <a:avLst/>
          </a:prstGeom>
          <a:solidFill>
            <a:srgbClr val="865785"/>
          </a:solidFill>
          <a:ln>
            <a:solidFill>
              <a:srgbClr val="865785"/>
            </a:solidFill>
          </a:ln>
          <a:scene3d>
            <a:camera prst="orthographicFront"/>
            <a:lightRig rig="threePt" dir="t"/>
          </a:scene3d>
          <a:sp3d>
            <a:bevelT prst="relaxedInset"/>
          </a:sp3d>
        </p:spPr>
        <p:txBody>
          <a:bodyPr wrap="none" rtlCol="0">
            <a:spAutoFit/>
          </a:bodyPr>
          <a:lstStyle>
            <a:defPPr>
              <a:defRPr lang="en-US"/>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entury Gothic"/>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a:ea typeface="+mn-ea"/>
                <a:cs typeface="+mn-cs"/>
              </a:rPr>
              <a:t>Apprenticeships finder</a:t>
            </a:r>
          </a:p>
        </p:txBody>
      </p:sp>
      <p:sp>
        <p:nvSpPr>
          <p:cNvPr id="13" name="TextBox 12">
            <a:hlinkClick r:id="rId4"/>
            <a:extLst>
              <a:ext uri="{FF2B5EF4-FFF2-40B4-BE49-F238E27FC236}">
                <a16:creationId xmlns:a16="http://schemas.microsoft.com/office/drawing/2014/main" id="{C3F09295-B246-439B-B576-8A54ADD165D2}"/>
              </a:ext>
            </a:extLst>
          </p:cNvPr>
          <p:cNvSpPr txBox="1"/>
          <p:nvPr/>
        </p:nvSpPr>
        <p:spPr>
          <a:xfrm>
            <a:off x="8387883" y="4406119"/>
            <a:ext cx="2101857" cy="369332"/>
          </a:xfrm>
          <a:prstGeom prst="rect">
            <a:avLst/>
          </a:prstGeom>
          <a:solidFill>
            <a:srgbClr val="865785"/>
          </a:solidFill>
          <a:ln>
            <a:solidFill>
              <a:srgbClr val="865785"/>
            </a:solidFill>
          </a:ln>
          <a:scene3d>
            <a:camera prst="orthographicFront"/>
            <a:lightRig rig="threePt" dir="t"/>
          </a:scene3d>
          <a:sp3d>
            <a:bevelT prst="relaxedInset"/>
          </a:sp3d>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a:ea typeface="+mn-ea"/>
                <a:cs typeface="+mn-cs"/>
              </a:rPr>
              <a:t>Vacancy Insights</a:t>
            </a:r>
          </a:p>
        </p:txBody>
      </p:sp>
      <p:pic>
        <p:nvPicPr>
          <p:cNvPr id="6" name="Picture 5">
            <a:hlinkClick r:id="rId11"/>
            <a:extLst>
              <a:ext uri="{FF2B5EF4-FFF2-40B4-BE49-F238E27FC236}">
                <a16:creationId xmlns:a16="http://schemas.microsoft.com/office/drawing/2014/main" id="{5A8471FA-E5C1-4FEE-A816-AF21311780A1}"/>
              </a:ext>
            </a:extLst>
          </p:cNvPr>
          <p:cNvPicPr>
            <a:picLocks noChangeAspect="1"/>
          </p:cNvPicPr>
          <p:nvPr/>
        </p:nvPicPr>
        <p:blipFill>
          <a:blip r:embed="rId12"/>
          <a:stretch>
            <a:fillRect/>
          </a:stretch>
        </p:blipFill>
        <p:spPr>
          <a:xfrm>
            <a:off x="3937422" y="4974353"/>
            <a:ext cx="3736167" cy="1895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50926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713" y="18438"/>
            <a:ext cx="7061837" cy="8295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791" b="1" kern="0" dirty="0">
                <a:solidFill>
                  <a:prstClr val="black">
                    <a:lumMod val="65000"/>
                    <a:lumOff val="35000"/>
                  </a:prstClr>
                </a:solidFill>
                <a:latin typeface="Century Gothic"/>
                <a:ea typeface="PT Sans" panose="020B0503020203020204" pitchFamily="34" charset="0"/>
              </a:rPr>
              <a:t>The labour market (UK)</a:t>
            </a:r>
            <a:endParaRPr kumimoji="0" lang="en-GB" sz="4791"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3"/>
          <p:cNvSpPr>
            <a:spLocks noChangeArrowheads="1"/>
          </p:cNvSpPr>
          <p:nvPr/>
        </p:nvSpPr>
        <p:spPr bwMode="auto">
          <a:xfrm>
            <a:off x="476250" y="1344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4"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7" y="1647419"/>
            <a:ext cx="1141413" cy="11414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1301325" y="3172047"/>
            <a:ext cx="10387946" cy="3601613"/>
          </a:xfrm>
          <a:prstGeom prst="rect">
            <a:avLst/>
          </a:prstGeom>
          <a:solidFill>
            <a:srgbClr val="6BB991">
              <a:alpha val="5500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US" b="1" u="sng" dirty="0">
                <a:hlinkClick r:id="rId4"/>
              </a:rPr>
              <a:t>The Bank of England (BoE) </a:t>
            </a:r>
            <a:r>
              <a:rPr lang="en-GB" dirty="0"/>
              <a:t>reported employment intentions had reduced over the past couple of months and they had eased significantly since the start of the year. However, businesses generally expected to keep staff numbers broadly stable over the coming year. The BoE expected pay settlements to ease gradually over the rest of 2023 and into 2024. Fewer businesses expected to make ‘cost of living’ payments to staff over the coming year than done so last year. Many businesses, especially in consumer services, remained concerned about the possible impact of National Living Wage increases next year.</a:t>
            </a:r>
          </a:p>
          <a:p>
            <a:endParaRPr lang="en-GB" dirty="0"/>
          </a:p>
          <a:p>
            <a:r>
              <a:rPr lang="en-GB" dirty="0"/>
              <a:t>There were continued signs that recruitment difficulties continued to ease. The easing was still concentrated at the lower end of the skills range, but there were signs that it was becoming more general. Recruitment remained difficult for businesses in sectors with persistent skill shortages, such as IT, engineering, and finance.</a:t>
            </a:r>
          </a:p>
        </p:txBody>
      </p:sp>
      <p:sp>
        <p:nvSpPr>
          <p:cNvPr id="11" name="Rectangle 7"/>
          <p:cNvSpPr>
            <a:spLocks noChangeArrowheads="1"/>
          </p:cNvSpPr>
          <p:nvPr/>
        </p:nvSpPr>
        <p:spPr bwMode="auto">
          <a:xfrm>
            <a:off x="2895600" y="33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endParaRPr lang="en-GB"/>
          </a:p>
        </p:txBody>
      </p:sp>
      <p:sp>
        <p:nvSpPr>
          <p:cNvPr id="12" name="Rectangle 8"/>
          <p:cNvSpPr>
            <a:spLocks noChangeArrowheads="1"/>
          </p:cNvSpPr>
          <p:nvPr/>
        </p:nvSpPr>
        <p:spPr bwMode="auto">
          <a:xfrm>
            <a:off x="2895600" y="428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10"/>
          <p:cNvSpPr>
            <a:spLocks noChangeArrowheads="1"/>
          </p:cNvSpPr>
          <p:nvPr/>
        </p:nvSpPr>
        <p:spPr bwMode="auto">
          <a:xfrm>
            <a:off x="2895600" y="3829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a:ln>
                <a:noFill/>
              </a:ln>
              <a:solidFill>
                <a:srgbClr val="86578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327804" y="1048270"/>
            <a:ext cx="10387946" cy="1923532"/>
          </a:xfrm>
          <a:prstGeom prst="rect">
            <a:avLst/>
          </a:prstGeom>
          <a:solidFill>
            <a:srgbClr val="6BB991">
              <a:alpha val="5500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r>
              <a:rPr lang="en-GB" dirty="0"/>
              <a:t>In their </a:t>
            </a:r>
            <a:r>
              <a:rPr lang="en-GB" b="1" dirty="0">
                <a:hlinkClick r:id="rId5"/>
              </a:rPr>
              <a:t>latest </a:t>
            </a:r>
            <a:r>
              <a:rPr lang="en-US" b="1" u="sng" dirty="0">
                <a:hlinkClick r:id="rId5"/>
              </a:rPr>
              <a:t>Report on Jobs</a:t>
            </a:r>
            <a:r>
              <a:rPr lang="en-GB" dirty="0"/>
              <a:t>, the Recruitment and Employment Confederation (REC) noted that economic uncertainty and rising costs continued to weigh on hiring decisions. This mostly affected permanent hires (in both public and private sectors), but the rate of decline was the weakest in three months. Improved demand for short-term staff meanwhile helped to drive a modest uptick in temporary posts. Interestingly, it felt there were indications that pay growth was showing signs of softening.</a:t>
            </a:r>
          </a:p>
        </p:txBody>
      </p:sp>
      <p:pic>
        <p:nvPicPr>
          <p:cNvPr id="4" name="Picture 49">
            <a:extLst>
              <a:ext uri="{FF2B5EF4-FFF2-40B4-BE49-F238E27FC236}">
                <a16:creationId xmlns:a16="http://schemas.microsoft.com/office/drawing/2014/main" id="{8FA6AFAF-964A-79D0-BB26-8CCFB018D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5" y="3827463"/>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BE5A31-38C6-E774-2A83-05AFBFC68843}"/>
              </a:ext>
            </a:extLst>
          </p:cNvPr>
          <p:cNvPicPr>
            <a:picLocks noChangeAspect="1"/>
          </p:cNvPicPr>
          <p:nvPr/>
        </p:nvPicPr>
        <p:blipFill>
          <a:blip r:embed="rId3"/>
          <a:stretch>
            <a:fillRect/>
          </a:stretch>
        </p:blipFill>
        <p:spPr>
          <a:xfrm>
            <a:off x="249527" y="3335448"/>
            <a:ext cx="4252756" cy="2551654"/>
          </a:xfrm>
          <a:prstGeom prst="rect">
            <a:avLst/>
          </a:prstGeom>
        </p:spPr>
      </p:pic>
      <p:pic>
        <p:nvPicPr>
          <p:cNvPr id="4" name="Picture 3">
            <a:extLst>
              <a:ext uri="{FF2B5EF4-FFF2-40B4-BE49-F238E27FC236}">
                <a16:creationId xmlns:a16="http://schemas.microsoft.com/office/drawing/2014/main" id="{C8D59F7B-57D8-FBF5-8A08-017823242A20}"/>
              </a:ext>
            </a:extLst>
          </p:cNvPr>
          <p:cNvPicPr>
            <a:picLocks noChangeAspect="1"/>
          </p:cNvPicPr>
          <p:nvPr/>
        </p:nvPicPr>
        <p:blipFill>
          <a:blip r:embed="rId4"/>
          <a:stretch>
            <a:fillRect/>
          </a:stretch>
        </p:blipFill>
        <p:spPr>
          <a:xfrm>
            <a:off x="706608" y="784878"/>
            <a:ext cx="4059436" cy="2435662"/>
          </a:xfrm>
          <a:prstGeom prst="rect">
            <a:avLst/>
          </a:prstGeom>
        </p:spPr>
      </p:pic>
      <p:sp>
        <p:nvSpPr>
          <p:cNvPr id="3" name="Rectangle 2"/>
          <p:cNvSpPr/>
          <p:nvPr/>
        </p:nvSpPr>
        <p:spPr>
          <a:xfrm>
            <a:off x="386713" y="-19821"/>
            <a:ext cx="1154157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kern="0" dirty="0">
                <a:solidFill>
                  <a:prstClr val="black">
                    <a:lumMod val="65000"/>
                    <a:lumOff val="35000"/>
                  </a:prstClr>
                </a:solidFill>
                <a:latin typeface="Century Gothic"/>
                <a:ea typeface="PT Sans" panose="020B0503020203020204" pitchFamily="34" charset="0"/>
              </a:rPr>
              <a:t>The labour market – UK vacancies &amp; jobs</a:t>
            </a:r>
            <a:endParaRPr kumimoji="0" lang="en-GB" sz="40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9" name="Rectangle 11">
            <a:extLst>
              <a:ext uri="{FF2B5EF4-FFF2-40B4-BE49-F238E27FC236}">
                <a16:creationId xmlns:a16="http://schemas.microsoft.com/office/drawing/2014/main" id="{7CB3FBFC-4B56-B987-DD12-B13CC3864A86}"/>
              </a:ext>
            </a:extLst>
          </p:cNvPr>
          <p:cNvSpPr>
            <a:spLocks noChangeArrowheads="1"/>
          </p:cNvSpPr>
          <p:nvPr/>
        </p:nvSpPr>
        <p:spPr bwMode="auto">
          <a:xfrm>
            <a:off x="5350070" y="688065"/>
            <a:ext cx="6705082" cy="5909310"/>
          </a:xfrm>
          <a:prstGeom prst="rect">
            <a:avLst/>
          </a:prstGeom>
          <a:solidFill>
            <a:srgbClr val="6BB991"/>
          </a:solidFill>
        </p:spPr>
        <p:txBody>
          <a:bodyPr wrap="square">
            <a:spAutoFit/>
          </a:bodyPr>
          <a:lstStyle/>
          <a:p>
            <a:r>
              <a:rPr lang="en-GB" dirty="0"/>
              <a:t>Nationally, ONS reports an estimated 6% fall in the number of vacancies in the third quarter of 23 on the second quarter of 23**. Total vacancies were down by 268,000 from a year ago, but still c190,000 above pre-pandemic levels.</a:t>
            </a:r>
          </a:p>
          <a:p>
            <a:r>
              <a:rPr lang="en-GB" dirty="0"/>
              <a:t> </a:t>
            </a:r>
          </a:p>
          <a:p>
            <a:r>
              <a:rPr lang="en-GB" dirty="0"/>
              <a:t>The industry with the largest fall was accommodation and food services, where vacancies fell by 48,000.</a:t>
            </a:r>
          </a:p>
          <a:p>
            <a:endParaRPr lang="en-GB" dirty="0"/>
          </a:p>
          <a:p>
            <a:r>
              <a:rPr lang="en-GB" dirty="0"/>
              <a:t>In May to July 23, the number of unemployed people per vacancy was at 1.4, up from 1.2 in Feb to April 23. Although this ratio remains low by historical standards it does show a slight loosening of the labour market as the number of vacancies fell against an increase in unemployment.</a:t>
            </a:r>
          </a:p>
          <a:p>
            <a:endParaRPr lang="en-GB" dirty="0"/>
          </a:p>
          <a:p>
            <a:r>
              <a:rPr lang="en-GB" dirty="0"/>
              <a:t>In June 2023, UK workforce jobs fell to 36.7m - a fall of 153,000 since March 2023, with a record quarterly fall of 197,000 in self-employment jobs having the largest contribution. Employee jobs offset this slightly, increasing by 68,000 on the quarter.</a:t>
            </a:r>
          </a:p>
        </p:txBody>
      </p:sp>
      <p:sp>
        <p:nvSpPr>
          <p:cNvPr id="18" name="Rectangle 17">
            <a:extLst>
              <a:ext uri="{FF2B5EF4-FFF2-40B4-BE49-F238E27FC236}">
                <a16:creationId xmlns:a16="http://schemas.microsoft.com/office/drawing/2014/main" id="{71199B3F-EF7B-E764-18F8-ADBD38A9EA7A}"/>
              </a:ext>
            </a:extLst>
          </p:cNvPr>
          <p:cNvSpPr/>
          <p:nvPr/>
        </p:nvSpPr>
        <p:spPr>
          <a:xfrm>
            <a:off x="1554394" y="688065"/>
            <a:ext cx="2041204" cy="369332"/>
          </a:xfrm>
          <a:prstGeom prst="rect">
            <a:avLst/>
          </a:prstGeom>
          <a:solidFill>
            <a:srgbClr val="6BB991">
              <a:alpha val="66000"/>
            </a:srgbClr>
          </a:solidFill>
        </p:spPr>
        <p:txBody>
          <a:bodyPr wrap="square">
            <a:spAutoFit/>
          </a:bodyPr>
          <a:lstStyle/>
          <a:p>
            <a:pPr>
              <a:spcAft>
                <a:spcPts val="600"/>
              </a:spcAft>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Vacancies</a:t>
            </a:r>
          </a:p>
        </p:txBody>
      </p:sp>
      <p:sp>
        <p:nvSpPr>
          <p:cNvPr id="9" name="TextBox 8">
            <a:extLst>
              <a:ext uri="{FF2B5EF4-FFF2-40B4-BE49-F238E27FC236}">
                <a16:creationId xmlns:a16="http://schemas.microsoft.com/office/drawing/2014/main" id="{28D125BF-7720-B00A-D43D-E96433F6F875}"/>
              </a:ext>
            </a:extLst>
          </p:cNvPr>
          <p:cNvSpPr txBox="1"/>
          <p:nvPr/>
        </p:nvSpPr>
        <p:spPr>
          <a:xfrm>
            <a:off x="51909" y="5887102"/>
            <a:ext cx="5251110" cy="938719"/>
          </a:xfrm>
          <a:prstGeom prst="rect">
            <a:avLst/>
          </a:prstGeom>
          <a:noFill/>
        </p:spPr>
        <p:txBody>
          <a:bodyPr wrap="square" rtlCol="0">
            <a:spAutoFit/>
          </a:bodyPr>
          <a:lstStyle/>
          <a:p>
            <a:r>
              <a:rPr lang="en-GB" sz="1100" dirty="0">
                <a:hlinkClick r:id="rId5"/>
              </a:rPr>
              <a:t>ONS Vacancies and jobs in the UK, September 2023</a:t>
            </a:r>
            <a:r>
              <a:rPr lang="en-GB" sz="1100" dirty="0"/>
              <a:t> </a:t>
            </a:r>
          </a:p>
          <a:p>
            <a:r>
              <a:rPr lang="en-GB" sz="1100" dirty="0"/>
              <a:t>*</a:t>
            </a:r>
            <a:r>
              <a:rPr lang="en-GB" sz="1100" b="0" i="0" dirty="0">
                <a:solidFill>
                  <a:srgbClr val="323132"/>
                </a:solidFill>
                <a:effectLst/>
                <a:latin typeface="open sans" panose="020B0606030504020204" pitchFamily="34" charset="0"/>
              </a:rPr>
              <a:t>The number of jobs is not the same as the number of</a:t>
            </a:r>
            <a:r>
              <a:rPr lang="en-GB" sz="1100" dirty="0">
                <a:solidFill>
                  <a:srgbClr val="323132"/>
                </a:solidFill>
                <a:latin typeface="open sans" panose="020B0606030504020204" pitchFamily="34" charset="0"/>
              </a:rPr>
              <a:t> people in employment - </a:t>
            </a:r>
            <a:r>
              <a:rPr lang="en-GB" sz="1100" b="0" i="0" dirty="0">
                <a:solidFill>
                  <a:srgbClr val="323132"/>
                </a:solidFill>
                <a:effectLst/>
                <a:latin typeface="open sans" panose="020B0606030504020204" pitchFamily="34" charset="0"/>
              </a:rPr>
              <a:t>a person can have more than one job.</a:t>
            </a:r>
          </a:p>
          <a:p>
            <a:r>
              <a:rPr lang="en-GB" sz="1100" dirty="0"/>
              <a:t>**Note. There is some variability in the data across sources - some showing a small increase.</a:t>
            </a:r>
          </a:p>
        </p:txBody>
      </p:sp>
      <p:sp>
        <p:nvSpPr>
          <p:cNvPr id="22" name="Rectangle 21">
            <a:extLst>
              <a:ext uri="{FF2B5EF4-FFF2-40B4-BE49-F238E27FC236}">
                <a16:creationId xmlns:a16="http://schemas.microsoft.com/office/drawing/2014/main" id="{2F6DB473-39E9-D3C9-9F1B-E1EA97E29C3A}"/>
              </a:ext>
            </a:extLst>
          </p:cNvPr>
          <p:cNvSpPr/>
          <p:nvPr/>
        </p:nvSpPr>
        <p:spPr>
          <a:xfrm>
            <a:off x="1471585" y="3268129"/>
            <a:ext cx="2041204" cy="369332"/>
          </a:xfrm>
          <a:prstGeom prst="rect">
            <a:avLst/>
          </a:prstGeom>
          <a:solidFill>
            <a:srgbClr val="6BB991">
              <a:alpha val="66000"/>
            </a:srgbClr>
          </a:solidFill>
        </p:spPr>
        <p:txBody>
          <a:bodyPr wrap="square">
            <a:spAutoFit/>
          </a:bodyPr>
          <a:lstStyle/>
          <a:p>
            <a:pPr>
              <a:spcAft>
                <a:spcPts val="600"/>
              </a:spcAft>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Jobs*</a:t>
            </a:r>
          </a:p>
        </p:txBody>
      </p:sp>
    </p:spTree>
    <p:extLst>
      <p:ext uri="{BB962C8B-B14F-4D97-AF65-F5344CB8AC3E}">
        <p14:creationId xmlns:p14="http://schemas.microsoft.com/office/powerpoint/2010/main" val="104586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AE7917-7D62-9987-856B-0BF887641254}"/>
              </a:ext>
            </a:extLst>
          </p:cNvPr>
          <p:cNvPicPr>
            <a:picLocks noChangeAspect="1"/>
          </p:cNvPicPr>
          <p:nvPr/>
        </p:nvPicPr>
        <p:blipFill>
          <a:blip r:embed="rId3"/>
          <a:stretch>
            <a:fillRect/>
          </a:stretch>
        </p:blipFill>
        <p:spPr>
          <a:xfrm>
            <a:off x="516577" y="2694595"/>
            <a:ext cx="10150720" cy="3987130"/>
          </a:xfrm>
          <a:prstGeom prst="rect">
            <a:avLst/>
          </a:prstGeom>
        </p:spPr>
      </p:pic>
      <p:sp>
        <p:nvSpPr>
          <p:cNvPr id="3" name="Rectangle 2"/>
          <p:cNvSpPr/>
          <p:nvPr/>
        </p:nvSpPr>
        <p:spPr>
          <a:xfrm>
            <a:off x="413799" y="-26934"/>
            <a:ext cx="10653879" cy="769441"/>
          </a:xfrm>
          <a:prstGeom prst="rect">
            <a:avLst/>
          </a:prstGeom>
        </p:spPr>
        <p:txBody>
          <a:bodyPr wrap="none">
            <a:spAutoFit/>
          </a:bodyPr>
          <a:lstStyle/>
          <a:p>
            <a:pPr lvl="0">
              <a:defRPr/>
            </a:pPr>
            <a:r>
              <a:rPr lang="en-GB" sz="4400" b="1" kern="0" dirty="0">
                <a:solidFill>
                  <a:prstClr val="black">
                    <a:lumMod val="65000"/>
                    <a:lumOff val="35000"/>
                  </a:prstClr>
                </a:solidFill>
                <a:latin typeface="Century Gothic"/>
                <a:ea typeface="PT Sans" panose="020B0503020203020204" pitchFamily="34" charset="0"/>
              </a:rPr>
              <a:t>Consistent level of vacancies - Dorset</a:t>
            </a:r>
            <a:endParaRPr kumimoji="0" lang="en-GB" sz="44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 name="Rectangle 3"/>
          <p:cNvSpPr/>
          <p:nvPr/>
        </p:nvSpPr>
        <p:spPr>
          <a:xfrm>
            <a:off x="516577" y="888194"/>
            <a:ext cx="9989692" cy="1754326"/>
          </a:xfrm>
          <a:prstGeom prst="rect">
            <a:avLst/>
          </a:prstGeom>
          <a:solidFill>
            <a:srgbClr val="865785"/>
          </a:solidFill>
        </p:spPr>
        <p:txBody>
          <a:bodyPr wrap="square">
            <a:spAutoFit/>
          </a:bodyPr>
          <a:lstStyle/>
          <a:p>
            <a:r>
              <a:rPr lang="en-GB" sz="1800" dirty="0">
                <a:solidFill>
                  <a:schemeClr val="bg1"/>
                </a:solidFill>
                <a:effectLst/>
                <a:latin typeface="Century Gothic" panose="020B0502020202020204" pitchFamily="34" charset="0"/>
                <a:ea typeface="Times New Roman" panose="02020603050405020304" pitchFamily="18" charset="0"/>
              </a:rPr>
              <a:t>Vacancies across Dorset have continued to hold up well. Over the 9 months of 2023 there has been average of 9,500 advertised vacancies – significantly higher than in preceding years. The data appears to illustrates continued robust demand for workers across the Dorset LEP areas. In contrast to th</a:t>
            </a:r>
            <a:r>
              <a:rPr lang="en-GB" dirty="0">
                <a:solidFill>
                  <a:schemeClr val="bg1"/>
                </a:solidFill>
                <a:latin typeface="Century Gothic" panose="020B0502020202020204" pitchFamily="34" charset="0"/>
                <a:ea typeface="Times New Roman" panose="02020603050405020304" pitchFamily="18" charset="0"/>
              </a:rPr>
              <a:t>e national picture of softening demand, vacancies across Dorset have been consistent through the summer and into early autumn.</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14" name="Rectangle 5"/>
          <p:cNvSpPr>
            <a:spLocks noChangeArrowheads="1"/>
          </p:cNvSpPr>
          <p:nvPr/>
        </p:nvSpPr>
        <p:spPr bwMode="auto">
          <a:xfrm>
            <a:off x="10226181" y="6456713"/>
            <a:ext cx="159124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err="1"/>
              <a:t>Lightcast</a:t>
            </a:r>
            <a:r>
              <a:rPr lang="en-GB" sz="1200" dirty="0"/>
              <a:t> ™ 2023</a:t>
            </a:r>
            <a:endParaRPr lang="en-US" altLang="en-US" sz="1200" dirty="0"/>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4179" y="242595"/>
            <a:ext cx="964021" cy="1090089"/>
          </a:xfrm>
          <a:prstGeom prst="rect">
            <a:avLst/>
          </a:prstGeom>
          <a:noFill/>
        </p:spPr>
      </p:pic>
    </p:spTree>
    <p:extLst>
      <p:ext uri="{BB962C8B-B14F-4D97-AF65-F5344CB8AC3E}">
        <p14:creationId xmlns:p14="http://schemas.microsoft.com/office/powerpoint/2010/main" val="148400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63" y="49654"/>
            <a:ext cx="9608721" cy="769441"/>
          </a:xfrm>
          <a:prstGeom prst="rect">
            <a:avLst/>
          </a:prstGeom>
        </p:spPr>
        <p:txBody>
          <a:bodyPr wrap="none">
            <a:spAutoFit/>
          </a:bodyPr>
          <a:lstStyle/>
          <a:p>
            <a:pPr lvl="0">
              <a:defRPr/>
            </a:pPr>
            <a:r>
              <a:rPr lang="en-GB" sz="4400" b="1" kern="0" dirty="0">
                <a:solidFill>
                  <a:prstClr val="black">
                    <a:lumMod val="65000"/>
                    <a:lumOff val="35000"/>
                  </a:prstClr>
                </a:solidFill>
                <a:latin typeface="Century Gothic"/>
                <a:ea typeface="PT Sans" panose="020B0503020203020204" pitchFamily="34" charset="0"/>
              </a:rPr>
              <a:t>A new record in quarterly demand</a:t>
            </a:r>
            <a:endParaRPr kumimoji="0" lang="en-GB" sz="44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7"/>
          <p:cNvSpPr/>
          <p:nvPr/>
        </p:nvSpPr>
        <p:spPr>
          <a:xfrm>
            <a:off x="350466" y="1011450"/>
            <a:ext cx="8739882" cy="1754326"/>
          </a:xfrm>
          <a:prstGeom prst="rect">
            <a:avLst/>
          </a:prstGeom>
          <a:solidFill>
            <a:srgbClr val="865785"/>
          </a:solidFill>
        </p:spPr>
        <p:txBody>
          <a:bodyPr wrap="square">
            <a:spAutoFit/>
          </a:bodyPr>
          <a:lstStyle/>
          <a:p>
            <a:r>
              <a:rPr lang="en-GB" sz="1800" dirty="0">
                <a:solidFill>
                  <a:schemeClr val="bg1"/>
                </a:solidFill>
                <a:effectLst/>
                <a:latin typeface="Century Gothic" panose="020B0502020202020204" pitchFamily="34" charset="0"/>
                <a:ea typeface="Times New Roman" panose="02020603050405020304" pitchFamily="18" charset="0"/>
              </a:rPr>
              <a:t>The aggregate vacancies advertised through the 3 months July-Sept of 2023 in Dorset hit a new record. This was nearly 50% higher than the same period in 2022. </a:t>
            </a:r>
            <a:r>
              <a:rPr lang="en-GB" dirty="0">
                <a:solidFill>
                  <a:schemeClr val="bg1"/>
                </a:solidFill>
                <a:latin typeface="Century Gothic" panose="020B0502020202020204" pitchFamily="34" charset="0"/>
                <a:ea typeface="Times New Roman" panose="02020603050405020304" pitchFamily="18" charset="0"/>
              </a:rPr>
              <a:t>When comparing the two local council areas, vacancy growth was even more pronounced in Dorset where they grew by 69% vs 40% increase in BCP. However, BCP still represents the location of highest vacancies – broadly two-thirds of vacancies across the Dorset LEP area.</a:t>
            </a:r>
            <a:endParaRPr lang="en-GB" sz="1800" dirty="0">
              <a:solidFill>
                <a:schemeClr val="bg1"/>
              </a:solidFill>
              <a:effectLst/>
              <a:latin typeface="Times New Roman" panose="02020603050405020304" pitchFamily="18" charset="0"/>
              <a:ea typeface="Times New Roman" panose="02020603050405020304" pitchFamily="18"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1302" y="76191"/>
            <a:ext cx="1386832" cy="1267301"/>
          </a:xfrm>
          <a:prstGeom prst="rect">
            <a:avLst/>
          </a:prstGeom>
          <a:noFill/>
        </p:spPr>
      </p:pic>
      <p:sp>
        <p:nvSpPr>
          <p:cNvPr id="14" name="Rectangle 5"/>
          <p:cNvSpPr>
            <a:spLocks noChangeArrowheads="1"/>
          </p:cNvSpPr>
          <p:nvPr/>
        </p:nvSpPr>
        <p:spPr bwMode="auto">
          <a:xfrm>
            <a:off x="81367" y="6507414"/>
            <a:ext cx="1509778"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200" dirty="0" err="1"/>
              <a:t>Lightcast</a:t>
            </a:r>
            <a:r>
              <a:rPr lang="en-GB" sz="1200" dirty="0"/>
              <a:t> ™ 2023</a:t>
            </a:r>
            <a:endParaRPr lang="en-US" altLang="en-US" sz="1200" dirty="0"/>
          </a:p>
        </p:txBody>
      </p:sp>
      <p:sp>
        <p:nvSpPr>
          <p:cNvPr id="19" name="TextBox 18">
            <a:extLst>
              <a:ext uri="{FF2B5EF4-FFF2-40B4-BE49-F238E27FC236}">
                <a16:creationId xmlns:a16="http://schemas.microsoft.com/office/drawing/2014/main" id="{0A6E46DE-0201-4717-B645-28E92AF26193}"/>
              </a:ext>
            </a:extLst>
          </p:cNvPr>
          <p:cNvSpPr txBox="1"/>
          <p:nvPr/>
        </p:nvSpPr>
        <p:spPr>
          <a:xfrm>
            <a:off x="3470988" y="6443252"/>
            <a:ext cx="5619360" cy="338554"/>
          </a:xfrm>
          <a:prstGeom prst="rect">
            <a:avLst/>
          </a:prstGeom>
          <a:noFill/>
        </p:spPr>
        <p:txBody>
          <a:bodyPr wrap="square">
            <a:spAutoFit/>
          </a:bodyPr>
          <a:lstStyle/>
          <a:p>
            <a:pPr>
              <a:spcAft>
                <a:spcPts val="600"/>
              </a:spcAft>
            </a:pP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(see </a:t>
            </a:r>
            <a:r>
              <a:rPr lang="en-GB" sz="1600" u="sng"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Vacancies and Opportunities</a:t>
            </a: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dashboard)</a:t>
            </a:r>
          </a:p>
        </p:txBody>
      </p:sp>
      <p:pic>
        <p:nvPicPr>
          <p:cNvPr id="4" name="Picture 3">
            <a:extLst>
              <a:ext uri="{FF2B5EF4-FFF2-40B4-BE49-F238E27FC236}">
                <a16:creationId xmlns:a16="http://schemas.microsoft.com/office/drawing/2014/main" id="{A5E82A4F-A32E-FB9E-40BB-6178C2980E7B}"/>
              </a:ext>
            </a:extLst>
          </p:cNvPr>
          <p:cNvPicPr>
            <a:picLocks noChangeAspect="1"/>
          </p:cNvPicPr>
          <p:nvPr/>
        </p:nvPicPr>
        <p:blipFill>
          <a:blip r:embed="rId5"/>
          <a:stretch>
            <a:fillRect/>
          </a:stretch>
        </p:blipFill>
        <p:spPr>
          <a:xfrm>
            <a:off x="350466" y="2784327"/>
            <a:ext cx="7699907" cy="3635868"/>
          </a:xfrm>
          <a:prstGeom prst="rect">
            <a:avLst/>
          </a:prstGeom>
        </p:spPr>
      </p:pic>
      <p:sp>
        <p:nvSpPr>
          <p:cNvPr id="12" name="TextBox 11">
            <a:extLst>
              <a:ext uri="{FF2B5EF4-FFF2-40B4-BE49-F238E27FC236}">
                <a16:creationId xmlns:a16="http://schemas.microsoft.com/office/drawing/2014/main" id="{25D899CB-FAFB-9EC0-0BA0-EB4A11082E1A}"/>
              </a:ext>
            </a:extLst>
          </p:cNvPr>
          <p:cNvSpPr txBox="1"/>
          <p:nvPr/>
        </p:nvSpPr>
        <p:spPr>
          <a:xfrm>
            <a:off x="9486522" y="2830096"/>
            <a:ext cx="2355011" cy="1200329"/>
          </a:xfrm>
          <a:prstGeom prst="rect">
            <a:avLst/>
          </a:prstGeom>
          <a:solidFill>
            <a:schemeClr val="bg1"/>
          </a:solidFill>
        </p:spPr>
        <p:txBody>
          <a:bodyPr wrap="square" rtlCol="0">
            <a:spAutoFit/>
          </a:bodyPr>
          <a:lstStyle/>
          <a:p>
            <a:pPr algn="ctr"/>
            <a:r>
              <a:rPr lang="en-GB" b="1" dirty="0">
                <a:solidFill>
                  <a:srgbClr val="865785"/>
                </a:solidFill>
              </a:rPr>
              <a:t>Dorset County – </a:t>
            </a:r>
            <a:r>
              <a:rPr lang="en-GB" b="1" dirty="0">
                <a:solidFill>
                  <a:srgbClr val="6BB991"/>
                </a:solidFill>
              </a:rPr>
              <a:t>9,902</a:t>
            </a:r>
          </a:p>
          <a:p>
            <a:pPr algn="ctr"/>
            <a:r>
              <a:rPr lang="en-GB" b="1" dirty="0">
                <a:solidFill>
                  <a:srgbClr val="865785"/>
                </a:solidFill>
              </a:rPr>
              <a:t>BCP – </a:t>
            </a:r>
            <a:r>
              <a:rPr lang="en-GB" b="1" dirty="0">
                <a:solidFill>
                  <a:srgbClr val="6BB991"/>
                </a:solidFill>
              </a:rPr>
              <a:t>18,854</a:t>
            </a:r>
          </a:p>
          <a:p>
            <a:endParaRPr lang="en-GB" dirty="0"/>
          </a:p>
        </p:txBody>
      </p:sp>
      <p:sp>
        <p:nvSpPr>
          <p:cNvPr id="15" name="TextBox 14">
            <a:extLst>
              <a:ext uri="{FF2B5EF4-FFF2-40B4-BE49-F238E27FC236}">
                <a16:creationId xmlns:a16="http://schemas.microsoft.com/office/drawing/2014/main" id="{4077A571-7363-13C8-1D56-B156D36CE8DC}"/>
              </a:ext>
            </a:extLst>
          </p:cNvPr>
          <p:cNvSpPr txBox="1"/>
          <p:nvPr/>
        </p:nvSpPr>
        <p:spPr>
          <a:xfrm>
            <a:off x="9486523" y="1888865"/>
            <a:ext cx="2355011" cy="923330"/>
          </a:xfrm>
          <a:prstGeom prst="rect">
            <a:avLst/>
          </a:prstGeom>
          <a:solidFill>
            <a:srgbClr val="865785"/>
          </a:solidFill>
        </p:spPr>
        <p:txBody>
          <a:bodyPr wrap="square" rtlCol="0">
            <a:spAutoFit/>
          </a:bodyPr>
          <a:lstStyle/>
          <a:p>
            <a:r>
              <a:rPr lang="en-GB" b="1" dirty="0">
                <a:solidFill>
                  <a:schemeClr val="bg1"/>
                </a:solidFill>
              </a:rPr>
              <a:t>Vacancies Jul-Sep 2023</a:t>
            </a:r>
          </a:p>
          <a:p>
            <a:endParaRPr lang="en-GB" dirty="0"/>
          </a:p>
        </p:txBody>
      </p:sp>
      <p:sp>
        <p:nvSpPr>
          <p:cNvPr id="17" name="TextBox 16">
            <a:extLst>
              <a:ext uri="{FF2B5EF4-FFF2-40B4-BE49-F238E27FC236}">
                <a16:creationId xmlns:a16="http://schemas.microsoft.com/office/drawing/2014/main" id="{ADD7A27E-54F7-126F-D1E6-44471C7BCA62}"/>
              </a:ext>
            </a:extLst>
          </p:cNvPr>
          <p:cNvSpPr txBox="1"/>
          <p:nvPr/>
        </p:nvSpPr>
        <p:spPr>
          <a:xfrm>
            <a:off x="9479457" y="4394718"/>
            <a:ext cx="2248677" cy="1815882"/>
          </a:xfrm>
          <a:prstGeom prst="rect">
            <a:avLst/>
          </a:prstGeom>
          <a:noFill/>
          <a:ln>
            <a:solidFill>
              <a:srgbClr val="865785"/>
            </a:solidFill>
          </a:ln>
        </p:spPr>
        <p:txBody>
          <a:bodyPr wrap="square" rtlCol="0">
            <a:spAutoFit/>
          </a:bodyPr>
          <a:lstStyle/>
          <a:p>
            <a:r>
              <a:rPr lang="en-GB" b="1" dirty="0">
                <a:solidFill>
                  <a:srgbClr val="865785"/>
                </a:solidFill>
              </a:rPr>
              <a:t>Q3 2023 v Q3 2022</a:t>
            </a:r>
          </a:p>
          <a:p>
            <a:pPr algn="ctr"/>
            <a:endParaRPr lang="en-GB" sz="1400" b="1" dirty="0">
              <a:solidFill>
                <a:srgbClr val="6BB991"/>
              </a:solidFill>
            </a:endParaRPr>
          </a:p>
          <a:p>
            <a:pPr algn="ctr"/>
            <a:r>
              <a:rPr lang="en-GB" sz="1400" b="1" dirty="0">
                <a:solidFill>
                  <a:srgbClr val="6BB991"/>
                </a:solidFill>
              </a:rPr>
              <a:t>(Dorset LEP)</a:t>
            </a:r>
          </a:p>
          <a:p>
            <a:pPr algn="ctr"/>
            <a:r>
              <a:rPr lang="en-GB" sz="2000" b="1" dirty="0">
                <a:solidFill>
                  <a:srgbClr val="865785"/>
                </a:solidFill>
              </a:rPr>
              <a:t>+49%</a:t>
            </a:r>
          </a:p>
          <a:p>
            <a:pPr algn="ctr"/>
            <a:endParaRPr lang="en-GB" sz="1400" b="1" dirty="0">
              <a:solidFill>
                <a:srgbClr val="6BB991"/>
              </a:solidFill>
            </a:endParaRPr>
          </a:p>
          <a:p>
            <a:pPr algn="ctr"/>
            <a:r>
              <a:rPr lang="en-GB" sz="1400" b="1" dirty="0">
                <a:solidFill>
                  <a:srgbClr val="6BB991"/>
                </a:solidFill>
              </a:rPr>
              <a:t>(England)</a:t>
            </a:r>
          </a:p>
          <a:p>
            <a:pPr algn="ctr"/>
            <a:r>
              <a:rPr lang="en-GB" b="1" dirty="0">
                <a:solidFill>
                  <a:srgbClr val="865785"/>
                </a:solidFill>
              </a:rPr>
              <a:t>+16%</a:t>
            </a:r>
          </a:p>
        </p:txBody>
      </p:sp>
    </p:spTree>
    <p:extLst>
      <p:ext uri="{BB962C8B-B14F-4D97-AF65-F5344CB8AC3E}">
        <p14:creationId xmlns:p14="http://schemas.microsoft.com/office/powerpoint/2010/main" val="338455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63" y="49654"/>
            <a:ext cx="7795724" cy="769441"/>
          </a:xfrm>
          <a:prstGeom prst="rect">
            <a:avLst/>
          </a:prstGeom>
        </p:spPr>
        <p:txBody>
          <a:bodyPr wrap="none">
            <a:spAutoFit/>
          </a:bodyPr>
          <a:lstStyle/>
          <a:p>
            <a:pPr lvl="0">
              <a:defRPr/>
            </a:pPr>
            <a:r>
              <a:rPr lang="en-GB" sz="4400" b="1" kern="0" dirty="0">
                <a:solidFill>
                  <a:prstClr val="black">
                    <a:lumMod val="65000"/>
                    <a:lumOff val="35000"/>
                  </a:prstClr>
                </a:solidFill>
                <a:latin typeface="Century Gothic"/>
                <a:ea typeface="PT Sans" panose="020B0503020203020204" pitchFamily="34" charset="0"/>
              </a:rPr>
              <a:t>Unemployment remains low</a:t>
            </a:r>
            <a:endParaRPr kumimoji="0" lang="en-GB" sz="44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10"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6" name="Rectangle 36"/>
          <p:cNvSpPr>
            <a:spLocks noChangeArrowheads="1"/>
          </p:cNvSpPr>
          <p:nvPr/>
        </p:nvSpPr>
        <p:spPr bwMode="auto">
          <a:xfrm>
            <a:off x="1388776" y="18888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marL="0" marR="0" lvl="0" indent="0" algn="l" defTabSz="685182" rtl="0" eaLnBrk="1" fontAlgn="auto" latinLnBrk="0" hangingPunct="1">
              <a:lnSpc>
                <a:spcPct val="100000"/>
              </a:lnSpc>
              <a:spcBef>
                <a:spcPts val="0"/>
              </a:spcBef>
              <a:spcAft>
                <a:spcPts val="0"/>
              </a:spcAft>
              <a:buClrTx/>
              <a:buSzTx/>
              <a:buFontTx/>
              <a:buNone/>
              <a:tabLst/>
              <a:defRPr/>
            </a:pPr>
            <a:r>
              <a:rPr kumimoji="0" lang="en-US" altLang="en-US" sz="750" b="1" i="0" u="none" strike="noStrike" kern="1200" cap="none" spc="0" normalizeH="0" baseline="0" noProof="0">
                <a:ln>
                  <a:noFill/>
                </a:ln>
                <a:solidFill>
                  <a:srgbClr val="000000"/>
                </a:solidFill>
                <a:effectLst/>
                <a:uLnTx/>
                <a:uFillTx/>
                <a:latin typeface="Arial" pitchFamily="34" charset="0"/>
                <a:ea typeface="Calibri" pitchFamily="34" charset="0"/>
                <a:cs typeface="Times New Roman" pitchFamily="18" charset="0"/>
              </a:rPr>
              <a:t> </a:t>
            </a:r>
            <a:endParaRPr kumimoji="0" lang="en-US" altLang="en-US" sz="1348"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Rectangle 7"/>
          <p:cNvSpPr/>
          <p:nvPr/>
        </p:nvSpPr>
        <p:spPr>
          <a:xfrm>
            <a:off x="198312" y="985598"/>
            <a:ext cx="5619360" cy="3570208"/>
          </a:xfrm>
          <a:prstGeom prst="rect">
            <a:avLst/>
          </a:prstGeom>
          <a:solidFill>
            <a:srgbClr val="865785"/>
          </a:solidFill>
        </p:spPr>
        <p:txBody>
          <a:bodyPr wrap="square">
            <a:spAutoFit/>
          </a:bodyPr>
          <a:lstStyle/>
          <a:p>
            <a:r>
              <a:rPr lang="en-GB" sz="1600" dirty="0">
                <a:solidFill>
                  <a:schemeClr val="bg1"/>
                </a:solidFill>
                <a:latin typeface="Century Gothic" panose="020B0502020202020204" pitchFamily="34" charset="0"/>
              </a:rPr>
              <a:t>Unemployment rates in Dorset (LEP) have declined continuously since the last quarter of 2021 when they reached 5% and briefly overtook national rates for the first time on record. The latest quarterly data (to March 23) indicates that only 2.6% of working age people in Dorset (LEP) were unemployed and looking for a job.</a:t>
            </a:r>
          </a:p>
          <a:p>
            <a:r>
              <a:rPr lang="en-GB" sz="1600" dirty="0">
                <a:solidFill>
                  <a:schemeClr val="bg1"/>
                </a:solidFill>
                <a:latin typeface="Century Gothic" panose="020B0502020202020204" pitchFamily="34" charset="0"/>
              </a:rPr>
              <a:t>Moreover, this figure remains very low in Dorset Council dropping to an estimated 1.5%.  The number of people out of work remains extremely low within a wider historical context. It is also important to recognise that the unemployment data is slightly lagged, and therefore may begin to reflect more the softening conditions seen elsewhere through the summer.</a:t>
            </a:r>
            <a:endParaRPr lang="en-GB" sz="1600" dirty="0">
              <a:solidFill>
                <a:schemeClr val="bg1"/>
              </a:solidFill>
              <a:effectLst/>
              <a:latin typeface="Times New Roman" panose="02020603050405020304" pitchFamily="18" charset="0"/>
              <a:ea typeface="Times New Roman" panose="02020603050405020304" pitchFamily="18" charset="0"/>
            </a:endParaRPr>
          </a:p>
          <a:p>
            <a:endParaRPr lang="en-GB" dirty="0">
              <a:solidFill>
                <a:schemeClr val="bg1"/>
              </a:solidFill>
              <a:latin typeface="Century Gothic" panose="020B0502020202020204" pitchFamily="34" charset="0"/>
            </a:endParaRPr>
          </a:p>
        </p:txBody>
      </p:sp>
      <p:sp>
        <p:nvSpPr>
          <p:cNvPr id="14" name="Rectangle 5"/>
          <p:cNvSpPr>
            <a:spLocks noChangeArrowheads="1"/>
          </p:cNvSpPr>
          <p:nvPr/>
        </p:nvSpPr>
        <p:spPr bwMode="auto">
          <a:xfrm>
            <a:off x="81366" y="6161418"/>
            <a:ext cx="3566709" cy="334315"/>
          </a:xfrm>
          <a:prstGeom prst="rect">
            <a:avLst/>
          </a:prstGeom>
          <a:solidFill>
            <a:srgbClr val="FFFFFF">
              <a:alpha val="0"/>
            </a:srgbClr>
          </a:solidFill>
          <a:ln w="12700" cap="rnd">
            <a:solidFill>
              <a:srgbClr val="6BB991"/>
            </a:solidFill>
            <a:prstDash val="sysDot"/>
            <a:miter lim="800000"/>
            <a:headEnd/>
            <a:tailEnd/>
          </a:ln>
        </p:spPr>
        <p:txBody>
          <a:bodyPr vert="horz" wrap="square" lIns="91440" tIns="45720" rIns="91440" bIns="45720" numCol="1" anchor="t" anchorCtr="0" compatLnSpc="1">
            <a:prstTxWarp prst="textNoShape">
              <a:avLst/>
            </a:prstTxWarp>
          </a:bodyPr>
          <a:lstStyle/>
          <a:p>
            <a:pPr algn="r" eaLnBrk="0" fontAlgn="base" hangingPunct="0">
              <a:spcBef>
                <a:spcPct val="0"/>
              </a:spcBef>
              <a:spcAft>
                <a:spcPct val="0"/>
              </a:spcAft>
            </a:pPr>
            <a:r>
              <a:rPr lang="en-GB" sz="1600" dirty="0">
                <a:solidFill>
                  <a:schemeClr val="tx1">
                    <a:lumMod val="65000"/>
                    <a:lumOff val="35000"/>
                  </a:schemeClr>
                </a:solidFill>
                <a:latin typeface="Century Gothic" panose="020B0502020202020204" pitchFamily="34" charset="0"/>
                <a:cs typeface="Times New Roman" panose="02020603050405020304" pitchFamily="18" charset="0"/>
              </a:rPr>
              <a:t>ONS Annual Population Survey</a:t>
            </a:r>
            <a:endParaRPr lang="en-US" altLang="en-US" sz="1600" dirty="0">
              <a:solidFill>
                <a:schemeClr val="tx1">
                  <a:lumMod val="65000"/>
                  <a:lumOff val="35000"/>
                </a:schemeClr>
              </a:solidFill>
              <a:latin typeface="Century Gothic" panose="020B0502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A6E46DE-0201-4717-B645-28E92AF26193}"/>
              </a:ext>
            </a:extLst>
          </p:cNvPr>
          <p:cNvSpPr txBox="1"/>
          <p:nvPr/>
        </p:nvSpPr>
        <p:spPr>
          <a:xfrm>
            <a:off x="302763" y="6464622"/>
            <a:ext cx="5619360" cy="338554"/>
          </a:xfrm>
          <a:prstGeom prst="rect">
            <a:avLst/>
          </a:prstGeom>
          <a:noFill/>
        </p:spPr>
        <p:txBody>
          <a:bodyPr wrap="square">
            <a:spAutoFit/>
          </a:bodyPr>
          <a:lstStyle/>
          <a:p>
            <a:pPr>
              <a:spcAft>
                <a:spcPts val="600"/>
              </a:spcAft>
            </a:pP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(see </a:t>
            </a:r>
            <a:r>
              <a:rPr lang="en-GB" sz="1600" u="sng"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Vacancies and Opportunities</a:t>
            </a: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16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dashboard)</a:t>
            </a: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48950" y="76191"/>
            <a:ext cx="1079184" cy="935259"/>
          </a:xfrm>
          <a:prstGeom prst="rect">
            <a:avLst/>
          </a:prstGeom>
          <a:noFill/>
        </p:spPr>
      </p:pic>
      <p:pic>
        <p:nvPicPr>
          <p:cNvPr id="4" name="Picture 3">
            <a:extLst>
              <a:ext uri="{FF2B5EF4-FFF2-40B4-BE49-F238E27FC236}">
                <a16:creationId xmlns:a16="http://schemas.microsoft.com/office/drawing/2014/main" id="{650C7299-3BA2-51D6-1244-276ABC083D48}"/>
              </a:ext>
            </a:extLst>
          </p:cNvPr>
          <p:cNvPicPr>
            <a:picLocks noChangeAspect="1"/>
          </p:cNvPicPr>
          <p:nvPr/>
        </p:nvPicPr>
        <p:blipFill>
          <a:blip r:embed="rId5"/>
          <a:stretch>
            <a:fillRect/>
          </a:stretch>
        </p:blipFill>
        <p:spPr>
          <a:xfrm>
            <a:off x="6096000" y="2796405"/>
            <a:ext cx="5529551" cy="3798137"/>
          </a:xfrm>
          <a:prstGeom prst="rect">
            <a:avLst/>
          </a:prstGeom>
        </p:spPr>
      </p:pic>
      <p:pic>
        <p:nvPicPr>
          <p:cNvPr id="5" name="Picture 4">
            <a:extLst>
              <a:ext uri="{FF2B5EF4-FFF2-40B4-BE49-F238E27FC236}">
                <a16:creationId xmlns:a16="http://schemas.microsoft.com/office/drawing/2014/main" id="{B78F4EB5-CA43-7BF4-8975-FE15FE730C31}"/>
              </a:ext>
            </a:extLst>
          </p:cNvPr>
          <p:cNvPicPr>
            <a:picLocks noChangeAspect="1"/>
          </p:cNvPicPr>
          <p:nvPr/>
        </p:nvPicPr>
        <p:blipFill>
          <a:blip r:embed="rId6"/>
          <a:stretch>
            <a:fillRect/>
          </a:stretch>
        </p:blipFill>
        <p:spPr>
          <a:xfrm>
            <a:off x="6096001" y="800966"/>
            <a:ext cx="4475584" cy="1893928"/>
          </a:xfrm>
          <a:prstGeom prst="rect">
            <a:avLst/>
          </a:prstGeom>
        </p:spPr>
      </p:pic>
      <p:sp>
        <p:nvSpPr>
          <p:cNvPr id="2" name="TextBox 1">
            <a:extLst>
              <a:ext uri="{FF2B5EF4-FFF2-40B4-BE49-F238E27FC236}">
                <a16:creationId xmlns:a16="http://schemas.microsoft.com/office/drawing/2014/main" id="{79F25497-F767-6E3E-BD3A-EA473EA920C9}"/>
              </a:ext>
            </a:extLst>
          </p:cNvPr>
          <p:cNvSpPr txBox="1"/>
          <p:nvPr/>
        </p:nvSpPr>
        <p:spPr>
          <a:xfrm>
            <a:off x="206156" y="4600976"/>
            <a:ext cx="5611515" cy="1569660"/>
          </a:xfrm>
          <a:prstGeom prst="rect">
            <a:avLst/>
          </a:prstGeom>
          <a:solidFill>
            <a:schemeClr val="accent3">
              <a:lumMod val="40000"/>
              <a:lumOff val="60000"/>
            </a:schemeClr>
          </a:solidFill>
        </p:spPr>
        <p:txBody>
          <a:bodyPr wrap="square" rtlCol="0">
            <a:spAutoFit/>
          </a:bodyPr>
          <a:lstStyle/>
          <a:p>
            <a:r>
              <a:rPr lang="en-GB" sz="1600" dirty="0">
                <a:hlinkClick r:id="rId7"/>
              </a:rPr>
              <a:t>The ONS has recently changed to the way that it measures unemployment </a:t>
            </a:r>
            <a:r>
              <a:rPr lang="en-GB" sz="1600" dirty="0"/>
              <a:t>– producing experimental statistics on labour market variables, partly in recognition that previous methods for measuring were  no longer fit for purpose. As always, this means care needs to be taken in interpretation of any figures.</a:t>
            </a:r>
          </a:p>
        </p:txBody>
      </p:sp>
    </p:spTree>
    <p:extLst>
      <p:ext uri="{BB962C8B-B14F-4D97-AF65-F5344CB8AC3E}">
        <p14:creationId xmlns:p14="http://schemas.microsoft.com/office/powerpoint/2010/main" val="249680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8515" y="60314"/>
            <a:ext cx="55072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(Un)Employment</a:t>
            </a:r>
            <a:endParaRPr kumimoji="0" lang="en-GB" sz="36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8" name="Rectangle 7"/>
          <p:cNvSpPr/>
          <p:nvPr/>
        </p:nvSpPr>
        <p:spPr>
          <a:xfrm>
            <a:off x="9017429" y="623011"/>
            <a:ext cx="3065862" cy="5740033"/>
          </a:xfrm>
          <a:prstGeom prst="rect">
            <a:avLst/>
          </a:prstGeom>
        </p:spPr>
        <p:txBody>
          <a:bodyPr wrap="square">
            <a:spAutoFit/>
          </a:bodyPr>
          <a:lstStyle/>
          <a:p>
            <a:pPr>
              <a:spcAft>
                <a:spcPts val="1200"/>
              </a:spcAft>
            </a:pPr>
            <a:r>
              <a:rPr lang="en-GB" sz="1700" dirty="0">
                <a:solidFill>
                  <a:srgbClr val="865785"/>
                </a:solidFill>
                <a:latin typeface="Century Gothic" panose="020B0502020202020204" pitchFamily="34" charset="0"/>
                <a:cs typeface="Times New Roman" panose="02020603050405020304" pitchFamily="18" charset="0"/>
              </a:rPr>
              <a:t>Both employment and unemployment rates in Dorset remain more favourable than the national averages (although the confidence intervals associated with the local data are wider). </a:t>
            </a:r>
          </a:p>
          <a:p>
            <a:pPr>
              <a:spcAft>
                <a:spcPts val="1200"/>
              </a:spcAft>
            </a:pPr>
            <a:r>
              <a:rPr lang="en-GB" sz="1700" dirty="0">
                <a:solidFill>
                  <a:srgbClr val="865785"/>
                </a:solidFill>
                <a:latin typeface="Century Gothic" panose="020B0502020202020204" pitchFamily="34" charset="0"/>
                <a:cs typeface="Times New Roman" panose="02020603050405020304" pitchFamily="18" charset="0"/>
              </a:rPr>
              <a:t>There were 16,500 more people employed in Dorset (LEP) in 2023 when compared to same period in 2022.  Unemployment has continued to fall – and potentially significantly so. The latest data suggesting it is one-third lower in 2023 than the year previously (although again noting the need for </a:t>
            </a:r>
            <a:r>
              <a:rPr lang="en-GB" sz="1700" dirty="0">
                <a:solidFill>
                  <a:srgbClr val="865785"/>
                </a:solidFill>
                <a:latin typeface="Century Gothic" panose="020B0502020202020204" pitchFamily="34" charset="0"/>
                <a:ea typeface="Times New Roman" panose="02020603050405020304" pitchFamily="18" charset="0"/>
                <a:cs typeface="Times New Roman" panose="02020603050405020304" pitchFamily="18" charset="0"/>
              </a:rPr>
              <a:t>care around local data).</a:t>
            </a:r>
          </a:p>
        </p:txBody>
      </p:sp>
      <p:sp>
        <p:nvSpPr>
          <p:cNvPr id="12" name="Rectangle 1"/>
          <p:cNvSpPr>
            <a:spLocks noChangeArrowheads="1"/>
          </p:cNvSpPr>
          <p:nvPr/>
        </p:nvSpPr>
        <p:spPr bwMode="auto">
          <a:xfrm>
            <a:off x="2071688" y="383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Box 3"/>
          <p:cNvSpPr txBox="1">
            <a:spLocks noChangeArrowheads="1"/>
          </p:cNvSpPr>
          <p:nvPr/>
        </p:nvSpPr>
        <p:spPr bwMode="auto">
          <a:xfrm>
            <a:off x="505851" y="6192470"/>
            <a:ext cx="8571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altLang="en-US" sz="1600" dirty="0">
                <a:solidFill>
                  <a:prstClr val="black">
                    <a:lumMod val="85000"/>
                    <a:lumOff val="15000"/>
                  </a:prstClr>
                </a:solidFill>
                <a:latin typeface="Century Gothic"/>
              </a:rPr>
              <a:t>* Figures refer to the period Apr</a:t>
            </a:r>
            <a:r>
              <a:rPr lang="en-GB" sz="1600" dirty="0">
                <a:solidFill>
                  <a:prstClr val="black">
                    <a:lumMod val="85000"/>
                    <a:lumOff val="15000"/>
                  </a:prstClr>
                </a:solidFill>
                <a:latin typeface="Century Gothic"/>
              </a:rPr>
              <a:t> 2022-Mar 2023 in c</a:t>
            </a:r>
            <a:r>
              <a:rPr lang="en-GB" altLang="en-US" sz="1600" dirty="0">
                <a:solidFill>
                  <a:prstClr val="black">
                    <a:lumMod val="85000"/>
                    <a:lumOff val="15000"/>
                  </a:prstClr>
                </a:solidFill>
              </a:rPr>
              <a:t>omparison to </a:t>
            </a:r>
            <a:r>
              <a:rPr lang="en-GB" sz="1600" dirty="0">
                <a:solidFill>
                  <a:prstClr val="black">
                    <a:lumMod val="85000"/>
                    <a:lumOff val="15000"/>
                  </a:prstClr>
                </a:solidFill>
                <a:latin typeface="Century Gothic"/>
              </a:rPr>
              <a:t>Apr 2021-Mar 2022 - </a:t>
            </a:r>
            <a:r>
              <a:rPr lang="en-GB" altLang="en-US" sz="1600" dirty="0">
                <a:solidFill>
                  <a:prstClr val="black">
                    <a:lumMod val="85000"/>
                    <a:lumOff val="15000"/>
                  </a:prstClr>
                </a:solidFill>
                <a:latin typeface="Century Gothic"/>
              </a:rPr>
              <a:t>ONS Annual Population Survey 2023 </a:t>
            </a:r>
          </a:p>
        </p:txBody>
      </p:sp>
      <p:sp>
        <p:nvSpPr>
          <p:cNvPr id="49" name="Oval 48"/>
          <p:cNvSpPr/>
          <p:nvPr/>
        </p:nvSpPr>
        <p:spPr>
          <a:xfrm>
            <a:off x="469327" y="2381547"/>
            <a:ext cx="4039753" cy="3638157"/>
          </a:xfrm>
          <a:prstGeom prst="ellipse">
            <a:avLst/>
          </a:prstGeom>
          <a:solidFill>
            <a:srgbClr val="6BB99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73">
              <a:defRPr/>
            </a:pPr>
            <a:endParaRPr lang="en-US" sz="2083" b="1" dirty="0">
              <a:solidFill>
                <a:prstClr val="black">
                  <a:lumMod val="85000"/>
                  <a:lumOff val="15000"/>
                </a:prstClr>
              </a:solidFill>
              <a:latin typeface="Century Gothic"/>
              <a:ea typeface="PT Sans" panose="020B0503020203020204" pitchFamily="34" charset="0"/>
              <a:cs typeface="Calibri"/>
            </a:endParaRPr>
          </a:p>
        </p:txBody>
      </p:sp>
      <p:sp>
        <p:nvSpPr>
          <p:cNvPr id="50" name="Rectangle 36"/>
          <p:cNvSpPr>
            <a:spLocks noChangeArrowheads="1"/>
          </p:cNvSpPr>
          <p:nvPr/>
        </p:nvSpPr>
        <p:spPr bwMode="auto">
          <a:xfrm>
            <a:off x="1729085" y="29026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defTabSz="685196">
              <a:defRPr/>
            </a:pPr>
            <a:r>
              <a:rPr lang="en-US" altLang="en-US" sz="750" b="1">
                <a:solidFill>
                  <a:srgbClr val="000000"/>
                </a:solidFill>
                <a:latin typeface="Arial" pitchFamily="34" charset="0"/>
                <a:ea typeface="Calibri" pitchFamily="34" charset="0"/>
                <a:cs typeface="Times New Roman" pitchFamily="18" charset="0"/>
              </a:rPr>
              <a:t> </a:t>
            </a:r>
            <a:endParaRPr lang="en-US" altLang="en-US" sz="1348">
              <a:solidFill>
                <a:prstClr val="black"/>
              </a:solidFill>
              <a:latin typeface="Arial" pitchFamily="34" charset="0"/>
              <a:cs typeface="Arial" pitchFamily="34" charset="0"/>
            </a:endParaRPr>
          </a:p>
        </p:txBody>
      </p:sp>
      <p:sp>
        <p:nvSpPr>
          <p:cNvPr id="51" name="Rectangle 36"/>
          <p:cNvSpPr>
            <a:spLocks noChangeArrowheads="1"/>
          </p:cNvSpPr>
          <p:nvPr/>
        </p:nvSpPr>
        <p:spPr bwMode="auto">
          <a:xfrm>
            <a:off x="1729085" y="290266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defTabSz="685196">
              <a:defRPr/>
            </a:pPr>
            <a:r>
              <a:rPr lang="en-US" altLang="en-US" sz="750" b="1">
                <a:solidFill>
                  <a:srgbClr val="000000"/>
                </a:solidFill>
                <a:latin typeface="Arial" pitchFamily="34" charset="0"/>
                <a:ea typeface="Calibri" pitchFamily="34" charset="0"/>
                <a:cs typeface="Times New Roman" pitchFamily="18" charset="0"/>
              </a:rPr>
              <a:t> </a:t>
            </a:r>
            <a:endParaRPr lang="en-US" altLang="en-US" sz="1348">
              <a:solidFill>
                <a:prstClr val="black"/>
              </a:solidFill>
              <a:latin typeface="Arial" pitchFamily="34" charset="0"/>
              <a:cs typeface="Arial" pitchFamily="34" charset="0"/>
            </a:endParaRP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32" y="2536594"/>
            <a:ext cx="922710" cy="922710"/>
          </a:xfrm>
          <a:prstGeom prst="rect">
            <a:avLst/>
          </a:prstGeom>
        </p:spPr>
      </p:pic>
      <p:cxnSp>
        <p:nvCxnSpPr>
          <p:cNvPr id="53" name="Straight Connector 52"/>
          <p:cNvCxnSpPr>
            <a:stCxn id="49" idx="0"/>
          </p:cNvCxnSpPr>
          <p:nvPr/>
        </p:nvCxnSpPr>
        <p:spPr>
          <a:xfrm>
            <a:off x="2489209" y="2381547"/>
            <a:ext cx="19627" cy="3776658"/>
          </a:xfrm>
          <a:prstGeom prst="line">
            <a:avLst/>
          </a:prstGeom>
          <a:ln w="98425">
            <a:solidFill>
              <a:schemeClr val="tx1"/>
            </a:solidFill>
            <a:prstDash val="sysDash"/>
          </a:ln>
        </p:spPr>
        <p:style>
          <a:lnRef idx="3">
            <a:schemeClr val="dk1"/>
          </a:lnRef>
          <a:fillRef idx="0">
            <a:schemeClr val="dk1"/>
          </a:fillRef>
          <a:effectRef idx="2">
            <a:schemeClr val="dk1"/>
          </a:effectRef>
          <a:fontRef idx="minor">
            <a:schemeClr val="tx1"/>
          </a:fontRef>
        </p:style>
      </p:cxn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020" y="2852514"/>
            <a:ext cx="935705" cy="935705"/>
          </a:xfrm>
          <a:prstGeom prst="rect">
            <a:avLst/>
          </a:prstGeom>
        </p:spPr>
      </p:pic>
      <p:cxnSp>
        <p:nvCxnSpPr>
          <p:cNvPr id="55" name="Straight Arrow Connector 54"/>
          <p:cNvCxnSpPr/>
          <p:nvPr/>
        </p:nvCxnSpPr>
        <p:spPr>
          <a:xfrm>
            <a:off x="1525132" y="3546175"/>
            <a:ext cx="847625" cy="0"/>
          </a:xfrm>
          <a:prstGeom prst="straightConnector1">
            <a:avLst/>
          </a:prstGeom>
          <a:ln w="98425">
            <a:solidFill>
              <a:schemeClr val="tx1"/>
            </a:solidFill>
            <a:prstDash val="solid"/>
            <a:headEnd type="none"/>
            <a:tailEnd type="none"/>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a:off x="2691491" y="3936068"/>
            <a:ext cx="835234" cy="0"/>
          </a:xfrm>
          <a:prstGeom prst="straightConnector1">
            <a:avLst/>
          </a:prstGeom>
          <a:ln w="98425">
            <a:solidFill>
              <a:schemeClr val="tx1"/>
            </a:solidFill>
            <a:prstDash val="solid"/>
            <a:headEnd type="none"/>
            <a:tailEnd type="none"/>
          </a:ln>
        </p:spPr>
        <p:style>
          <a:lnRef idx="3">
            <a:schemeClr val="dk1"/>
          </a:lnRef>
          <a:fillRef idx="0">
            <a:schemeClr val="dk1"/>
          </a:fillRef>
          <a:effectRef idx="2">
            <a:schemeClr val="dk1"/>
          </a:effectRef>
          <a:fontRef idx="minor">
            <a:schemeClr val="tx1"/>
          </a:fontRef>
        </p:style>
      </p:cxnSp>
      <p:sp>
        <p:nvSpPr>
          <p:cNvPr id="57" name="Snip and Round Single Corner Rectangle 56"/>
          <p:cNvSpPr/>
          <p:nvPr/>
        </p:nvSpPr>
        <p:spPr>
          <a:xfrm>
            <a:off x="1069960" y="964598"/>
            <a:ext cx="2591460" cy="1128338"/>
          </a:xfrm>
          <a:prstGeom prst="snipRoundRect">
            <a:avLst/>
          </a:prstGeom>
          <a:solidFill>
            <a:srgbClr val="865785">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defTabSz="914273">
              <a:defRPr/>
            </a:pPr>
            <a:r>
              <a:rPr lang="en-GB" sz="2400" b="1" dirty="0">
                <a:solidFill>
                  <a:prstClr val="white"/>
                </a:solidFill>
                <a:latin typeface="Century Gothic"/>
                <a:ea typeface="PT Sans" panose="020B0503020203020204" pitchFamily="34" charset="0"/>
                <a:cs typeface="Calibri"/>
              </a:rPr>
              <a:t>Employed</a:t>
            </a:r>
          </a:p>
        </p:txBody>
      </p:sp>
      <p:sp>
        <p:nvSpPr>
          <p:cNvPr id="58" name="TextBox 57"/>
          <p:cNvSpPr txBox="1"/>
          <p:nvPr/>
        </p:nvSpPr>
        <p:spPr>
          <a:xfrm>
            <a:off x="575293" y="2021446"/>
            <a:ext cx="1673856" cy="787460"/>
          </a:xfrm>
          <a:prstGeom prst="rect">
            <a:avLst/>
          </a:prstGeom>
          <a:noFill/>
        </p:spPr>
        <p:txBody>
          <a:bodyPr wrap="none" rtlCol="0">
            <a:spAutoFit/>
          </a:bodyPr>
          <a:lstStyle/>
          <a:p>
            <a:pPr>
              <a:defRPr/>
            </a:pPr>
            <a:r>
              <a:rPr lang="en-GB" sz="2400" b="1" dirty="0">
                <a:solidFill>
                  <a:prstClr val="black"/>
                </a:solidFill>
              </a:rPr>
              <a:t>Dorset LEP</a:t>
            </a:r>
            <a:endParaRPr lang="en-GB" sz="2117" b="1" dirty="0">
              <a:solidFill>
                <a:prstClr val="black"/>
              </a:solidFill>
            </a:endParaRPr>
          </a:p>
          <a:p>
            <a:pPr>
              <a:defRPr/>
            </a:pPr>
            <a:endParaRPr lang="en-GB" sz="2117" b="1" dirty="0">
              <a:solidFill>
                <a:prstClr val="black"/>
              </a:solidFill>
              <a:latin typeface="Century Gothic"/>
            </a:endParaRPr>
          </a:p>
        </p:txBody>
      </p:sp>
      <p:sp>
        <p:nvSpPr>
          <p:cNvPr id="59" name="TextBox 58"/>
          <p:cNvSpPr txBox="1"/>
          <p:nvPr/>
        </p:nvSpPr>
        <p:spPr>
          <a:xfrm flipH="1">
            <a:off x="3001790" y="2030748"/>
            <a:ext cx="626965" cy="461665"/>
          </a:xfrm>
          <a:prstGeom prst="rect">
            <a:avLst/>
          </a:prstGeom>
          <a:noFill/>
        </p:spPr>
        <p:txBody>
          <a:bodyPr wrap="square" rtlCol="0">
            <a:spAutoFit/>
          </a:bodyPr>
          <a:lstStyle/>
          <a:p>
            <a:pPr>
              <a:defRPr/>
            </a:pPr>
            <a:r>
              <a:rPr lang="en-GB" sz="2400" b="1" dirty="0">
                <a:solidFill>
                  <a:prstClr val="black"/>
                </a:solidFill>
                <a:latin typeface="Century Gothic"/>
              </a:rPr>
              <a:t>UK</a:t>
            </a:r>
            <a:endParaRPr lang="en-GB" sz="2117" b="1" dirty="0">
              <a:solidFill>
                <a:prstClr val="black"/>
              </a:solidFill>
              <a:latin typeface="Century Gothic"/>
            </a:endParaRPr>
          </a:p>
        </p:txBody>
      </p:sp>
      <p:sp>
        <p:nvSpPr>
          <p:cNvPr id="60" name="Left Arrow 59"/>
          <p:cNvSpPr/>
          <p:nvPr/>
        </p:nvSpPr>
        <p:spPr>
          <a:xfrm flipH="1">
            <a:off x="320755" y="3266091"/>
            <a:ext cx="1153500" cy="569824"/>
          </a:xfrm>
          <a:prstGeom prst="leftArrow">
            <a:avLst>
              <a:gd name="adj1" fmla="val 100000"/>
              <a:gd name="adj2" fmla="val 27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GB" sz="2117" b="1" dirty="0">
                <a:solidFill>
                  <a:prstClr val="white"/>
                </a:solidFill>
                <a:latin typeface="Century Gothic"/>
              </a:rPr>
              <a:t>79.2%</a:t>
            </a:r>
          </a:p>
        </p:txBody>
      </p:sp>
      <p:sp>
        <p:nvSpPr>
          <p:cNvPr id="61" name="Left Arrow 60"/>
          <p:cNvSpPr/>
          <p:nvPr/>
        </p:nvSpPr>
        <p:spPr>
          <a:xfrm>
            <a:off x="3607869" y="3660551"/>
            <a:ext cx="1122183" cy="485572"/>
          </a:xfrm>
          <a:prstGeom prst="leftArrow">
            <a:avLst>
              <a:gd name="adj1" fmla="val 100000"/>
              <a:gd name="adj2" fmla="val 27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GB" sz="2117" b="1" dirty="0">
                <a:solidFill>
                  <a:prstClr val="white"/>
                </a:solidFill>
                <a:latin typeface="Century Gothic"/>
              </a:rPr>
              <a:t>75.4%</a:t>
            </a:r>
          </a:p>
        </p:txBody>
      </p:sp>
      <p:sp>
        <p:nvSpPr>
          <p:cNvPr id="62" name="Oval 61"/>
          <p:cNvSpPr/>
          <p:nvPr/>
        </p:nvSpPr>
        <p:spPr>
          <a:xfrm>
            <a:off x="4698929" y="2311571"/>
            <a:ext cx="4031085" cy="3630333"/>
          </a:xfrm>
          <a:prstGeom prst="ellipse">
            <a:avLst/>
          </a:prstGeom>
          <a:solidFill>
            <a:srgbClr val="6BB99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73">
              <a:defRPr/>
            </a:pPr>
            <a:endParaRPr lang="en-US" sz="2083" b="1" dirty="0">
              <a:solidFill>
                <a:prstClr val="black">
                  <a:lumMod val="85000"/>
                  <a:lumOff val="15000"/>
                </a:prstClr>
              </a:solidFill>
              <a:latin typeface="Century Gothic"/>
              <a:ea typeface="PT Sans" panose="020B0503020203020204" pitchFamily="34" charset="0"/>
              <a:cs typeface="Calibri"/>
            </a:endParaRPr>
          </a:p>
        </p:txBody>
      </p:sp>
      <p:sp>
        <p:nvSpPr>
          <p:cNvPr id="63" name="Rectangle 36"/>
          <p:cNvSpPr>
            <a:spLocks noChangeArrowheads="1"/>
          </p:cNvSpPr>
          <p:nvPr/>
        </p:nvSpPr>
        <p:spPr bwMode="auto">
          <a:xfrm>
            <a:off x="5902147" y="292567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defTabSz="685196">
              <a:defRPr/>
            </a:pPr>
            <a:r>
              <a:rPr lang="en-US" altLang="en-US" sz="750" b="1">
                <a:solidFill>
                  <a:srgbClr val="000000"/>
                </a:solidFill>
                <a:latin typeface="Arial" pitchFamily="34" charset="0"/>
                <a:ea typeface="Calibri" pitchFamily="34" charset="0"/>
                <a:cs typeface="Times New Roman" pitchFamily="18" charset="0"/>
              </a:rPr>
              <a:t> </a:t>
            </a:r>
            <a:endParaRPr lang="en-US" altLang="en-US" sz="1348">
              <a:solidFill>
                <a:prstClr val="black"/>
              </a:solidFill>
              <a:latin typeface="Arial" pitchFamily="34" charset="0"/>
              <a:cs typeface="Arial" pitchFamily="34" charset="0"/>
            </a:endParaRPr>
          </a:p>
        </p:txBody>
      </p:sp>
      <p:sp>
        <p:nvSpPr>
          <p:cNvPr id="64" name="Rectangle 36"/>
          <p:cNvSpPr>
            <a:spLocks noChangeArrowheads="1"/>
          </p:cNvSpPr>
          <p:nvPr/>
        </p:nvSpPr>
        <p:spPr bwMode="auto">
          <a:xfrm>
            <a:off x="5902147" y="2925675"/>
            <a:ext cx="165618" cy="18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14" tIns="34257" rIns="68514" bIns="34257" anchor="ctr">
            <a:spAutoFit/>
          </a:bodyPr>
          <a:lstStyle/>
          <a:p>
            <a:pPr defTabSz="685196">
              <a:defRPr/>
            </a:pPr>
            <a:r>
              <a:rPr lang="en-US" altLang="en-US" sz="750" b="1">
                <a:solidFill>
                  <a:srgbClr val="000000"/>
                </a:solidFill>
                <a:latin typeface="Arial" pitchFamily="34" charset="0"/>
                <a:ea typeface="Calibri" pitchFamily="34" charset="0"/>
                <a:cs typeface="Times New Roman" pitchFamily="18" charset="0"/>
              </a:rPr>
              <a:t> </a:t>
            </a:r>
            <a:endParaRPr lang="en-US" altLang="en-US" sz="1348">
              <a:solidFill>
                <a:prstClr val="black"/>
              </a:solidFill>
              <a:latin typeface="Arial" pitchFamily="34" charset="0"/>
              <a:cs typeface="Arial" pitchFamily="34" charset="0"/>
            </a:endParaRPr>
          </a:p>
        </p:txBody>
      </p:sp>
      <p:cxnSp>
        <p:nvCxnSpPr>
          <p:cNvPr id="65" name="Straight Connector 64"/>
          <p:cNvCxnSpPr>
            <a:stCxn id="62" idx="0"/>
          </p:cNvCxnSpPr>
          <p:nvPr/>
        </p:nvCxnSpPr>
        <p:spPr>
          <a:xfrm>
            <a:off x="6674731" y="2404555"/>
            <a:ext cx="7167" cy="3776658"/>
          </a:xfrm>
          <a:prstGeom prst="line">
            <a:avLst/>
          </a:prstGeom>
          <a:ln w="98425">
            <a:solidFill>
              <a:schemeClr val="tx1"/>
            </a:solidFill>
            <a:prstDash val="sysDash"/>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a:off x="5755553" y="5784036"/>
            <a:ext cx="847625" cy="0"/>
          </a:xfrm>
          <a:prstGeom prst="straightConnector1">
            <a:avLst/>
          </a:prstGeom>
          <a:ln w="98425">
            <a:solidFill>
              <a:schemeClr val="tx1"/>
            </a:solidFill>
            <a:prstDash val="solid"/>
            <a:headEnd type="none"/>
            <a:tailEnd type="none"/>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6702699" y="5534811"/>
            <a:ext cx="876413" cy="0"/>
          </a:xfrm>
          <a:prstGeom prst="straightConnector1">
            <a:avLst/>
          </a:prstGeom>
          <a:ln w="98425">
            <a:solidFill>
              <a:schemeClr val="tx1"/>
            </a:solidFill>
            <a:prstDash val="solid"/>
            <a:headEnd type="none"/>
            <a:tailEnd type="none"/>
          </a:ln>
        </p:spPr>
        <p:style>
          <a:lnRef idx="3">
            <a:schemeClr val="dk1"/>
          </a:lnRef>
          <a:fillRef idx="0">
            <a:schemeClr val="dk1"/>
          </a:fillRef>
          <a:effectRef idx="2">
            <a:schemeClr val="dk1"/>
          </a:effectRef>
          <a:fontRef idx="minor">
            <a:schemeClr val="tx1"/>
          </a:fontRef>
        </p:style>
      </p:cxnSp>
      <p:sp>
        <p:nvSpPr>
          <p:cNvPr id="68" name="TextBox 67"/>
          <p:cNvSpPr txBox="1"/>
          <p:nvPr/>
        </p:nvSpPr>
        <p:spPr>
          <a:xfrm>
            <a:off x="7114914" y="1954754"/>
            <a:ext cx="572593" cy="461665"/>
          </a:xfrm>
          <a:prstGeom prst="rect">
            <a:avLst/>
          </a:prstGeom>
          <a:noFill/>
        </p:spPr>
        <p:txBody>
          <a:bodyPr wrap="none" rtlCol="0">
            <a:spAutoFit/>
          </a:bodyPr>
          <a:lstStyle/>
          <a:p>
            <a:pPr>
              <a:defRPr/>
            </a:pPr>
            <a:r>
              <a:rPr lang="en-GB" sz="2400" b="1" dirty="0">
                <a:solidFill>
                  <a:prstClr val="black"/>
                </a:solidFill>
                <a:latin typeface="Century Gothic"/>
              </a:rPr>
              <a:t>UK</a:t>
            </a:r>
            <a:endParaRPr lang="en-GB" sz="2117" b="1" dirty="0">
              <a:solidFill>
                <a:prstClr val="black"/>
              </a:solidFill>
              <a:latin typeface="Century Gothic"/>
            </a:endParaRPr>
          </a:p>
        </p:txBody>
      </p:sp>
      <p:sp>
        <p:nvSpPr>
          <p:cNvPr id="69" name="TextBox 68"/>
          <p:cNvSpPr txBox="1"/>
          <p:nvPr/>
        </p:nvSpPr>
        <p:spPr>
          <a:xfrm flipH="1">
            <a:off x="4829964" y="1973995"/>
            <a:ext cx="2036662" cy="461665"/>
          </a:xfrm>
          <a:prstGeom prst="rect">
            <a:avLst/>
          </a:prstGeom>
          <a:noFill/>
        </p:spPr>
        <p:txBody>
          <a:bodyPr wrap="square" rtlCol="0">
            <a:spAutoFit/>
          </a:bodyPr>
          <a:lstStyle/>
          <a:p>
            <a:pPr>
              <a:defRPr/>
            </a:pPr>
            <a:r>
              <a:rPr lang="en-GB" sz="2400" b="1" dirty="0">
                <a:solidFill>
                  <a:prstClr val="black"/>
                </a:solidFill>
                <a:latin typeface="Century Gothic"/>
              </a:rPr>
              <a:t>Dorset LEP</a:t>
            </a:r>
            <a:endParaRPr lang="en-GB" sz="2117" b="1" dirty="0">
              <a:solidFill>
                <a:prstClr val="black"/>
              </a:solidFill>
              <a:latin typeface="Century Gothic"/>
            </a:endParaRPr>
          </a:p>
        </p:txBody>
      </p:sp>
      <p:sp>
        <p:nvSpPr>
          <p:cNvPr id="70" name="Left Arrow 69"/>
          <p:cNvSpPr/>
          <p:nvPr/>
        </p:nvSpPr>
        <p:spPr>
          <a:xfrm flipH="1">
            <a:off x="4417901" y="5489111"/>
            <a:ext cx="1253890" cy="569824"/>
          </a:xfrm>
          <a:prstGeom prst="leftArrow">
            <a:avLst>
              <a:gd name="adj1" fmla="val 100000"/>
              <a:gd name="adj2" fmla="val 27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GB" sz="2117" b="1" dirty="0">
                <a:solidFill>
                  <a:prstClr val="white"/>
                </a:solidFill>
                <a:latin typeface="Century Gothic"/>
              </a:rPr>
              <a:t>2.6%</a:t>
            </a:r>
          </a:p>
        </p:txBody>
      </p:sp>
      <p:sp>
        <p:nvSpPr>
          <p:cNvPr id="71" name="Left Arrow 70"/>
          <p:cNvSpPr/>
          <p:nvPr/>
        </p:nvSpPr>
        <p:spPr>
          <a:xfrm>
            <a:off x="7751067" y="5248656"/>
            <a:ext cx="1132727" cy="546298"/>
          </a:xfrm>
          <a:prstGeom prst="leftArrow">
            <a:avLst>
              <a:gd name="adj1" fmla="val 100000"/>
              <a:gd name="adj2" fmla="val 2774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defRPr/>
            </a:pPr>
            <a:r>
              <a:rPr lang="en-GB" sz="2117" b="1" dirty="0">
                <a:solidFill>
                  <a:prstClr val="white"/>
                </a:solidFill>
                <a:latin typeface="Century Gothic"/>
              </a:rPr>
              <a:t>3.7%</a:t>
            </a:r>
          </a:p>
        </p:txBody>
      </p:sp>
      <p:sp>
        <p:nvSpPr>
          <p:cNvPr id="72" name="Rectangle 71"/>
          <p:cNvSpPr/>
          <p:nvPr/>
        </p:nvSpPr>
        <p:spPr>
          <a:xfrm>
            <a:off x="1811894" y="1494625"/>
            <a:ext cx="1435869" cy="461665"/>
          </a:xfrm>
          <a:prstGeom prst="rect">
            <a:avLst/>
          </a:prstGeom>
          <a:solidFill>
            <a:srgbClr val="865785"/>
          </a:solidFill>
        </p:spPr>
        <p:txBody>
          <a:bodyPr wrap="square">
            <a:spAutoFit/>
          </a:bodyPr>
          <a:lstStyle/>
          <a:p>
            <a:pPr defTabSz="914400"/>
            <a:r>
              <a:rPr lang="en-GB" sz="2400" b="1" dirty="0">
                <a:solidFill>
                  <a:prstClr val="white"/>
                </a:solidFill>
              </a:rPr>
              <a:t>353,700</a:t>
            </a:r>
            <a:endParaRPr lang="en-GB" b="1" dirty="0">
              <a:solidFill>
                <a:prstClr val="white"/>
              </a:solidFill>
              <a:latin typeface="Century Gothic"/>
            </a:endParaRPr>
          </a:p>
        </p:txBody>
      </p:sp>
      <p:sp>
        <p:nvSpPr>
          <p:cNvPr id="73" name="Snip and Round Single Corner Rectangle 72"/>
          <p:cNvSpPr/>
          <p:nvPr/>
        </p:nvSpPr>
        <p:spPr>
          <a:xfrm>
            <a:off x="5477786" y="885658"/>
            <a:ext cx="2591460" cy="1128338"/>
          </a:xfrm>
          <a:prstGeom prst="snipRoundRect">
            <a:avLst/>
          </a:prstGeom>
          <a:solidFill>
            <a:srgbClr val="865785">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defTabSz="914273">
              <a:defRPr/>
            </a:pPr>
            <a:r>
              <a:rPr lang="en-GB" sz="2400" b="1" dirty="0">
                <a:solidFill>
                  <a:prstClr val="white"/>
                </a:solidFill>
                <a:latin typeface="Century Gothic"/>
                <a:ea typeface="PT Sans" panose="020B0503020203020204" pitchFamily="34" charset="0"/>
                <a:cs typeface="Calibri"/>
              </a:rPr>
              <a:t>Unemployed</a:t>
            </a:r>
          </a:p>
        </p:txBody>
      </p:sp>
      <p:sp>
        <p:nvSpPr>
          <p:cNvPr id="74" name="Rectangle 73"/>
          <p:cNvSpPr/>
          <p:nvPr/>
        </p:nvSpPr>
        <p:spPr>
          <a:xfrm>
            <a:off x="6264473" y="1434659"/>
            <a:ext cx="1435869" cy="461665"/>
          </a:xfrm>
          <a:prstGeom prst="rect">
            <a:avLst/>
          </a:prstGeom>
          <a:solidFill>
            <a:srgbClr val="865785"/>
          </a:solidFill>
        </p:spPr>
        <p:txBody>
          <a:bodyPr wrap="square">
            <a:spAutoFit/>
          </a:bodyPr>
          <a:lstStyle/>
          <a:p>
            <a:pPr defTabSz="914400"/>
            <a:r>
              <a:rPr lang="en-GB" sz="2400" b="1" dirty="0">
                <a:solidFill>
                  <a:prstClr val="white"/>
                </a:solidFill>
              </a:rPr>
              <a:t>9,300</a:t>
            </a:r>
            <a:endParaRPr lang="en-GB" b="1" dirty="0">
              <a:solidFill>
                <a:prstClr val="white"/>
              </a:solidFill>
              <a:latin typeface="Century Gothic"/>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887" y="4412913"/>
            <a:ext cx="1062978" cy="1062978"/>
          </a:xfrm>
          <a:prstGeom prst="rect">
            <a:avLst/>
          </a:prstGeom>
        </p:spPr>
      </p:pic>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872" y="4608278"/>
            <a:ext cx="1052081" cy="1052081"/>
          </a:xfrm>
          <a:prstGeom prst="rect">
            <a:avLst/>
          </a:prstGeom>
        </p:spPr>
      </p:pic>
      <p:sp>
        <p:nvSpPr>
          <p:cNvPr id="77" name="TextBox 76"/>
          <p:cNvSpPr txBox="1"/>
          <p:nvPr/>
        </p:nvSpPr>
        <p:spPr>
          <a:xfrm>
            <a:off x="773413" y="3875538"/>
            <a:ext cx="1906443" cy="1975028"/>
          </a:xfrm>
          <a:prstGeom prst="rect">
            <a:avLst/>
          </a:prstGeom>
          <a:noFill/>
        </p:spPr>
        <p:txBody>
          <a:bodyPr wrap="square" rtlCol="0">
            <a:spAutoFit/>
          </a:bodyPr>
          <a:lstStyle/>
          <a:p>
            <a:pPr>
              <a:defRPr/>
            </a:pPr>
            <a:r>
              <a:rPr lang="en-GB" sz="2400" b="1" dirty="0">
                <a:solidFill>
                  <a:prstClr val="black"/>
                </a:solidFill>
              </a:rPr>
              <a:t>+16,500</a:t>
            </a:r>
            <a:r>
              <a:rPr lang="en-GB" sz="24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a:defRPr/>
            </a:pPr>
            <a:r>
              <a:rPr lang="en-GB" sz="1600" dirty="0">
                <a:solidFill>
                  <a:prstClr val="black"/>
                </a:solidFill>
                <a:latin typeface="+mj-lt"/>
                <a:ea typeface="Verdana" panose="020B0604030504040204" pitchFamily="34" charset="0"/>
                <a:cs typeface="Verdana" panose="020B0604030504040204" pitchFamily="34" charset="0"/>
              </a:rPr>
              <a:t>more people in employment*</a:t>
            </a:r>
          </a:p>
          <a:p>
            <a:pPr>
              <a:defRPr/>
            </a:pPr>
            <a:r>
              <a:rPr lang="en-GB" sz="2400" b="1" dirty="0">
                <a:solidFill>
                  <a:prstClr val="black"/>
                </a:solidFill>
              </a:rPr>
              <a:t>(+3.4ppt) </a:t>
            </a:r>
          </a:p>
          <a:p>
            <a:pPr>
              <a:defRPr/>
            </a:pPr>
            <a:endParaRPr lang="en-GB" sz="2117" dirty="0">
              <a:solidFill>
                <a:prstClr val="black"/>
              </a:solidFill>
            </a:endParaRPr>
          </a:p>
          <a:p>
            <a:pPr>
              <a:defRPr/>
            </a:pPr>
            <a:endParaRPr lang="en-GB" sz="2117" b="1" dirty="0">
              <a:solidFill>
                <a:prstClr val="black"/>
              </a:solidFill>
              <a:latin typeface="Century Gothic"/>
            </a:endParaRPr>
          </a:p>
        </p:txBody>
      </p:sp>
      <p:sp>
        <p:nvSpPr>
          <p:cNvPr id="78" name="TextBox 77"/>
          <p:cNvSpPr txBox="1"/>
          <p:nvPr/>
        </p:nvSpPr>
        <p:spPr>
          <a:xfrm>
            <a:off x="5003770" y="2762598"/>
            <a:ext cx="1670962" cy="2098138"/>
          </a:xfrm>
          <a:prstGeom prst="rect">
            <a:avLst/>
          </a:prstGeom>
          <a:noFill/>
        </p:spPr>
        <p:txBody>
          <a:bodyPr wrap="square" rtlCol="0">
            <a:spAutoFit/>
          </a:bodyPr>
          <a:lstStyle/>
          <a:p>
            <a:pPr>
              <a:defRPr/>
            </a:pPr>
            <a:r>
              <a:rPr lang="en-GB" sz="2400" b="1" dirty="0">
                <a:solidFill>
                  <a:prstClr val="black"/>
                </a:solidFill>
              </a:rPr>
              <a:t>- 6,900  </a:t>
            </a:r>
            <a:r>
              <a:rPr lang="en-GB" sz="1600" dirty="0">
                <a:solidFill>
                  <a:prstClr val="black"/>
                </a:solidFill>
                <a:ea typeface="Verdana" panose="020B0604030504040204" pitchFamily="34" charset="0"/>
                <a:cs typeface="Verdana" panose="020B0604030504040204" pitchFamily="34" charset="0"/>
              </a:rPr>
              <a:t>less people unemployed</a:t>
            </a:r>
            <a:r>
              <a:rPr lang="en-GB" sz="2400" dirty="0">
                <a:solidFill>
                  <a:prstClr val="black"/>
                </a:solidFill>
                <a:ea typeface="Verdana" panose="020B0604030504040204" pitchFamily="34" charset="0"/>
                <a:cs typeface="Verdana" panose="020B0604030504040204" pitchFamily="34" charset="0"/>
              </a:rPr>
              <a:t>* </a:t>
            </a:r>
          </a:p>
          <a:p>
            <a:pPr>
              <a:defRPr/>
            </a:pPr>
            <a:r>
              <a:rPr lang="en-GB" sz="2400" b="1" dirty="0">
                <a:solidFill>
                  <a:prstClr val="black"/>
                </a:solidFill>
              </a:rPr>
              <a:t> (-2ppt</a:t>
            </a:r>
            <a:r>
              <a:rPr lang="en-GB" sz="2400" b="1" dirty="0">
                <a:solidFill>
                  <a:prstClr val="black"/>
                </a:solidFill>
                <a:latin typeface="Verdana" panose="020B0604030504040204" pitchFamily="34" charset="0"/>
                <a:ea typeface="Verdana" panose="020B0604030504040204" pitchFamily="34" charset="0"/>
                <a:cs typeface="Verdana" panose="020B0604030504040204" pitchFamily="34" charset="0"/>
              </a:rPr>
              <a:t>ꜜ)</a:t>
            </a:r>
          </a:p>
          <a:p>
            <a:pPr>
              <a:defRPr/>
            </a:pPr>
            <a:endParaRPr lang="en-GB" sz="2117" dirty="0">
              <a:solidFill>
                <a:prstClr val="black"/>
              </a:solidFill>
            </a:endParaRPr>
          </a:p>
          <a:p>
            <a:pPr>
              <a:defRPr/>
            </a:pPr>
            <a:endParaRPr lang="en-GB" sz="2117" b="1" dirty="0">
              <a:solidFill>
                <a:prstClr val="black"/>
              </a:solidFill>
              <a:latin typeface="Century Gothic"/>
            </a:endParaRPr>
          </a:p>
        </p:txBody>
      </p:sp>
      <p:sp>
        <p:nvSpPr>
          <p:cNvPr id="79" name="TextBox 78"/>
          <p:cNvSpPr txBox="1"/>
          <p:nvPr/>
        </p:nvSpPr>
        <p:spPr>
          <a:xfrm>
            <a:off x="6794506" y="3755349"/>
            <a:ext cx="1689051" cy="1113253"/>
          </a:xfrm>
          <a:prstGeom prst="rect">
            <a:avLst/>
          </a:prstGeom>
          <a:noFill/>
        </p:spPr>
        <p:txBody>
          <a:bodyPr wrap="square" rtlCol="0">
            <a:spAutoFit/>
          </a:bodyPr>
          <a:lstStyle/>
          <a:p>
            <a:pPr>
              <a:defRPr/>
            </a:pPr>
            <a:r>
              <a:rPr lang="en-GB" sz="2400" b="1" dirty="0">
                <a:solidFill>
                  <a:prstClr val="black"/>
                </a:solidFill>
              </a:rPr>
              <a:t> (-0.5ppt</a:t>
            </a:r>
            <a:r>
              <a:rPr lang="en-GB" sz="24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a:defRPr/>
            </a:pPr>
            <a:endParaRPr lang="en-GB" sz="2117" dirty="0">
              <a:solidFill>
                <a:prstClr val="black"/>
              </a:solidFill>
            </a:endParaRPr>
          </a:p>
          <a:p>
            <a:pPr>
              <a:defRPr/>
            </a:pPr>
            <a:endParaRPr lang="en-GB" sz="2117" b="1" dirty="0">
              <a:solidFill>
                <a:prstClr val="black"/>
              </a:solidFill>
              <a:latin typeface="Century Gothic"/>
            </a:endParaRPr>
          </a:p>
        </p:txBody>
      </p:sp>
      <p:sp>
        <p:nvSpPr>
          <p:cNvPr id="81" name="TextBox 80"/>
          <p:cNvSpPr txBox="1"/>
          <p:nvPr/>
        </p:nvSpPr>
        <p:spPr>
          <a:xfrm>
            <a:off x="2736160" y="4069462"/>
            <a:ext cx="1689051" cy="1113253"/>
          </a:xfrm>
          <a:prstGeom prst="rect">
            <a:avLst/>
          </a:prstGeom>
          <a:noFill/>
        </p:spPr>
        <p:txBody>
          <a:bodyPr wrap="square" rtlCol="0">
            <a:spAutoFit/>
          </a:bodyPr>
          <a:lstStyle/>
          <a:p>
            <a:pPr>
              <a:defRPr/>
            </a:pPr>
            <a:r>
              <a:rPr lang="en-GB" sz="2400" b="1" dirty="0">
                <a:solidFill>
                  <a:prstClr val="black"/>
                </a:solidFill>
              </a:rPr>
              <a:t> (+0.3ppt</a:t>
            </a:r>
            <a:r>
              <a:rPr lang="en-GB" sz="24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a:defRPr/>
            </a:pPr>
            <a:endParaRPr lang="en-GB" sz="2117" dirty="0">
              <a:solidFill>
                <a:prstClr val="black"/>
              </a:solidFill>
            </a:endParaRPr>
          </a:p>
          <a:p>
            <a:pPr>
              <a:defRPr/>
            </a:pPr>
            <a:endParaRPr lang="en-GB" sz="2117" b="1" dirty="0">
              <a:solidFill>
                <a:prstClr val="black"/>
              </a:solidFill>
              <a:latin typeface="Century Gothic"/>
            </a:endParaRPr>
          </a:p>
        </p:txBody>
      </p:sp>
      <p:sp>
        <p:nvSpPr>
          <p:cNvPr id="5" name="Rectangle 2">
            <a:extLst>
              <a:ext uri="{FF2B5EF4-FFF2-40B4-BE49-F238E27FC236}">
                <a16:creationId xmlns:a16="http://schemas.microsoft.com/office/drawing/2014/main" id="{773A9B65-B454-4F10-B0AE-C41575D0EE0F}"/>
              </a:ext>
            </a:extLst>
          </p:cNvPr>
          <p:cNvSpPr>
            <a:spLocks noChangeArrowheads="1"/>
          </p:cNvSpPr>
          <p:nvPr/>
        </p:nvSpPr>
        <p:spPr bwMode="auto">
          <a:xfrm>
            <a:off x="2071688" y="383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4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859667" y="106480"/>
            <a:ext cx="9103627" cy="1200329"/>
          </a:xfrm>
          <a:prstGeom prst="rect">
            <a:avLst/>
          </a:prstGeom>
          <a:solidFill>
            <a:srgbClr val="865785"/>
          </a:solidFill>
        </p:spPr>
        <p:txBody>
          <a:bodyPr wrap="square">
            <a:spAutoFit/>
          </a:bodyPr>
          <a:lstStyle/>
          <a:p>
            <a:pPr>
              <a:spcAft>
                <a:spcPts val="1200"/>
              </a:spcAft>
            </a:pPr>
            <a:r>
              <a:rPr lang="en-GB" altLang="en-US" dirty="0">
                <a:solidFill>
                  <a:schemeClr val="bg1"/>
                </a:solidFill>
                <a:latin typeface="Century Gothic" panose="020B0502020202020204" pitchFamily="34" charset="0"/>
                <a:cs typeface="Times New Roman" panose="02020603050405020304" pitchFamily="18" charset="0"/>
              </a:rPr>
              <a:t>With some lag in employment figures, claimant counts over the 3rd quarter of 2023 have broadly remained level in terms of the number of people on out-of-work benefits. This does not show the true extent of unemployment. Unemployment for younger people remains higher than the whole workforce. </a:t>
            </a:r>
            <a:endParaRPr lang="en-US" altLang="en-US" dirty="0">
              <a:solidFill>
                <a:schemeClr val="bg1"/>
              </a:solidFill>
              <a:latin typeface="Century Gothic" panose="020B0502020202020204" pitchFamily="34" charset="0"/>
              <a:cs typeface="Times New Roman" panose="02020603050405020304" pitchFamily="18" charset="0"/>
            </a:endParaRPr>
          </a:p>
        </p:txBody>
      </p:sp>
      <p:pic>
        <p:nvPicPr>
          <p:cNvPr id="25" name="Graphic 24" descr="Office worker male with solid fill">
            <a:extLst>
              <a:ext uri="{FF2B5EF4-FFF2-40B4-BE49-F238E27FC236}">
                <a16:creationId xmlns:a16="http://schemas.microsoft.com/office/drawing/2014/main" id="{BFFE67F6-8751-4782-898B-BF422F4857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404" y="4359955"/>
            <a:ext cx="1769310" cy="1769310"/>
          </a:xfrm>
          <a:prstGeom prst="rect">
            <a:avLst/>
          </a:prstGeom>
        </p:spPr>
      </p:pic>
      <p:pic>
        <p:nvPicPr>
          <p:cNvPr id="27" name="Graphic 26" descr="Office worker male outline">
            <a:extLst>
              <a:ext uri="{FF2B5EF4-FFF2-40B4-BE49-F238E27FC236}">
                <a16:creationId xmlns:a16="http://schemas.microsoft.com/office/drawing/2014/main" id="{B5B8C0A6-318C-4FD2-9A38-501EED0B06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021" y="1999143"/>
            <a:ext cx="1694616" cy="1694616"/>
          </a:xfrm>
          <a:prstGeom prst="rect">
            <a:avLst/>
          </a:prstGeom>
        </p:spPr>
      </p:pic>
      <p:sp>
        <p:nvSpPr>
          <p:cNvPr id="45" name="TextBox 44">
            <a:extLst>
              <a:ext uri="{FF2B5EF4-FFF2-40B4-BE49-F238E27FC236}">
                <a16:creationId xmlns:a16="http://schemas.microsoft.com/office/drawing/2014/main" id="{FC90A305-4ED2-4A3C-B024-3306FBFDFA1E}"/>
              </a:ext>
            </a:extLst>
          </p:cNvPr>
          <p:cNvSpPr txBox="1"/>
          <p:nvPr/>
        </p:nvSpPr>
        <p:spPr>
          <a:xfrm>
            <a:off x="1033315" y="6332011"/>
            <a:ext cx="6191250" cy="276999"/>
          </a:xfrm>
          <a:prstGeom prst="rect">
            <a:avLst/>
          </a:prstGeom>
          <a:noFill/>
        </p:spPr>
        <p:txBody>
          <a:bodyPr wrap="square">
            <a:spAutoFit/>
          </a:bodyPr>
          <a:lstStyle/>
          <a:p>
            <a:r>
              <a:rPr lang="en-GB" sz="1200" b="0" i="0" dirty="0">
                <a:solidFill>
                  <a:srgbClr val="070F25"/>
                </a:solidFill>
                <a:effectLst/>
              </a:rPr>
              <a:t>Source: ONS, Claimant counts </a:t>
            </a:r>
            <a:endParaRPr lang="en-GB" sz="1200" dirty="0"/>
          </a:p>
        </p:txBody>
      </p:sp>
      <p:sp>
        <p:nvSpPr>
          <p:cNvPr id="9" name="Rectangle 8">
            <a:extLst>
              <a:ext uri="{FF2B5EF4-FFF2-40B4-BE49-F238E27FC236}">
                <a16:creationId xmlns:a16="http://schemas.microsoft.com/office/drawing/2014/main" id="{71EC0B79-1CC9-4D0C-9EDA-83803B62549B}"/>
              </a:ext>
            </a:extLst>
          </p:cNvPr>
          <p:cNvSpPr/>
          <p:nvPr/>
        </p:nvSpPr>
        <p:spPr>
          <a:xfrm>
            <a:off x="158515" y="60314"/>
            <a:ext cx="55072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lumMod val="65000"/>
                    <a:lumOff val="35000"/>
                  </a:prstClr>
                </a:solidFill>
                <a:effectLst/>
                <a:uLnTx/>
                <a:uFillTx/>
                <a:latin typeface="Century Gothic"/>
                <a:ea typeface="PT Sans" panose="020B0503020203020204" pitchFamily="34" charset="0"/>
                <a:cs typeface="+mn-cs"/>
              </a:rPr>
              <a:t>Claimants</a:t>
            </a:r>
            <a:endParaRPr kumimoji="0" lang="en-GB" sz="36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sp>
        <p:nvSpPr>
          <p:cNvPr id="2" name="TextBox 1">
            <a:extLst>
              <a:ext uri="{FF2B5EF4-FFF2-40B4-BE49-F238E27FC236}">
                <a16:creationId xmlns:a16="http://schemas.microsoft.com/office/drawing/2014/main" id="{7CC90859-E827-0C64-5374-3E0D372D5102}"/>
              </a:ext>
            </a:extLst>
          </p:cNvPr>
          <p:cNvSpPr txBox="1"/>
          <p:nvPr/>
        </p:nvSpPr>
        <p:spPr>
          <a:xfrm>
            <a:off x="1754155" y="2771192"/>
            <a:ext cx="1295581" cy="646331"/>
          </a:xfrm>
          <a:prstGeom prst="rect">
            <a:avLst/>
          </a:prstGeom>
          <a:solidFill>
            <a:schemeClr val="bg1"/>
          </a:solidFill>
        </p:spPr>
        <p:txBody>
          <a:bodyPr wrap="square" rtlCol="0">
            <a:spAutoFit/>
          </a:bodyPr>
          <a:lstStyle/>
          <a:p>
            <a:r>
              <a:rPr lang="en-GB" sz="3600" b="1" dirty="0">
                <a:solidFill>
                  <a:srgbClr val="865785"/>
                </a:solidFill>
              </a:rPr>
              <a:t>2.6%</a:t>
            </a:r>
            <a:endParaRPr lang="en-GB" b="1" dirty="0">
              <a:solidFill>
                <a:srgbClr val="865785"/>
              </a:solidFill>
            </a:endParaRPr>
          </a:p>
        </p:txBody>
      </p:sp>
      <p:sp>
        <p:nvSpPr>
          <p:cNvPr id="6" name="TextBox 5">
            <a:extLst>
              <a:ext uri="{FF2B5EF4-FFF2-40B4-BE49-F238E27FC236}">
                <a16:creationId xmlns:a16="http://schemas.microsoft.com/office/drawing/2014/main" id="{903390C4-079B-8B13-A614-D0B4809E639D}"/>
              </a:ext>
            </a:extLst>
          </p:cNvPr>
          <p:cNvSpPr txBox="1"/>
          <p:nvPr/>
        </p:nvSpPr>
        <p:spPr>
          <a:xfrm>
            <a:off x="1838131" y="5243804"/>
            <a:ext cx="1295581" cy="646331"/>
          </a:xfrm>
          <a:prstGeom prst="rect">
            <a:avLst/>
          </a:prstGeom>
          <a:solidFill>
            <a:schemeClr val="bg1"/>
          </a:solidFill>
        </p:spPr>
        <p:txBody>
          <a:bodyPr wrap="square" rtlCol="0">
            <a:spAutoFit/>
          </a:bodyPr>
          <a:lstStyle/>
          <a:p>
            <a:r>
              <a:rPr lang="en-GB" sz="3600" b="1" dirty="0">
                <a:solidFill>
                  <a:srgbClr val="865785"/>
                </a:solidFill>
              </a:rPr>
              <a:t>3.2%</a:t>
            </a:r>
          </a:p>
        </p:txBody>
      </p:sp>
      <p:pic>
        <p:nvPicPr>
          <p:cNvPr id="7" name="Picture 6">
            <a:extLst>
              <a:ext uri="{FF2B5EF4-FFF2-40B4-BE49-F238E27FC236}">
                <a16:creationId xmlns:a16="http://schemas.microsoft.com/office/drawing/2014/main" id="{648FA9AA-BDD9-7559-4990-5EEF39741C03}"/>
              </a:ext>
            </a:extLst>
          </p:cNvPr>
          <p:cNvPicPr>
            <a:picLocks/>
          </p:cNvPicPr>
          <p:nvPr/>
        </p:nvPicPr>
        <p:blipFill>
          <a:blip r:embed="rId6"/>
          <a:stretch>
            <a:fillRect/>
          </a:stretch>
        </p:blipFill>
        <p:spPr>
          <a:xfrm>
            <a:off x="4445855" y="4028004"/>
            <a:ext cx="7272000" cy="2628000"/>
          </a:xfrm>
          <a:prstGeom prst="rect">
            <a:avLst/>
          </a:prstGeom>
        </p:spPr>
      </p:pic>
      <p:pic>
        <p:nvPicPr>
          <p:cNvPr id="8" name="Picture 7">
            <a:extLst>
              <a:ext uri="{FF2B5EF4-FFF2-40B4-BE49-F238E27FC236}">
                <a16:creationId xmlns:a16="http://schemas.microsoft.com/office/drawing/2014/main" id="{BF708471-02FC-B62F-4CAB-7178B8644BB8}"/>
              </a:ext>
            </a:extLst>
          </p:cNvPr>
          <p:cNvPicPr>
            <a:picLocks/>
          </p:cNvPicPr>
          <p:nvPr/>
        </p:nvPicPr>
        <p:blipFill>
          <a:blip r:embed="rId7"/>
          <a:stretch>
            <a:fillRect/>
          </a:stretch>
        </p:blipFill>
        <p:spPr>
          <a:xfrm>
            <a:off x="4445210" y="1400004"/>
            <a:ext cx="7272000" cy="2628000"/>
          </a:xfrm>
          <a:prstGeom prst="rect">
            <a:avLst/>
          </a:prstGeom>
        </p:spPr>
      </p:pic>
      <p:sp>
        <p:nvSpPr>
          <p:cNvPr id="10" name="TextBox 9">
            <a:extLst>
              <a:ext uri="{FF2B5EF4-FFF2-40B4-BE49-F238E27FC236}">
                <a16:creationId xmlns:a16="http://schemas.microsoft.com/office/drawing/2014/main" id="{F6EDA4C8-C035-49C7-8DB9-0367DB9E1EA1}"/>
              </a:ext>
            </a:extLst>
          </p:cNvPr>
          <p:cNvSpPr txBox="1"/>
          <p:nvPr/>
        </p:nvSpPr>
        <p:spPr>
          <a:xfrm>
            <a:off x="1493595" y="1670180"/>
            <a:ext cx="2695850" cy="369332"/>
          </a:xfrm>
          <a:prstGeom prst="rect">
            <a:avLst/>
          </a:prstGeom>
          <a:solidFill>
            <a:srgbClr val="865785"/>
          </a:solidFill>
        </p:spPr>
        <p:txBody>
          <a:bodyPr wrap="square" rtlCol="0">
            <a:spAutoFit/>
          </a:bodyPr>
          <a:lstStyle/>
          <a:p>
            <a:r>
              <a:rPr lang="en-GB" b="1" dirty="0">
                <a:solidFill>
                  <a:schemeClr val="bg1"/>
                </a:solidFill>
              </a:rPr>
              <a:t>Out-of-work benefits</a:t>
            </a:r>
          </a:p>
        </p:txBody>
      </p:sp>
      <p:sp>
        <p:nvSpPr>
          <p:cNvPr id="12" name="TextBox 11">
            <a:extLst>
              <a:ext uri="{FF2B5EF4-FFF2-40B4-BE49-F238E27FC236}">
                <a16:creationId xmlns:a16="http://schemas.microsoft.com/office/drawing/2014/main" id="{D8CFE172-4087-1F7D-8B9A-4AD3BBA13F67}"/>
              </a:ext>
            </a:extLst>
          </p:cNvPr>
          <p:cNvSpPr txBox="1"/>
          <p:nvPr/>
        </p:nvSpPr>
        <p:spPr>
          <a:xfrm>
            <a:off x="1493595" y="3704584"/>
            <a:ext cx="2695850" cy="369332"/>
          </a:xfrm>
          <a:prstGeom prst="rect">
            <a:avLst/>
          </a:prstGeom>
          <a:solidFill>
            <a:srgbClr val="865785"/>
          </a:solidFill>
        </p:spPr>
        <p:txBody>
          <a:bodyPr wrap="square" rtlCol="0">
            <a:spAutoFit/>
          </a:bodyPr>
          <a:lstStyle/>
          <a:p>
            <a:r>
              <a:rPr lang="en-GB" b="1" dirty="0">
                <a:solidFill>
                  <a:schemeClr val="bg1"/>
                </a:solidFill>
              </a:rPr>
              <a:t>Youth unemployment</a:t>
            </a:r>
          </a:p>
        </p:txBody>
      </p:sp>
      <p:sp>
        <p:nvSpPr>
          <p:cNvPr id="13" name="TextBox 12">
            <a:extLst>
              <a:ext uri="{FF2B5EF4-FFF2-40B4-BE49-F238E27FC236}">
                <a16:creationId xmlns:a16="http://schemas.microsoft.com/office/drawing/2014/main" id="{317837D4-B068-0CC7-20C6-DA1D4121DC41}"/>
              </a:ext>
            </a:extLst>
          </p:cNvPr>
          <p:cNvSpPr txBox="1"/>
          <p:nvPr/>
        </p:nvSpPr>
        <p:spPr>
          <a:xfrm>
            <a:off x="1493595" y="2039512"/>
            <a:ext cx="2695850" cy="830997"/>
          </a:xfrm>
          <a:prstGeom prst="rect">
            <a:avLst/>
          </a:prstGeom>
          <a:noFill/>
        </p:spPr>
        <p:txBody>
          <a:bodyPr wrap="square" rtlCol="0">
            <a:spAutoFit/>
          </a:bodyPr>
          <a:lstStyle/>
          <a:p>
            <a:r>
              <a:rPr lang="en-GB" sz="1600" b="1" dirty="0">
                <a:solidFill>
                  <a:srgbClr val="865785"/>
                </a:solidFill>
              </a:rPr>
              <a:t>Claimants as a proportion of residents aged 16+</a:t>
            </a:r>
          </a:p>
        </p:txBody>
      </p:sp>
      <p:sp>
        <p:nvSpPr>
          <p:cNvPr id="14" name="TextBox 13">
            <a:extLst>
              <a:ext uri="{FF2B5EF4-FFF2-40B4-BE49-F238E27FC236}">
                <a16:creationId xmlns:a16="http://schemas.microsoft.com/office/drawing/2014/main" id="{B7D3D8BB-91AF-BCE3-49BD-4ED2333AB672}"/>
              </a:ext>
            </a:extLst>
          </p:cNvPr>
          <p:cNvSpPr txBox="1"/>
          <p:nvPr/>
        </p:nvSpPr>
        <p:spPr>
          <a:xfrm>
            <a:off x="1433090" y="4093819"/>
            <a:ext cx="2695850" cy="830997"/>
          </a:xfrm>
          <a:prstGeom prst="rect">
            <a:avLst/>
          </a:prstGeom>
          <a:noFill/>
        </p:spPr>
        <p:txBody>
          <a:bodyPr wrap="square" rtlCol="0">
            <a:spAutoFit/>
          </a:bodyPr>
          <a:lstStyle/>
          <a:p>
            <a:r>
              <a:rPr lang="en-GB" sz="1600" b="1" dirty="0">
                <a:solidFill>
                  <a:srgbClr val="865785"/>
                </a:solidFill>
              </a:rPr>
              <a:t>Claimants as a proportion of residents aged 18-24</a:t>
            </a:r>
          </a:p>
        </p:txBody>
      </p:sp>
    </p:spTree>
    <p:extLst>
      <p:ext uri="{BB962C8B-B14F-4D97-AF65-F5344CB8AC3E}">
        <p14:creationId xmlns:p14="http://schemas.microsoft.com/office/powerpoint/2010/main" val="9365612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9">
      <a:dk1>
        <a:srgbClr val="6BB991"/>
      </a:dk1>
      <a:lt1>
        <a:sysClr val="window" lastClr="FFFFFF"/>
      </a:lt1>
      <a:dk2>
        <a:srgbClr val="865785"/>
      </a:dk2>
      <a:lt2>
        <a:srgbClr val="FFFFFF"/>
      </a:lt2>
      <a:accent1>
        <a:srgbClr val="6BB991"/>
      </a:accent1>
      <a:accent2>
        <a:srgbClr val="865785"/>
      </a:accent2>
      <a:accent3>
        <a:srgbClr val="A8A9A3"/>
      </a:accent3>
      <a:accent4>
        <a:srgbClr val="F8DC3B"/>
      </a:accent4>
      <a:accent5>
        <a:srgbClr val="3B5971"/>
      </a:accent5>
      <a:accent6>
        <a:srgbClr val="0C3354"/>
      </a:accent6>
      <a:hlink>
        <a:srgbClr val="6BB991"/>
      </a:hlink>
      <a:folHlink>
        <a:srgbClr val="6BB991"/>
      </a:folHlink>
    </a:clrScheme>
    <a:fontScheme name="Custom 2">
      <a:majorFont>
        <a:latin typeface="Century Gothic"/>
        <a:ea typeface=""/>
        <a:cs typeface=""/>
      </a:majorFont>
      <a:minorFont>
        <a:latin typeface="Century Gothic"/>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3_Quotable">
  <a:themeElements>
    <a:clrScheme name="Custom 9">
      <a:dk1>
        <a:srgbClr val="6BB991"/>
      </a:dk1>
      <a:lt1>
        <a:sysClr val="window" lastClr="FFFFFF"/>
      </a:lt1>
      <a:dk2>
        <a:srgbClr val="865785"/>
      </a:dk2>
      <a:lt2>
        <a:srgbClr val="FFFFFF"/>
      </a:lt2>
      <a:accent1>
        <a:srgbClr val="6BB991"/>
      </a:accent1>
      <a:accent2>
        <a:srgbClr val="865785"/>
      </a:accent2>
      <a:accent3>
        <a:srgbClr val="A8A9A3"/>
      </a:accent3>
      <a:accent4>
        <a:srgbClr val="F8DC3B"/>
      </a:accent4>
      <a:accent5>
        <a:srgbClr val="3B5971"/>
      </a:accent5>
      <a:accent6>
        <a:srgbClr val="0C3354"/>
      </a:accent6>
      <a:hlink>
        <a:srgbClr val="6BB991"/>
      </a:hlink>
      <a:folHlink>
        <a:srgbClr val="6BB991"/>
      </a:folHlink>
    </a:clrScheme>
    <a:fontScheme name="Custom 2">
      <a:majorFont>
        <a:latin typeface="Century Gothic"/>
        <a:ea typeface=""/>
        <a:cs typeface=""/>
      </a:majorFont>
      <a:minorFont>
        <a:latin typeface="Century Gothic"/>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1_Quotable">
  <a:themeElements>
    <a:clrScheme name="Custom 9">
      <a:dk1>
        <a:srgbClr val="6BB991"/>
      </a:dk1>
      <a:lt1>
        <a:sysClr val="window" lastClr="FFFFFF"/>
      </a:lt1>
      <a:dk2>
        <a:srgbClr val="865785"/>
      </a:dk2>
      <a:lt2>
        <a:srgbClr val="FFFFFF"/>
      </a:lt2>
      <a:accent1>
        <a:srgbClr val="6BB991"/>
      </a:accent1>
      <a:accent2>
        <a:srgbClr val="865785"/>
      </a:accent2>
      <a:accent3>
        <a:srgbClr val="A8A9A3"/>
      </a:accent3>
      <a:accent4>
        <a:srgbClr val="F8DC3B"/>
      </a:accent4>
      <a:accent5>
        <a:srgbClr val="3B5971"/>
      </a:accent5>
      <a:accent6>
        <a:srgbClr val="0C3354"/>
      </a:accent6>
      <a:hlink>
        <a:srgbClr val="6BB991"/>
      </a:hlink>
      <a:folHlink>
        <a:srgbClr val="6BB991"/>
      </a:folHlink>
    </a:clrScheme>
    <a:fontScheme name="Custom 2">
      <a:majorFont>
        <a:latin typeface="Century Gothic"/>
        <a:ea typeface=""/>
        <a:cs typeface=""/>
      </a:majorFont>
      <a:minorFont>
        <a:latin typeface="Century Gothic"/>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53682</TotalTime>
  <Words>3538</Words>
  <Application>Microsoft Office PowerPoint</Application>
  <PresentationFormat>Widescreen</PresentationFormat>
  <Paragraphs>302</Paragraphs>
  <Slides>24</Slides>
  <Notes>20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Arial</vt:lpstr>
      <vt:lpstr>Calibri</vt:lpstr>
      <vt:lpstr>Century Gothic</vt:lpstr>
      <vt:lpstr>open sans</vt:lpstr>
      <vt:lpstr>Symbol</vt:lpstr>
      <vt:lpstr>Times New Roman</vt:lpstr>
      <vt:lpstr>Verdana</vt:lpstr>
      <vt:lpstr>Wingdings 2</vt:lpstr>
      <vt:lpstr>Office Theme</vt:lpstr>
      <vt:lpstr>Quotable</vt:lpstr>
      <vt:lpstr>3_Quotable</vt:lpstr>
      <vt:lpstr>1_Quotable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 Koseva</dc:creator>
  <cp:lastModifiedBy>Rebecca Davies</cp:lastModifiedBy>
  <cp:revision>442</cp:revision>
  <dcterms:created xsi:type="dcterms:W3CDTF">2019-10-30T16:28:05Z</dcterms:created>
  <dcterms:modified xsi:type="dcterms:W3CDTF">2023-11-27T17:02:07Z</dcterms:modified>
</cp:coreProperties>
</file>