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910"/>
    <a:srgbClr val="D9D9D9"/>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snapToObjects="1">
      <p:cViewPr varScale="1">
        <p:scale>
          <a:sx n="98" d="100"/>
          <a:sy n="98" d="100"/>
        </p:scale>
        <p:origin x="276" y="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7FFEB8-E34A-4DE3-9053-B78D40108C92}" type="datetimeFigureOut">
              <a:rPr lang="en-GB" smtClean="0"/>
              <a:t>17/06/2022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8D0F1F-0A9E-470B-A3D3-C1B833D63DC6}" type="slidenum">
              <a:rPr lang="en-GB" smtClean="0"/>
              <a:t>‹#›</a:t>
            </a:fld>
            <a:endParaRPr lang="en-GB"/>
          </a:p>
        </p:txBody>
      </p:sp>
    </p:spTree>
    <p:extLst>
      <p:ext uri="{BB962C8B-B14F-4D97-AF65-F5344CB8AC3E}">
        <p14:creationId xmlns:p14="http://schemas.microsoft.com/office/powerpoint/2010/main" val="1698857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Go to Part 2</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 Enterprises*</a:t>
            </a:r>
            <a:endParaRPr dirty="0"/>
          </a:p>
          <a:p>
            <a:r>
              <a:rPr b="0" dirty="0"/>
              <a:t>No alt text provided</a:t>
            </a:r>
            <a:endParaRPr dirty="0"/>
          </a:p>
          <a:p>
            <a:endParaRPr dirty="0"/>
          </a:p>
          <a:p>
            <a:r>
              <a:rPr b="1" dirty="0"/>
              <a:t># Enterprises* (2021)</a:t>
            </a:r>
            <a:endParaRPr dirty="0"/>
          </a:p>
          <a:p>
            <a:r>
              <a:rPr b="0" dirty="0"/>
              <a:t>No alt text provided</a:t>
            </a:r>
            <a:endParaRPr dirty="0"/>
          </a:p>
          <a:p>
            <a:endParaRPr dirty="0"/>
          </a:p>
          <a:p>
            <a:r>
              <a:rPr b="1" dirty="0"/>
              <a:t>Enterprise size - UK</a:t>
            </a:r>
            <a:endParaRPr dirty="0"/>
          </a:p>
          <a:p>
            <a:r>
              <a:rPr b="0" dirty="0"/>
              <a:t>No alt text provided</a:t>
            </a:r>
            <a:endParaRPr dirty="0"/>
          </a:p>
          <a:p>
            <a:endParaRPr dirty="0"/>
          </a:p>
          <a:p>
            <a:r>
              <a:rPr b="1" dirty="0"/>
              <a:t>Enterprise size - BCP</a:t>
            </a:r>
            <a:endParaRPr dirty="0"/>
          </a:p>
          <a:p>
            <a:r>
              <a:rPr b="0" dirty="0"/>
              <a:t>No alt text provided</a:t>
            </a:r>
            <a:endParaRPr dirty="0"/>
          </a:p>
          <a:p>
            <a:endParaRPr dirty="0"/>
          </a:p>
          <a:p>
            <a:r>
              <a:rPr b="1" dirty="0"/>
              <a:t># Micro (0-9)</a:t>
            </a:r>
            <a:endParaRPr dirty="0"/>
          </a:p>
          <a:p>
            <a:r>
              <a:rPr b="0" dirty="0"/>
              <a:t>No alt text provided</a:t>
            </a:r>
            <a:endParaRPr dirty="0"/>
          </a:p>
          <a:p>
            <a:endParaRPr dirty="0"/>
          </a:p>
          <a:p>
            <a:r>
              <a:rPr b="1" dirty="0"/>
              <a:t># Small (10-49)</a:t>
            </a:r>
            <a:endParaRPr dirty="0"/>
          </a:p>
          <a:p>
            <a:r>
              <a:rPr b="0" dirty="0"/>
              <a:t>No alt text provided</a:t>
            </a:r>
            <a:endParaRPr dirty="0"/>
          </a:p>
          <a:p>
            <a:endParaRPr dirty="0"/>
          </a:p>
          <a:p>
            <a:r>
              <a:rPr b="1" dirty="0"/>
              <a:t># Medium (50-249)</a:t>
            </a:r>
            <a:endParaRPr dirty="0"/>
          </a:p>
          <a:p>
            <a:r>
              <a:rPr b="0" dirty="0"/>
              <a:t>No alt text provided</a:t>
            </a:r>
            <a:endParaRPr dirty="0"/>
          </a:p>
          <a:p>
            <a:endParaRPr dirty="0"/>
          </a:p>
          <a:p>
            <a:r>
              <a:rPr b="1" dirty="0"/>
              <a:t>#Large (250+)</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Business birth rate</a:t>
            </a:r>
            <a:endParaRPr dirty="0"/>
          </a:p>
          <a:p>
            <a:r>
              <a:rPr b="0" dirty="0"/>
              <a:t>No alt text provided</a:t>
            </a:r>
            <a:endParaRPr dirty="0"/>
          </a:p>
          <a:p>
            <a:endParaRPr dirty="0"/>
          </a:p>
          <a:p>
            <a:r>
              <a:rPr b="1" dirty="0"/>
              <a:t># Active Enterprises*</a:t>
            </a:r>
            <a:endParaRPr dirty="0"/>
          </a:p>
          <a:p>
            <a:r>
              <a:rPr b="0" dirty="0"/>
              <a:t>No alt text provided</a:t>
            </a:r>
            <a:endParaRPr dirty="0"/>
          </a:p>
          <a:p>
            <a:endParaRPr dirty="0"/>
          </a:p>
          <a:p>
            <a:r>
              <a:rPr b="1" dirty="0"/>
              <a:t># Business births*</a:t>
            </a:r>
            <a:endParaRPr dirty="0"/>
          </a:p>
          <a:p>
            <a:r>
              <a:rPr b="0" dirty="0"/>
              <a:t>No alt text provided</a:t>
            </a:r>
            <a:endParaRPr dirty="0"/>
          </a:p>
          <a:p>
            <a:endParaRPr dirty="0"/>
          </a:p>
          <a:p>
            <a:r>
              <a:rPr b="1" dirty="0"/>
              <a:t>Business death rate</a:t>
            </a:r>
            <a:endParaRPr dirty="0"/>
          </a:p>
          <a:p>
            <a:r>
              <a:rPr b="0" dirty="0"/>
              <a:t>No alt text provided</a:t>
            </a:r>
            <a:endParaRPr dirty="0"/>
          </a:p>
          <a:p>
            <a:endParaRPr dirty="0"/>
          </a:p>
          <a:p>
            <a:r>
              <a:rPr b="1" dirty="0"/>
              <a:t># Business deaths*</a:t>
            </a:r>
            <a:endParaRPr dirty="0"/>
          </a:p>
          <a:p>
            <a:r>
              <a:rPr b="0" dirty="0"/>
              <a:t>No alt text provided</a:t>
            </a:r>
            <a:endParaRPr dirty="0"/>
          </a:p>
          <a:p>
            <a:endParaRPr dirty="0"/>
          </a:p>
          <a:p>
            <a:r>
              <a:rPr b="1" dirty="0"/>
              <a:t>Business survival (BCP)</a:t>
            </a:r>
            <a:endParaRPr dirty="0"/>
          </a:p>
          <a:p>
            <a:r>
              <a:rPr b="0" dirty="0"/>
              <a:t>No alt text provided</a:t>
            </a:r>
            <a:endParaRPr dirty="0"/>
          </a:p>
          <a:p>
            <a:endParaRPr dirty="0"/>
          </a:p>
          <a:p>
            <a:r>
              <a:rPr b="1" dirty="0"/>
              <a:t>Business survival (UK)</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GVA (per hour worked) - difference from UK</a:t>
            </a:r>
            <a:endParaRPr dirty="0"/>
          </a:p>
          <a:p>
            <a:r>
              <a:rPr b="0" dirty="0"/>
              <a:t>No alt text provided</a:t>
            </a:r>
            <a:endParaRPr dirty="0"/>
          </a:p>
          <a:p>
            <a:endParaRPr dirty="0"/>
          </a:p>
          <a:p>
            <a:r>
              <a:rPr b="1" dirty="0"/>
              <a:t>Gross Domestic Product | GDP (2019)</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GVA Time Series</a:t>
            </a:r>
            <a:endParaRPr dirty="0"/>
          </a:p>
          <a:p>
            <a:r>
              <a:rPr b="0" dirty="0"/>
              <a:t>No alt text provided</a:t>
            </a:r>
            <a:endParaRPr dirty="0"/>
          </a:p>
          <a:p>
            <a:endParaRPr dirty="0"/>
          </a:p>
          <a:p>
            <a:r>
              <a:rPr b="1" dirty="0"/>
              <a:t>GVA Difference Time Series</a:t>
            </a:r>
            <a:endParaRPr dirty="0"/>
          </a:p>
          <a:p>
            <a:r>
              <a:rPr b="0" dirty="0"/>
              <a:t>No alt text provided</a:t>
            </a:r>
            <a:endParaRPr dirty="0"/>
          </a:p>
          <a:p>
            <a:endParaRPr dirty="0"/>
          </a:p>
          <a:p>
            <a:r>
              <a:rPr b="1" dirty="0"/>
              <a:t>GDP Time Series</a:t>
            </a:r>
            <a:endParaRPr dirty="0"/>
          </a:p>
          <a:p>
            <a:r>
              <a:rPr b="0" dirty="0"/>
              <a:t>No alt text provided</a:t>
            </a:r>
            <a:endParaRPr dirty="0"/>
          </a:p>
          <a:p>
            <a:endParaRPr dirty="0"/>
          </a:p>
          <a:p>
            <a:r>
              <a:rPr b="1" dirty="0"/>
              <a:t>Gross Value Added (GVA) per hour worked</a:t>
            </a:r>
            <a:endParaRPr dirty="0"/>
          </a:p>
          <a:p>
            <a:r>
              <a:rPr b="0" dirty="0"/>
              <a:t>No alt text provided</a:t>
            </a:r>
            <a:endParaRPr dirty="0"/>
          </a:p>
          <a:p>
            <a:endParaRPr dirty="0"/>
          </a:p>
          <a:p>
            <a:r>
              <a:rPr b="1" dirty="0"/>
              <a:t>Reference areas</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Output gap (per annum)</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Median gross weekly wage - full-time workers (Residents)</a:t>
            </a:r>
            <a:endParaRPr dirty="0"/>
          </a:p>
          <a:p>
            <a:r>
              <a:rPr b="0" dirty="0"/>
              <a:t>No alt text provided</a:t>
            </a:r>
            <a:endParaRPr dirty="0"/>
          </a:p>
          <a:p>
            <a:endParaRPr dirty="0"/>
          </a:p>
          <a:p>
            <a:r>
              <a:rPr b="1" dirty="0"/>
              <a:t>Weekly wages by area - 2021*</a:t>
            </a:r>
            <a:endParaRPr dirty="0"/>
          </a:p>
          <a:p>
            <a:r>
              <a:rPr b="0" dirty="0"/>
              <a:t>No alt text provided</a:t>
            </a:r>
            <a:endParaRPr dirty="0"/>
          </a:p>
          <a:p>
            <a:endParaRPr dirty="0"/>
          </a:p>
          <a:p>
            <a:r>
              <a:rPr b="1" dirty="0"/>
              <a:t>Median gross weekly wage - full-time workers (Workplace)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Weekly wages by sex</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 Jobs below the living wage by area</a:t>
            </a:r>
            <a:endParaRPr dirty="0"/>
          </a:p>
          <a:p>
            <a:r>
              <a:rPr b="0" dirty="0"/>
              <a:t>No alt text provided</a:t>
            </a:r>
            <a:endParaRPr dirty="0"/>
          </a:p>
          <a:p>
            <a:endParaRPr dirty="0"/>
          </a:p>
          <a:p>
            <a:r>
              <a:rPr b="1" dirty="0"/>
              <a:t># BCP jobs paid below the living wage (2021)</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 BCP jobs</a:t>
            </a:r>
            <a:endParaRPr dirty="0"/>
          </a:p>
          <a:p>
            <a:r>
              <a:rPr b="0" dirty="0"/>
              <a:t>No alt text provided</a:t>
            </a:r>
            <a:endParaRPr dirty="0"/>
          </a:p>
          <a:p>
            <a:endParaRPr dirty="0"/>
          </a:p>
          <a:p>
            <a:r>
              <a:rPr b="1" dirty="0"/>
              <a:t>% England jobs</a:t>
            </a:r>
            <a:endParaRPr dirty="0"/>
          </a:p>
          <a:p>
            <a:r>
              <a:rPr b="0" dirty="0"/>
              <a:t>No alt text provided</a:t>
            </a:r>
            <a:endParaRPr dirty="0"/>
          </a:p>
          <a:p>
            <a:endParaRPr dirty="0"/>
          </a:p>
          <a:p>
            <a:r>
              <a:rPr b="1" dirty="0"/>
              <a:t>% Jobs below the living wage by area</a:t>
            </a:r>
            <a:endParaRPr dirty="0"/>
          </a:p>
          <a:p>
            <a:r>
              <a:rPr b="0" dirty="0"/>
              <a:t>No alt text provided</a:t>
            </a:r>
            <a:endParaRPr dirty="0"/>
          </a:p>
          <a:p>
            <a:endParaRPr dirty="0"/>
          </a:p>
          <a:p>
            <a:r>
              <a:rPr b="1" dirty="0"/>
              <a:t>Jobs below the living wage (2019-2021)</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Index of Multiple Deprivation Rank</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Domains of Deprivation - % of BCP neighbourhoods  among the top 10% of deprivation nationally</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Number of neighbourhoods</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 Children living in low income families</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Children (aged 0-19) living in families in Relative low income (2021)</a:t>
            </a:r>
            <a:endParaRPr dirty="0"/>
          </a:p>
          <a:p>
            <a:r>
              <a:rPr b="0" dirty="0"/>
              <a:t>No alt text provided</a:t>
            </a:r>
            <a:endParaRPr dirty="0"/>
          </a:p>
          <a:p>
            <a:endParaRPr dirty="0"/>
          </a:p>
          <a:p>
            <a:r>
              <a:rPr b="1" dirty="0"/>
              <a:t>% Children (aged 0-19) living in families in Relative low income (2021)</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 Children living in Relative low income families by area</a:t>
            </a:r>
            <a:endParaRPr dirty="0"/>
          </a:p>
          <a:p>
            <a:r>
              <a:rPr b="0" dirty="0"/>
              <a:t>No alt text provided</a:t>
            </a:r>
            <a:endParaRPr dirty="0"/>
          </a:p>
          <a:p>
            <a:endParaRPr dirty="0"/>
          </a:p>
          <a:p>
            <a:r>
              <a:rPr b="1" dirty="0"/>
              <a:t>% Children living in Relative low income families by area (2021)*</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Go to Part 3</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Total Vacancies 2021</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2021 v 2020 (BCP)</a:t>
            </a:r>
            <a:endParaRPr dirty="0"/>
          </a:p>
          <a:p>
            <a:r>
              <a:rPr b="0" dirty="0"/>
              <a:t>No alt text provided</a:t>
            </a:r>
            <a:endParaRPr dirty="0"/>
          </a:p>
          <a:p>
            <a:endParaRPr dirty="0"/>
          </a:p>
          <a:p>
            <a:r>
              <a:rPr b="1" dirty="0"/>
              <a:t>(UK)</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Annual Vacancies</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Monthly Vacancies (2020-2022)</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Annual Vacancies</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Population Projections</a:t>
            </a:r>
            <a:endParaRPr dirty="0"/>
          </a:p>
          <a:p>
            <a:r>
              <a:rPr b="0" dirty="0"/>
              <a:t>No alt text provided</a:t>
            </a:r>
            <a:endParaRPr dirty="0"/>
          </a:p>
          <a:p>
            <a:endParaRPr dirty="0"/>
          </a:p>
          <a:p>
            <a:r>
              <a:rPr b="1" dirty="0"/>
              <a:t># Population (2020)</a:t>
            </a:r>
            <a:endParaRPr dirty="0"/>
          </a:p>
          <a:p>
            <a:r>
              <a:rPr b="0" dirty="0"/>
              <a:t>No alt text provided</a:t>
            </a:r>
            <a:endParaRPr dirty="0"/>
          </a:p>
          <a:p>
            <a:endParaRPr dirty="0"/>
          </a:p>
          <a:p>
            <a:r>
              <a:rPr b="1" dirty="0"/>
              <a:t>Working age population</a:t>
            </a:r>
            <a:endParaRPr dirty="0"/>
          </a:p>
          <a:p>
            <a:r>
              <a:rPr b="0" dirty="0"/>
              <a:t>No alt text provided</a:t>
            </a:r>
            <a:endParaRPr dirty="0"/>
          </a:p>
          <a:p>
            <a:endParaRPr dirty="0"/>
          </a:p>
          <a:p>
            <a:r>
              <a:rPr b="1" dirty="0"/>
              <a:t>Labour Force</a:t>
            </a:r>
            <a:endParaRPr dirty="0"/>
          </a:p>
          <a:p>
            <a:r>
              <a:rPr b="0" dirty="0"/>
              <a:t>No alt text provided</a:t>
            </a:r>
            <a:endParaRPr dirty="0"/>
          </a:p>
          <a:p>
            <a:endParaRPr dirty="0"/>
          </a:p>
          <a:p>
            <a:r>
              <a:rPr b="1" dirty="0"/>
              <a:t>Age profile</a:t>
            </a:r>
            <a:endParaRPr dirty="0"/>
          </a:p>
          <a:p>
            <a:r>
              <a:rPr b="0" dirty="0"/>
              <a:t>No alt text provided</a:t>
            </a:r>
            <a:endParaRPr dirty="0"/>
          </a:p>
          <a:p>
            <a:endParaRPr dirty="0"/>
          </a:p>
          <a:p>
            <a:r>
              <a:rPr b="1" dirty="0"/>
              <a:t>#</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Top jobs in demand</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ribbonChart</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ribbonChart</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 Top 10 Occupations 2021</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ribbonChart</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 Top 10 Occupations 2021</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Subject Areas in Greatest Demand*</a:t>
            </a:r>
            <a:endParaRPr dirty="0"/>
          </a:p>
          <a:p>
            <a:r>
              <a:rPr b="0" dirty="0"/>
              <a:t>No alt text provided</a:t>
            </a:r>
            <a:endParaRPr dirty="0"/>
          </a:p>
          <a:p>
            <a:endParaRPr dirty="0"/>
          </a:p>
          <a:p>
            <a:r>
              <a:rPr b="1" dirty="0"/>
              <a:t>Experience Requirements*</a:t>
            </a:r>
            <a:endParaRPr dirty="0"/>
          </a:p>
          <a:p>
            <a:r>
              <a:rPr b="0" dirty="0"/>
              <a:t>No alt text provided</a:t>
            </a:r>
            <a:endParaRPr dirty="0"/>
          </a:p>
          <a:p>
            <a:endParaRPr dirty="0"/>
          </a:p>
          <a:p>
            <a:r>
              <a:rPr b="1" dirty="0"/>
              <a:t>Education (Minimum Advertised)*</a:t>
            </a:r>
            <a:endParaRPr dirty="0"/>
          </a:p>
          <a:p>
            <a:r>
              <a:rPr b="0" dirty="0"/>
              <a:t>No alt text provided</a:t>
            </a:r>
            <a:endParaRPr dirty="0"/>
          </a:p>
          <a:p>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Top baseline skills</a:t>
            </a:r>
            <a:endParaRPr dirty="0"/>
          </a:p>
          <a:p>
            <a:r>
              <a:rPr b="0" dirty="0"/>
              <a:t>No alt text provided</a:t>
            </a:r>
            <a:endParaRPr dirty="0"/>
          </a:p>
          <a:p>
            <a:endParaRPr dirty="0"/>
          </a:p>
          <a:p>
            <a:r>
              <a:rPr b="1" dirty="0"/>
              <a:t>Top digital skills</a:t>
            </a:r>
            <a:endParaRPr dirty="0"/>
          </a:p>
          <a:p>
            <a:r>
              <a:rPr b="0" dirty="0"/>
              <a:t>No alt text provided</a:t>
            </a:r>
            <a:endParaRPr dirty="0"/>
          </a:p>
          <a:p>
            <a:endParaRPr dirty="0"/>
          </a:p>
          <a:p>
            <a:r>
              <a:rPr b="1" dirty="0"/>
              <a:t>Digital skills projections</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Staff not fully proficient - England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England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Staff not fully proficient - Bournemouth</a:t>
            </a:r>
            <a:endParaRPr dirty="0"/>
          </a:p>
          <a:p>
            <a:r>
              <a:rPr b="0" dirty="0"/>
              <a:t>No alt text provided</a:t>
            </a:r>
            <a:endParaRPr dirty="0"/>
          </a:p>
          <a:p>
            <a:endParaRPr dirty="0"/>
          </a:p>
          <a:p>
            <a:r>
              <a:rPr b="1" dirty="0"/>
              <a:t>Staff not fully proficient - Poole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Bournemouth</a:t>
            </a:r>
            <a:endParaRPr dirty="0"/>
          </a:p>
          <a:p>
            <a:r>
              <a:rPr b="0" dirty="0"/>
              <a:t>No alt text provided</a:t>
            </a:r>
            <a:endParaRPr dirty="0"/>
          </a:p>
          <a:p>
            <a:endParaRPr dirty="0"/>
          </a:p>
          <a:p>
            <a:r>
              <a:rPr b="1" dirty="0"/>
              <a:t>Poole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 of all vacancies that are hard-to-fill (Bournemouth &amp; Poole)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 of all vacancies that are hard-to-fill</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Employers with 1+ skill shortage vacancies (Bournemouth &amp; Poole)**</a:t>
            </a:r>
            <a:endParaRPr dirty="0"/>
          </a:p>
          <a:p>
            <a:r>
              <a:rPr b="0" dirty="0"/>
              <a:t>No alt text provided</a:t>
            </a:r>
            <a:endParaRPr dirty="0"/>
          </a:p>
          <a:p>
            <a:endParaRPr dirty="0"/>
          </a:p>
          <a:p>
            <a:r>
              <a:rPr b="1" dirty="0"/>
              <a:t>Employers with 1+ skill shortage vacancies</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Employers with 1+ hard-to-fill vacancies (Bournemouth &amp; Poole)*</a:t>
            </a:r>
            <a:endParaRPr dirty="0"/>
          </a:p>
          <a:p>
            <a:r>
              <a:rPr b="0" dirty="0"/>
              <a:t>No alt text provided</a:t>
            </a:r>
            <a:endParaRPr dirty="0"/>
          </a:p>
          <a:p>
            <a:endParaRPr dirty="0"/>
          </a:p>
          <a:p>
            <a:r>
              <a:rPr b="1" dirty="0"/>
              <a:t>Employers with 1+ hard-to-fill vacancies</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 Employed (2021)</a:t>
            </a:r>
            <a:endParaRPr dirty="0"/>
          </a:p>
          <a:p>
            <a:r>
              <a:rPr b="0" dirty="0"/>
              <a:t>No alt text provided</a:t>
            </a:r>
            <a:endParaRPr dirty="0"/>
          </a:p>
          <a:p>
            <a:endParaRPr dirty="0"/>
          </a:p>
          <a:p>
            <a:r>
              <a:rPr b="1" dirty="0"/>
              <a:t>Employment rate (aged 16-64)</a:t>
            </a:r>
            <a:endParaRPr dirty="0"/>
          </a:p>
          <a:p>
            <a:r>
              <a:rPr b="0" dirty="0"/>
              <a:t>No alt text provided</a:t>
            </a:r>
            <a:endParaRPr dirty="0"/>
          </a:p>
          <a:p>
            <a:endParaRPr dirty="0"/>
          </a:p>
          <a:p>
            <a:r>
              <a:rPr b="1" dirty="0"/>
              <a:t>Unemployment rate (aged 16-64)</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 Unemployed (2021)</a:t>
            </a:r>
            <a:endParaRPr dirty="0"/>
          </a:p>
          <a:p>
            <a:r>
              <a:rPr b="0" dirty="0"/>
              <a:t>No alt text provided</a:t>
            </a:r>
            <a:endParaRPr dirty="0"/>
          </a:p>
          <a:p>
            <a:endParaRPr dirty="0"/>
          </a:p>
          <a:p>
            <a:r>
              <a:rPr b="1" dirty="0"/>
              <a:t>Employed # (aged 16-64)</a:t>
            </a:r>
            <a:endParaRPr dirty="0"/>
          </a:p>
          <a:p>
            <a:r>
              <a:rPr b="0" dirty="0"/>
              <a:t>No alt text provided</a:t>
            </a:r>
            <a:endParaRPr dirty="0"/>
          </a:p>
          <a:p>
            <a:endParaRPr dirty="0"/>
          </a:p>
          <a:p>
            <a:r>
              <a:rPr b="1" dirty="0"/>
              <a:t>Unemployed # (aged 16-64)</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Employers reporting 1+ skills gaps in their existing workforce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Skills Gaps Reported</a:t>
            </a:r>
            <a:endParaRPr dirty="0"/>
          </a:p>
          <a:p>
            <a:r>
              <a:rPr b="0" dirty="0"/>
              <a:t>No alt text provided</a:t>
            </a:r>
            <a:endParaRPr dirty="0"/>
          </a:p>
          <a:p>
            <a:endParaRPr dirty="0"/>
          </a:p>
          <a:p>
            <a:r>
              <a:rPr b="1" dirty="0"/>
              <a:t>Recruitment Concerns</a:t>
            </a:r>
            <a:endParaRPr dirty="0"/>
          </a:p>
          <a:p>
            <a:r>
              <a:rPr b="0" dirty="0"/>
              <a:t>No alt text provided</a:t>
            </a:r>
            <a:endParaRPr dirty="0"/>
          </a:p>
          <a:p>
            <a:endParaRPr dirty="0"/>
          </a:p>
          <a:p>
            <a:r>
              <a:rPr b="1" dirty="0"/>
              <a:t>Employers planning to digitise / automate</a:t>
            </a:r>
            <a:endParaRPr dirty="0"/>
          </a:p>
          <a:p>
            <a:r>
              <a:rPr b="0" dirty="0"/>
              <a:t>No alt text provided</a:t>
            </a:r>
            <a:endParaRPr dirty="0"/>
          </a:p>
          <a:p>
            <a:endParaRPr dirty="0"/>
          </a:p>
          <a:p>
            <a:r>
              <a:rPr b="1" dirty="0"/>
              <a:t>Employers to need more staff with digital, technical and complex analytical skills</a:t>
            </a:r>
            <a:endParaRPr dirty="0"/>
          </a:p>
          <a:p>
            <a:r>
              <a:rPr b="0" dirty="0"/>
              <a:t>No alt text provided</a:t>
            </a:r>
            <a:endParaRPr dirty="0"/>
          </a:p>
          <a:p>
            <a:endParaRPr dirty="0"/>
          </a:p>
          <a:p>
            <a:r>
              <a:rPr b="1" dirty="0"/>
              <a:t>Employers projecting their skills needs will change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Top specialised skills</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Top specialised skills</a:t>
            </a:r>
            <a:endParaRPr dirty="0"/>
          </a:p>
          <a:p>
            <a:r>
              <a:rPr b="0" dirty="0"/>
              <a:t>No alt text provided</a:t>
            </a:r>
            <a:endParaRPr dirty="0"/>
          </a:p>
          <a:p>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Qualifications</a:t>
            </a:r>
            <a:endParaRPr dirty="0"/>
          </a:p>
          <a:p>
            <a:r>
              <a:rPr b="0" dirty="0"/>
              <a:t>No alt text provided</a:t>
            </a:r>
            <a:endParaRPr dirty="0"/>
          </a:p>
          <a:p>
            <a:endParaRPr dirty="0"/>
          </a:p>
          <a:p>
            <a:r>
              <a:rPr b="1" dirty="0"/>
              <a:t>Proportion of people aged 16-64 educated to NVQ Level 4+</a:t>
            </a:r>
            <a:endParaRPr dirty="0"/>
          </a:p>
          <a:p>
            <a:r>
              <a:rPr b="0" dirty="0"/>
              <a:t>No alt text provided</a:t>
            </a:r>
            <a:endParaRPr dirty="0"/>
          </a:p>
          <a:p>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Qualifications</a:t>
            </a:r>
            <a:endParaRPr dirty="0"/>
          </a:p>
          <a:p>
            <a:r>
              <a:rPr b="0" dirty="0"/>
              <a:t>No alt text provided</a:t>
            </a:r>
            <a:endParaRPr dirty="0"/>
          </a:p>
          <a:p>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lineChart</a:t>
            </a:r>
            <a:endParaRPr dirty="0"/>
          </a:p>
          <a:p>
            <a:r>
              <a:rPr b="0" dirty="0"/>
              <a:t>No alt text provided</a:t>
            </a:r>
            <a:endParaRPr dirty="0"/>
          </a:p>
          <a:p>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Qualifications</a:t>
            </a:r>
            <a:endParaRPr dirty="0"/>
          </a:p>
          <a:p>
            <a:r>
              <a:rPr b="0" dirty="0"/>
              <a:t>No alt text provided</a:t>
            </a:r>
            <a:endParaRPr dirty="0"/>
          </a:p>
          <a:p>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Apprenticeship Participation</a:t>
            </a:r>
            <a:endParaRPr dirty="0"/>
          </a:p>
          <a:p>
            <a:r>
              <a:rPr b="0" dirty="0"/>
              <a:t>No alt text provided</a:t>
            </a:r>
            <a:endParaRPr dirty="0"/>
          </a:p>
          <a:p>
            <a:endParaRPr dirty="0"/>
          </a:p>
          <a:p>
            <a:r>
              <a:rPr b="1" dirty="0"/>
              <a:t>Participation by Age Group</a:t>
            </a:r>
            <a:endParaRPr dirty="0"/>
          </a:p>
          <a:p>
            <a:r>
              <a:rPr b="0" dirty="0"/>
              <a:t>No alt text provided</a:t>
            </a:r>
            <a:endParaRPr dirty="0"/>
          </a:p>
          <a:p>
            <a:endParaRPr dirty="0"/>
          </a:p>
          <a:p>
            <a:r>
              <a:rPr b="1" dirty="0"/>
              <a:t>Apprenticeship Participation</a:t>
            </a:r>
            <a:endParaRPr dirty="0"/>
          </a:p>
          <a:p>
            <a:r>
              <a:rPr b="0" dirty="0"/>
              <a:t>No alt text provided</a:t>
            </a:r>
            <a:endParaRPr dirty="0"/>
          </a:p>
          <a:p>
            <a:endParaRPr dirty="0"/>
          </a:p>
          <a:p>
            <a:r>
              <a:rPr b="1" dirty="0"/>
              <a:t># Apprenticeships (2020/21)</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Apprenticeship Starts</a:t>
            </a:r>
            <a:endParaRPr dirty="0"/>
          </a:p>
          <a:p>
            <a:r>
              <a:rPr b="0" dirty="0"/>
              <a:t>No alt text provided</a:t>
            </a:r>
            <a:endParaRPr dirty="0"/>
          </a:p>
          <a:p>
            <a:endParaRPr dirty="0"/>
          </a:p>
          <a:p>
            <a:r>
              <a:rPr b="1" dirty="0"/>
              <a:t>Starts by Age Group</a:t>
            </a:r>
            <a:endParaRPr dirty="0"/>
          </a:p>
          <a:p>
            <a:r>
              <a:rPr b="0" dirty="0"/>
              <a:t>No alt text provided</a:t>
            </a:r>
            <a:endParaRPr dirty="0"/>
          </a:p>
          <a:p>
            <a:endParaRPr dirty="0"/>
          </a:p>
          <a:p>
            <a:r>
              <a:rPr b="1" dirty="0"/>
              <a:t>Apprenticeship Participation</a:t>
            </a:r>
            <a:endParaRPr dirty="0"/>
          </a:p>
          <a:p>
            <a:r>
              <a:rPr b="0" dirty="0"/>
              <a:t>No alt text provided</a:t>
            </a:r>
            <a:endParaRPr dirty="0"/>
          </a:p>
          <a:p>
            <a:endParaRPr dirty="0"/>
          </a:p>
          <a:p>
            <a:r>
              <a:rPr b="1" dirty="0"/>
              <a:t>Starts by Level</a:t>
            </a:r>
            <a:endParaRPr dirty="0"/>
          </a:p>
          <a:p>
            <a:r>
              <a:rPr b="0" dirty="0"/>
              <a:t>No alt text provided</a:t>
            </a:r>
            <a:endParaRPr dirty="0"/>
          </a:p>
          <a:p>
            <a:endParaRPr dirty="0"/>
          </a:p>
          <a:p>
            <a:r>
              <a:rPr b="1" dirty="0"/>
              <a:t>Apprenticeship Participation</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 Apprenticeship Starts  (2020/21)</a:t>
            </a:r>
            <a:endParaRPr dirty="0"/>
          </a:p>
          <a:p>
            <a:r>
              <a:rPr b="0" dirty="0"/>
              <a:t>No alt text provided</a:t>
            </a:r>
            <a:endParaRPr dirty="0"/>
          </a:p>
          <a:p>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Starts by Age Group</a:t>
            </a:r>
            <a:endParaRPr dirty="0"/>
          </a:p>
          <a:p>
            <a:r>
              <a:rPr b="0" dirty="0"/>
              <a:t>No alt text provided</a:t>
            </a:r>
            <a:endParaRPr dirty="0"/>
          </a:p>
          <a:p>
            <a:endParaRPr dirty="0"/>
          </a:p>
          <a:p>
            <a:r>
              <a:rPr b="1" dirty="0"/>
              <a:t>Apprenticeship Participation</a:t>
            </a:r>
            <a:endParaRPr dirty="0"/>
          </a:p>
          <a:p>
            <a:r>
              <a:rPr b="0" dirty="0"/>
              <a:t>No alt text provided</a:t>
            </a:r>
            <a:endParaRPr dirty="0"/>
          </a:p>
          <a:p>
            <a:endParaRPr dirty="0"/>
          </a:p>
          <a:p>
            <a:r>
              <a:rPr b="1" dirty="0"/>
              <a:t>Apprenticeship Achievements</a:t>
            </a:r>
            <a:endParaRPr dirty="0"/>
          </a:p>
          <a:p>
            <a:r>
              <a:rPr b="0" dirty="0"/>
              <a:t>No alt text provided</a:t>
            </a:r>
            <a:endParaRPr dirty="0"/>
          </a:p>
          <a:p>
            <a:endParaRPr dirty="0"/>
          </a:p>
          <a:p>
            <a:r>
              <a:rPr b="1" dirty="0"/>
              <a:t>Achievements by Level</a:t>
            </a:r>
            <a:endParaRPr dirty="0"/>
          </a:p>
          <a:p>
            <a:r>
              <a:rPr b="0" dirty="0"/>
              <a:t>No alt text provided</a:t>
            </a:r>
            <a:endParaRPr dirty="0"/>
          </a:p>
          <a:p>
            <a:endParaRPr dirty="0"/>
          </a:p>
          <a:p>
            <a:r>
              <a:rPr b="1" dirty="0"/>
              <a:t>Apprenticeship Participation</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 Apprenticeship Achievements (2020/21)</a:t>
            </a:r>
            <a:endParaRPr dirty="0"/>
          </a:p>
          <a:p>
            <a:r>
              <a:rPr b="0" dirty="0"/>
              <a:t>No alt text provided</a:t>
            </a:r>
            <a:endParaRPr dirty="0"/>
          </a:p>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 of residents aged 16-64</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 of residents aged 18-24</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Claimant Count Age 16+</a:t>
            </a:r>
            <a:endParaRPr dirty="0"/>
          </a:p>
          <a:p>
            <a:r>
              <a:rPr b="0" dirty="0"/>
              <a:t>No alt text provided</a:t>
            </a:r>
            <a:endParaRPr dirty="0"/>
          </a:p>
          <a:p>
            <a:endParaRPr dirty="0"/>
          </a:p>
          <a:p>
            <a:r>
              <a:rPr b="1" dirty="0"/>
              <a:t>Claimants Aged 18-24</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Apprenticeship Participation</a:t>
            </a:r>
            <a:endParaRPr dirty="0"/>
          </a:p>
          <a:p>
            <a:r>
              <a:rPr b="0" dirty="0"/>
              <a:t>No alt text provided</a:t>
            </a:r>
            <a:endParaRPr dirty="0"/>
          </a:p>
          <a:p>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Qualifications</a:t>
            </a:r>
            <a:endParaRPr dirty="0"/>
          </a:p>
          <a:p>
            <a:r>
              <a:rPr b="0" dirty="0"/>
              <a:t>No alt text provided</a:t>
            </a:r>
            <a:endParaRPr dirty="0"/>
          </a:p>
          <a:p>
            <a:endParaRPr dirty="0"/>
          </a:p>
          <a:p>
            <a:r>
              <a:rPr b="1" dirty="0"/>
              <a:t># HE Qualifiers (2020/21)</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 HE Enrolments (2020/21)</a:t>
            </a:r>
            <a:endParaRPr dirty="0"/>
          </a:p>
          <a:p>
            <a:r>
              <a:rPr b="0" dirty="0"/>
              <a:t>No alt text provided</a:t>
            </a:r>
            <a:endParaRPr dirty="0"/>
          </a:p>
          <a:p>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Overall</a:t>
            </a:r>
            <a:endParaRPr dirty="0"/>
          </a:p>
          <a:p>
            <a:r>
              <a:rPr b="0" dirty="0"/>
              <a:t>No alt text provided</a:t>
            </a:r>
            <a:endParaRPr dirty="0"/>
          </a:p>
          <a:p>
            <a:endParaRPr dirty="0"/>
          </a:p>
          <a:p>
            <a:r>
              <a:rPr b="1" dirty="0"/>
              <a:t># KS4 Cohort BCP  (2019/20)</a:t>
            </a:r>
            <a:endParaRPr dirty="0"/>
          </a:p>
          <a:p>
            <a:r>
              <a:rPr b="0" dirty="0"/>
              <a:t>No alt text provided</a:t>
            </a:r>
            <a:endParaRPr dirty="0"/>
          </a:p>
          <a:p>
            <a:endParaRPr dirty="0"/>
          </a:p>
          <a:p>
            <a:r>
              <a:rPr b="1" dirty="0"/>
              <a:t>Sustained education, employment &amp; apprenticeships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Sustained education</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Sustained apprenticeships</a:t>
            </a:r>
            <a:endParaRPr dirty="0"/>
          </a:p>
          <a:p>
            <a:r>
              <a:rPr b="0" dirty="0"/>
              <a:t>No alt text provided</a:t>
            </a:r>
            <a:endParaRPr dirty="0"/>
          </a:p>
          <a:p>
            <a:endParaRPr dirty="0"/>
          </a:p>
          <a:p>
            <a:r>
              <a:rPr b="1" dirty="0"/>
              <a:t>Sustained employment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Education</a:t>
            </a:r>
            <a:endParaRPr dirty="0"/>
          </a:p>
          <a:p>
            <a:r>
              <a:rPr b="0" dirty="0"/>
              <a:t>No alt text provided</a:t>
            </a:r>
            <a:endParaRPr dirty="0"/>
          </a:p>
          <a:p>
            <a:endParaRPr dirty="0"/>
          </a:p>
          <a:p>
            <a:r>
              <a:rPr b="1" dirty="0"/>
              <a:t>Apprenticeship</a:t>
            </a:r>
            <a:endParaRPr dirty="0"/>
          </a:p>
          <a:p>
            <a:r>
              <a:rPr b="0" dirty="0"/>
              <a:t>No alt text provided</a:t>
            </a:r>
            <a:endParaRPr dirty="0"/>
          </a:p>
          <a:p>
            <a:endParaRPr dirty="0"/>
          </a:p>
          <a:p>
            <a:r>
              <a:rPr b="1" dirty="0"/>
              <a:t>Employment</a:t>
            </a:r>
            <a:endParaRPr dirty="0"/>
          </a:p>
          <a:p>
            <a:r>
              <a:rPr b="0" dirty="0"/>
              <a:t>No alt text provided</a:t>
            </a:r>
            <a:endParaRPr dirty="0"/>
          </a:p>
          <a:p>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Destinations by disadvantaged status</a:t>
            </a:r>
            <a:endParaRPr dirty="0"/>
          </a:p>
          <a:p>
            <a:r>
              <a:rPr b="0" dirty="0"/>
              <a:t>No alt text provided</a:t>
            </a:r>
            <a:endParaRPr dirty="0"/>
          </a:p>
          <a:p>
            <a:endParaRPr dirty="0"/>
          </a:p>
          <a:p>
            <a:r>
              <a:rPr b="1" dirty="0"/>
              <a:t># KS5 Cohort BCP  (2019/20)</a:t>
            </a:r>
            <a:endParaRPr dirty="0"/>
          </a:p>
          <a:p>
            <a:r>
              <a:rPr b="0" dirty="0"/>
              <a:t>No alt text provided</a:t>
            </a:r>
            <a:endParaRPr dirty="0"/>
          </a:p>
          <a:p>
            <a:endParaRPr dirty="0"/>
          </a:p>
          <a:p>
            <a:r>
              <a:rPr b="1" dirty="0"/>
              <a:t>Sustained education, employment &amp; apprenticeships</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Sustained education</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Sustained apprenticeships</a:t>
            </a:r>
            <a:endParaRPr dirty="0"/>
          </a:p>
          <a:p>
            <a:r>
              <a:rPr b="0" dirty="0"/>
              <a:t>No alt text provided</a:t>
            </a:r>
            <a:endParaRPr dirty="0"/>
          </a:p>
          <a:p>
            <a:endParaRPr dirty="0"/>
          </a:p>
          <a:p>
            <a:r>
              <a:rPr b="1" dirty="0"/>
              <a:t>Sustained employment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Destinations by area</a:t>
            </a:r>
            <a:endParaRPr dirty="0"/>
          </a:p>
          <a:p>
            <a:r>
              <a:rPr b="0" dirty="0"/>
              <a:t>No alt text provided</a:t>
            </a:r>
            <a:endParaRPr dirty="0"/>
          </a:p>
          <a:p>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 Learners BCP  (2018/19)</a:t>
            </a:r>
            <a:endParaRPr dirty="0"/>
          </a:p>
          <a:p>
            <a:r>
              <a:rPr b="0" dirty="0"/>
              <a:t>No alt text provided</a:t>
            </a:r>
            <a:endParaRPr dirty="0"/>
          </a:p>
          <a:p>
            <a:endParaRPr dirty="0"/>
          </a:p>
          <a:p>
            <a:r>
              <a:rPr b="1" dirty="0"/>
              <a:t>Sustained positive destination</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Sustained education</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Destination not sustained</a:t>
            </a:r>
            <a:endParaRPr dirty="0"/>
          </a:p>
          <a:p>
            <a:r>
              <a:rPr b="0" dirty="0"/>
              <a:t>No alt text provided</a:t>
            </a:r>
            <a:endParaRPr dirty="0"/>
          </a:p>
          <a:p>
            <a:endParaRPr dirty="0"/>
          </a:p>
          <a:p>
            <a:r>
              <a:rPr b="1" dirty="0"/>
              <a:t>Sustained employment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Destinations by subject area</a:t>
            </a:r>
            <a:endParaRPr dirty="0"/>
          </a:p>
          <a:p>
            <a:r>
              <a:rPr b="0" dirty="0"/>
              <a:t>No alt text provided</a:t>
            </a:r>
            <a:endParaRPr dirty="0"/>
          </a:p>
          <a:p>
            <a:endParaRPr dirty="0"/>
          </a:p>
          <a:p>
            <a:r>
              <a:rPr b="1" dirty="0"/>
              <a:t>Destinations</a:t>
            </a:r>
            <a:endParaRPr dirty="0"/>
          </a:p>
          <a:p>
            <a:r>
              <a:rPr b="0" dirty="0"/>
              <a:t>No alt text provided</a:t>
            </a:r>
            <a:endParaRPr dirty="0"/>
          </a:p>
          <a:p>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 Apprenticeships BCP  (2018/19)</a:t>
            </a:r>
            <a:endParaRPr dirty="0"/>
          </a:p>
          <a:p>
            <a:r>
              <a:rPr b="0" dirty="0"/>
              <a:t>No alt text provided</a:t>
            </a:r>
            <a:endParaRPr dirty="0"/>
          </a:p>
          <a:p>
            <a:endParaRPr dirty="0"/>
          </a:p>
          <a:p>
            <a:r>
              <a:rPr b="1" dirty="0"/>
              <a:t>Sustained positive destination</a:t>
            </a:r>
            <a:endParaRPr dirty="0"/>
          </a:p>
          <a:p>
            <a:r>
              <a:rPr b="0" dirty="0"/>
              <a:t>No alt text provided</a:t>
            </a:r>
            <a:endParaRPr dirty="0"/>
          </a:p>
          <a:p>
            <a:endParaRPr dirty="0"/>
          </a:p>
          <a:p>
            <a:r>
              <a:rPr b="1" dirty="0"/>
              <a:t>Sustained education</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Destination not sustained</a:t>
            </a:r>
            <a:endParaRPr dirty="0"/>
          </a:p>
          <a:p>
            <a:r>
              <a:rPr b="0" dirty="0"/>
              <a:t>No alt text provided</a:t>
            </a:r>
            <a:endParaRPr dirty="0"/>
          </a:p>
          <a:p>
            <a:endParaRPr dirty="0"/>
          </a:p>
          <a:p>
            <a:r>
              <a:rPr b="1" dirty="0"/>
              <a:t>Sustained employment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Destinations by subject area</a:t>
            </a:r>
            <a:endParaRPr dirty="0"/>
          </a:p>
          <a:p>
            <a:r>
              <a:rPr b="0" dirty="0"/>
              <a:t>No alt text provided</a:t>
            </a:r>
            <a:endParaRPr dirty="0"/>
          </a:p>
          <a:p>
            <a:endParaRPr dirty="0"/>
          </a:p>
          <a:p>
            <a:r>
              <a:rPr b="1" dirty="0"/>
              <a:t>Destinations by level</a:t>
            </a:r>
            <a:endParaRPr dirty="0"/>
          </a:p>
          <a:p>
            <a:r>
              <a:rPr b="0" dirty="0"/>
              <a:t>No alt text provided</a:t>
            </a:r>
            <a:endParaRPr dirty="0"/>
          </a:p>
          <a:p>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In employment or further study</a:t>
            </a:r>
            <a:endParaRPr dirty="0"/>
          </a:p>
          <a:p>
            <a:r>
              <a:rPr b="0" dirty="0"/>
              <a:t>No alt text provided</a:t>
            </a:r>
            <a:endParaRPr dirty="0"/>
          </a:p>
          <a:p>
            <a:endParaRPr dirty="0"/>
          </a:p>
          <a:p>
            <a:r>
              <a:rPr b="1" dirty="0"/>
              <a:t>Unemployed</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Outcomes by subject area</a:t>
            </a:r>
            <a:endParaRPr dirty="0"/>
          </a:p>
          <a:p>
            <a:r>
              <a:rPr b="0" dirty="0"/>
              <a:t>No alt text provided</a:t>
            </a:r>
            <a:endParaRPr dirty="0"/>
          </a:p>
          <a:p>
            <a:endParaRPr dirty="0"/>
          </a:p>
          <a:p>
            <a:r>
              <a:rPr b="1" dirty="0"/>
              <a:t>Outcomes by provider</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ribbonChart</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Average wages</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2015 - 2021 Change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ribbonChart</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 Employed by occupation (2021)</a:t>
            </a:r>
            <a:endParaRPr dirty="0"/>
          </a:p>
          <a:p>
            <a:r>
              <a:rPr b="0" dirty="0"/>
              <a:t>No alt text provided</a:t>
            </a:r>
            <a:endParaRPr dirty="0"/>
          </a:p>
          <a:p>
            <a:endParaRPr dirty="0"/>
          </a:p>
          <a:p>
            <a:r>
              <a:rPr b="1" dirty="0"/>
              <a:t>Employment (2021)</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Average wages</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Average annual openings</a:t>
            </a:r>
            <a:endParaRPr dirty="0"/>
          </a:p>
          <a:p>
            <a:r>
              <a:rPr b="0" dirty="0"/>
              <a:t>No alt text provided</a:t>
            </a:r>
            <a:endParaRPr dirty="0"/>
          </a:p>
          <a:p>
            <a:endParaRPr dirty="0"/>
          </a:p>
          <a:p>
            <a:r>
              <a:rPr b="1" dirty="0"/>
              <a:t>Automation Index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Gross Value Added by industry in 2020 (*millions)</a:t>
            </a:r>
            <a:endParaRPr dirty="0"/>
          </a:p>
          <a:p>
            <a:r>
              <a:rPr b="0" dirty="0"/>
              <a:t>No alt text provided</a:t>
            </a:r>
            <a:endParaRPr dirty="0"/>
          </a:p>
          <a:p>
            <a:endParaRPr dirty="0"/>
          </a:p>
          <a:p>
            <a:r>
              <a:rPr b="1" dirty="0"/>
              <a:t>All industries (2020) *millions</a:t>
            </a:r>
            <a:endParaRPr dirty="0"/>
          </a:p>
          <a:p>
            <a:r>
              <a:rPr b="0" dirty="0"/>
              <a:t>No alt text provided</a:t>
            </a:r>
            <a:endParaRPr dirty="0"/>
          </a:p>
          <a:p>
            <a:endParaRPr dirty="0"/>
          </a:p>
          <a:p>
            <a:r>
              <a:rPr b="1" dirty="0"/>
              <a:t>% Change (2019 - 2020)</a:t>
            </a:r>
            <a:endParaRPr dirty="0"/>
          </a:p>
          <a:p>
            <a:r>
              <a:rPr b="0" dirty="0"/>
              <a:t>No alt text provided</a:t>
            </a:r>
            <a:endParaRPr dirty="0"/>
          </a:p>
          <a:p>
            <a:endParaRPr dirty="0"/>
          </a:p>
          <a:p>
            <a:r>
              <a:rPr b="1" dirty="0"/>
              <a:t>% Change (2010 - 2019)</a:t>
            </a:r>
            <a:endParaRPr dirty="0"/>
          </a:p>
          <a:p>
            <a:r>
              <a:rPr b="0" dirty="0"/>
              <a:t>No alt text provided</a:t>
            </a:r>
            <a:endParaRPr dirty="0"/>
          </a:p>
          <a:p>
            <a:endParaRPr dirty="0"/>
          </a:p>
          <a:p>
            <a:r>
              <a:rPr b="1" dirty="0"/>
              <a:t>% of the economy (2020)</a:t>
            </a:r>
            <a:endParaRPr dirty="0"/>
          </a:p>
          <a:p>
            <a:r>
              <a:rPr b="0" dirty="0"/>
              <a:t>No alt text provided</a:t>
            </a:r>
            <a:endParaRPr dirty="0"/>
          </a:p>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Living in Dorset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a:p>
            <a:r>
              <a:rPr b="1" dirty="0"/>
              <a:t>ribbonChart</a:t>
            </a:r>
            <a:endParaRPr dirty="0"/>
          </a:p>
          <a:p>
            <a:r>
              <a:rPr b="0" dirty="0"/>
              <a:t>No alt text provided</a:t>
            </a:r>
            <a:endParaRPr dirty="0"/>
          </a:p>
          <a:p>
            <a:endParaRPr dirty="0"/>
          </a:p>
          <a:p>
            <a:r>
              <a:rPr b="1" dirty="0"/>
              <a:t>2015 - 2021 Change</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7ED9C8-F09A-4D9E-BEC0-4725162E21FF}"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7476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553214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982640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14498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7ED9C8-F09A-4D9E-BEC0-4725162E21FF}"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026881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ED9C8-F09A-4D9E-BEC0-4725162E21FF}"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004331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7ED9C8-F09A-4D9E-BEC0-4725162E21FF}" type="datetimeFigureOut">
              <a:rPr lang="en-US" smtClean="0"/>
              <a:t>6/17/2022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925692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7ED9C8-F09A-4D9E-BEC0-4725162E21FF}" type="datetimeFigureOut">
              <a:rPr lang="en-US" smtClean="0"/>
              <a:t>6/17/2022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280913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ED9C8-F09A-4D9E-BEC0-4725162E21FF}" type="datetimeFigureOut">
              <a:rPr lang="en-US" smtClean="0"/>
              <a:t>6/17/2022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358181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993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884807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ED9C8-F09A-4D9E-BEC0-4725162E21FF}" type="datetimeFigureOut">
              <a:rPr lang="en-US" smtClean="0"/>
              <a:t>6/17/2022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D807A-D3EC-4DEA-86E2-120E4093F1A6}" type="slidenum">
              <a:rPr lang="en-US" smtClean="0"/>
              <a:t>‹#›</a:t>
            </a:fld>
            <a:endParaRPr lang="en-US"/>
          </a:p>
        </p:txBody>
      </p:sp>
    </p:spTree>
    <p:extLst>
      <p:ext uri="{BB962C8B-B14F-4D97-AF65-F5344CB8AC3E}">
        <p14:creationId xmlns:p14="http://schemas.microsoft.com/office/powerpoint/2010/main" val="1423691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hyperlink" Target="https://app.powerbi.com/groups/me/reports/cbe978f6-4930-45ff-bed6-244c4159d209/?pbi_source=PowerPoint"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image ,image ,textbox ,textbox ,textbox ,textbox ,textbox ,textbox ,textbox ,textbox ,textbox ,textbox ,textbox ,textbox ,textbox ,actionButton ,actionButton ,actionButton ,actionButton ,actionButton ,actionButton ,actionButton ,actionButton ,actionButton ,actionButton ,actionButton ,actionButton ,actionButton ,Go to Part 2 ,actionButton ,textbox ,actionButton ,textbox.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PART 1 | LANDSCAPE</a:t>
            </a:r>
          </a:p>
        </p:txBody>
      </p:sp>
      <p:sp>
        <p:nvSpPr>
          <p:cNvPr id="5" name="TextBox 4">
            <a:extLst>
              <a:ext uri="{FF2B5EF4-FFF2-40B4-BE49-F238E27FC236}">
                <a16:creationId xmlns:a16="http://schemas.microsoft.com/office/drawing/2014/main" id="{1C9A0FB9-1D24-4296-B0DB-42E7167F1655}"/>
              </a:ext>
            </a:extLst>
          </p:cNvPr>
          <p:cNvSpPr txBox="1"/>
          <p:nvPr/>
        </p:nvSpPr>
        <p:spPr>
          <a:xfrm>
            <a:off x="828512" y="5407903"/>
            <a:ext cx="2177716" cy="369332"/>
          </a:xfrm>
          <a:prstGeom prst="rect">
            <a:avLst/>
          </a:prstGeom>
          <a:noFill/>
        </p:spPr>
        <p:txBody>
          <a:bodyPr wrap="square" rtlCol="0">
            <a:spAutoFit/>
          </a:bodyPr>
          <a:lstStyle/>
          <a:p>
            <a:r>
              <a:rPr lang="en-US" sz="900" b="1" dirty="0">
                <a:solidFill>
                  <a:schemeClr val="bg1"/>
                </a:solidFill>
                <a:latin typeface="Segoe UI Semibold" charset="0"/>
                <a:ea typeface="Segoe UI Semibold" charset="0"/>
                <a:cs typeface="Segoe UI Semibold" charset="0"/>
              </a:rPr>
              <a:t>Last data refresh:</a:t>
            </a:r>
            <a:endParaRPr lang="en-US" sz="900" b="1" i="0" dirty="0">
              <a:solidFill>
                <a:schemeClr val="bg1"/>
              </a:solidFill>
              <a:latin typeface="Segoe UI Semibold" charset="0"/>
              <a:ea typeface="Segoe UI Semibold" charset="0"/>
              <a:cs typeface="Segoe UI Semibold" charset="0"/>
            </a:endParaRPr>
          </a:p>
          <a:p>
            <a:r>
              <a:rPr lang="en-US" sz="900" dirty="0">
                <a:solidFill>
                  <a:schemeClr val="bg1"/>
                </a:solidFill>
                <a:latin typeface="Segoe UI" charset="0"/>
                <a:ea typeface="Segoe UI" charset="0"/>
                <a:cs typeface="Segoe UI" charset="0"/>
              </a:rPr>
              <a:t>17/06/2022 </a:t>
            </a:r>
            <a:endParaRPr lang="en-US" sz="900" b="0" i="0" dirty="0">
              <a:solidFill>
                <a:schemeClr val="bg1"/>
              </a:solidFill>
              <a:latin typeface="Segoe UI" charset="0"/>
              <a:ea typeface="Segoe UI" charset="0"/>
              <a:cs typeface="Segoe UI"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image ,# Enterprises* ,# Enterprises* (2021) ,Enterprise size - UK ,Enterprise size - BCP ,# Micro (0-9) ,# Small (10-49) ,# Medium (50-249) ,#Large (250+) ,basicShape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Enterprise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image ,Business birth rate ,# Active Enterprises* ,# Business births* ,Business death rate ,# Business deaths* ,Business survival (BCP) ,Business survival (UK) ,basicShape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Business Demography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textbox ,image ,GVA (per hour worked) - difference from UK ,Gross Domestic Product | GDP (2019) ,basicShape ,GVA Time Series ,GVA Difference Time Series ,GDP Time Series ,Gross Value Added (GVA) per hour worked ,Reference areas ,slicer ,Output gap (per annum)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Productivity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image ,Median gross weekly wage - full-time workers (Residents) ,Weekly wages by area - 2021* ,Median gross weekly wage - full-time workers (Workplace) ,basicShape ,Weekly wages by sex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Earnings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image ,# Jobs below the living wage by area ,# BCP jobs paid below the living wage (2021) ,basicShape ,% BCP jobs ,% England jobs ,% Jobs below the living wage by area ,Jobs below the living wage (2019-2021) ,actionButton ,basicShape.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Low paid jobs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Index of Multiple Deprivation Rank ,textbox ,textbox ,image ,Domains of Deprivation - % of BCP neighbourhoods  among the top 10% of deprivation nationally ,basicShape ,image ,basicShape ,image ,Number of neighbourhoods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Deprivation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 Children living in low income families ,basicShape ,image ,Children (aged 0-19) living in families in Relative low income (2021) ,% Children (aged 0-19) living in families in Relative low income (2021) ,basicShape ,basicShape ,# Children living in Relative low income families by area ,% Children living in Relative low income families by area (2021)*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Children in Poverty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image ,image ,textbox ,textbox ,textbox ,textbox ,textbox ,textbox ,textbox ,textbox ,textbox ,textbox ,textbox ,textbox ,actionButton ,actionButton ,actionButton ,actionButton ,actionButton ,actionButton ,actionButton ,actionButton ,actionButton ,actionButton ,actionButton ,Go to Part 3 ,actionButton ,textbox ,actionButton ,actionButton ,textbox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PART 2 | DEMAND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otal Vacancies 2021 ,basicShape ,textbox ,2021 v 2020 (BCP) ,(UK) ,textbox ,Annual Vacancies ,textbox ,basicShape ,basicShape ,image ,image ,Monthly Vacancies (2020-2022) ,image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Vacancies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Annual Vacancies ,image ,basicShape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Area Vacancies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basicShape ,image ,Population Projections ,# Population (2020) ,Working age population ,Labour Force ,Age profile ,#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Population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tableEx ,Top jobs in demand ,basicShape ,image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Top Employers &amp; Jobs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ribbonChart ,basicShape ,basicShape ,image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Industry Group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basicShape ,image ,ribbonChart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Industries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image ,# Top 10 Occupations 2021 ,tableEx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Jobs by Industry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basicShape ,image ,ribbonChart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Occupations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basicShape ,image ,# Top 10 Occupations 2021 ,tableEx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Jobs by Occupations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image ,basicShape ,actionButton ,Subject Areas in Greatest Demand* ,Experience Requirements* ,Education (Minimum Advertised)*.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Qualifications &amp; Experience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image ,basicShape ,actionButton ,Top baseline skills ,Top digital skills ,Digital skills projections ,basicShape.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Skills in Demand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Staff not fully proficient - England ,textbox ,textbox ,image ,England ,textbox ,basicShape ,image ,Staff not fully proficient - Bournemouth ,Staff not fully proficient - Poole ,basicShape ,Bournemouth ,Poole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Staff Proficiency &amp; Utilisation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 of all vacancies that are hard-to-fill (Bournemouth &amp; Poole) ,textbox ,textbox ,image ,% of all vacancies that are hard-to-fill ,basicShape ,image ,basicShape ,Employers with 1+ skill shortage vacancies (Bournemouth &amp; Poole)** ,Employers with 1+ skill shortage vacancies ,basicShape ,Employers with 1+ hard-to-fill vacancies (Bournemouth &amp; Poole)* ,Employers with 1+ hard-to-fill vacancies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Labour &amp; Skill Shortages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textbox ,image ,# Employed (2021) ,Employment rate (aged 16-64) ,Unemployment rate (aged 16-64) ,slicer ,# Unemployed (2021) ,Employed # (aged 16-64) ,Unemployed # (aged 16-64)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Employment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Employers reporting 1+ skills gaps in their existing workforce ,textbox ,textbox ,image ,basicShape ,Skills Gaps Reported ,Recruitment Concerns ,Employers planning to digitise / automate ,Employers to need more staff with digital, technical and complex analytical skills ,Employers projecting their skills needs will change ,textbox ,basicShape ,image ,basicShape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Recruitment Concerns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image ,basicShape ,actionButton ,Top specialised skills ,basicShape ,Top specialised skills.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Top Skills Supply &amp; Demand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image ,image ,textbox ,textbox ,textbox ,textbox ,textbox ,textbox ,textbox ,textbox ,textbox ,textbox ,textbox ,textbox ,textbox ,actionButton ,actionButton ,actionButton ,actionButton ,actionButton ,actionButton ,actionButton ,actionButton ,actionButton ,actionButton ,actionButton ,actionButton ,actionButton ,actionButton ,textbox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PART 3 | SUPPLY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basicShape ,image ,Qualifications ,Proportion of people aged 16-64 educated to NVQ Level 4+.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Education Levels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basicShape ,image ,Qualifications.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Education Levels by area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basicShape ,image ,lineChart.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Adult FE and Skills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basicShape ,image ,Qualifications.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FES_Subjects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basicShape ,textbox ,textbox ,textbox ,image ,image ,actionButton ,Apprenticeship Participation ,Participation by Age Group ,Apprenticeship Participation ,# Apprenticeships (2020/21) ,basicShape.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Apprenticeship Participation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basicShape ,textbox ,textbox ,textbox ,image ,image ,actionButton ,Apprenticeship Starts ,Starts by Age Group ,Apprenticeship Participation ,Starts by Level ,Apprenticeship Participation ,basicShape ,# Apprenticeship Starts  (2020/21).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Apprenticeship Starts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basicShape ,textbox ,textbox ,textbox ,image ,image ,actionButton ,Starts by Age Group ,Apprenticeship Participation ,Apprenticeship Achievements ,Achievements by Level ,Apprenticeship Participation ,basicShape ,# Apprenticeship Achievements (2020/21).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Apprenticeship Achievements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textbox ,basicShape ,image ,% of residents aged 16-64 ,image ,(%) of residents aged 18-24 ,basicShape ,Claimant Count Age 16+ ,Claimants Aged 18-24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Claimants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basicShape ,textbox ,textbox ,textbox ,image ,image ,actionButton ,Apprenticeship Participati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Apprenticeship Achievements by Subject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basicShape ,image ,Qualifications ,# HE Qualifiers (2020/21) ,actionButton ,# HE Enrolments (2020/21).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HE Qualifiers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basicShape ,textbox ,textbox ,textbox ,image ,image ,actionButton ,Overall ,# KS4 Cohort BCP  (2019/20) ,Sustained education, employment &amp; apprenticeships ,textbox ,Sustained education ,textbox ,textbox ,textbox ,Sustained apprenticeships ,Sustained employment ,textbox ,textbox ,textbox ,textbox ,Education ,Apprenticeship ,Employment.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Key Stage 4</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basicShape ,textbox ,textbox ,textbox ,image ,image ,actionButton ,Destinations by disadvantaged status ,# KS5 Cohort BCP  (2019/20) ,Sustained education, employment &amp; apprenticeships ,textbox ,Sustained education ,textbox ,textbox ,textbox ,Sustained apprenticeships ,Sustained employment ,textbox ,textbox ,textbox ,textbox ,Destinations by area.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Key Stage 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basicShape ,textbox ,textbox ,textbox ,image ,image ,actionButton ,# Learners BCP  (2018/19) ,Sustained positive destination ,textbox ,Sustained education ,textbox ,textbox ,textbox ,Destination not sustained ,Sustained employment ,textbox ,textbox ,textbox ,textbox ,Destinations by subject area ,Destinations.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Adult FE &amp; Skills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basicShape ,textbox ,textbox ,textbox ,image ,image ,actionButton ,# Apprenticeships BCP  (2018/19) ,Sustained positive destination ,Sustained education ,textbox ,textbox ,Destination not sustained ,Sustained employment ,textbox ,textbox ,Destinations by subject area ,Destinations by level.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 Apprenticeships Destinations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basicShape ,textbox ,textbox ,textbox ,image ,image ,actionButton ,In employment or further study ,Unemployed ,textbox ,textbox ,textbox ,Outcomes by subject area ,Outcomes by provider ,textbox.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Graduate Outcomes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image ,ribbonChart ,clusteredBarChart ,basicShape ,Average wages ,basicShape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Sector Employment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image ,2015 - 2021 Change ,basicShape ,ribbonChart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Sector Development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basicShape ,image ,% Employed by occupation (2021) ,Employment (2021) ,basicShape ,Average wages ,basicShape ,Average annual openings ,Automation Index ,basicShape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Occupations Employment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image ,actionButton ,Gross Value Added by industry in 2020 (*millions) ,All industries (2020) *millions ,% Change (2019 - 2020) ,% Change (2010 - 2019) ,% of the economy (2020).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Sector Productivity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Living in Dorset ,textbox ,textbox ,textbox ,image ,basicShape ,image ,basicShape ,ribbonChart ,2015 - 2021 Change ,actionButton.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Occupations Development</a:t>
            </a:r>
          </a:p>
        </p:txBody>
      </p:sp>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TotalTime>
  <Words>4317</Words>
  <Application>Microsoft Office PowerPoint</Application>
  <PresentationFormat>Widescreen</PresentationFormat>
  <Paragraphs>2099</Paragraphs>
  <Slides>46</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Calibri Light</vt:lpstr>
      <vt:lpstr>Segoe UI</vt:lpstr>
      <vt:lpstr>Segoe UI Semibold</vt:lpstr>
      <vt:lpstr>Custom Design</vt:lpstr>
      <vt:lpstr>PART 1 | LANDSCAPE</vt:lpstr>
      <vt:lpstr>Population</vt:lpstr>
      <vt:lpstr>Employment</vt:lpstr>
      <vt:lpstr>Claimants</vt:lpstr>
      <vt:lpstr>Sector Employment</vt:lpstr>
      <vt:lpstr>Sector Development</vt:lpstr>
      <vt:lpstr>Occupations Employment</vt:lpstr>
      <vt:lpstr>Sector Productivity</vt:lpstr>
      <vt:lpstr>Occupations Development</vt:lpstr>
      <vt:lpstr>Enterprise</vt:lpstr>
      <vt:lpstr>Business Demography</vt:lpstr>
      <vt:lpstr>Productivity</vt:lpstr>
      <vt:lpstr>Earnings</vt:lpstr>
      <vt:lpstr>Low paid jobs</vt:lpstr>
      <vt:lpstr>Deprivation</vt:lpstr>
      <vt:lpstr>Children in Poverty</vt:lpstr>
      <vt:lpstr>PART 2 | DEMAND</vt:lpstr>
      <vt:lpstr>Vacancies</vt:lpstr>
      <vt:lpstr>Area Vacancies</vt:lpstr>
      <vt:lpstr>Top Employers &amp; Jobs</vt:lpstr>
      <vt:lpstr>Industry Group </vt:lpstr>
      <vt:lpstr>Industries </vt:lpstr>
      <vt:lpstr>Jobs by Industry</vt:lpstr>
      <vt:lpstr>Occupations</vt:lpstr>
      <vt:lpstr>Jobs by Occupations</vt:lpstr>
      <vt:lpstr>Qualifications &amp; Experience</vt:lpstr>
      <vt:lpstr>Skills in Demand</vt:lpstr>
      <vt:lpstr>Staff Proficiency &amp; Utilisation</vt:lpstr>
      <vt:lpstr>Labour &amp; Skill Shortages</vt:lpstr>
      <vt:lpstr>Recruitment Concerns</vt:lpstr>
      <vt:lpstr>Top Skills Supply &amp; Demand</vt:lpstr>
      <vt:lpstr>PART 3 | SUPPLY</vt:lpstr>
      <vt:lpstr>Education Levels</vt:lpstr>
      <vt:lpstr>Education Levels by area</vt:lpstr>
      <vt:lpstr>Adult FE and Skills </vt:lpstr>
      <vt:lpstr>FES_Subjects</vt:lpstr>
      <vt:lpstr>Apprenticeship Participation</vt:lpstr>
      <vt:lpstr>Apprenticeship Starts</vt:lpstr>
      <vt:lpstr>Apprenticeship Achievements</vt:lpstr>
      <vt:lpstr>Apprenticeship Achievements by Subject</vt:lpstr>
      <vt:lpstr>HE Qualifiers</vt:lpstr>
      <vt:lpstr>Key Stage 4</vt:lpstr>
      <vt:lpstr>Key Stage 5</vt:lpstr>
      <vt:lpstr>Adult FE &amp; Skills</vt:lpstr>
      <vt:lpstr> Apprenticeships Destinations</vt:lpstr>
      <vt:lpstr>Graduate Outcomes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Power BI</dc:creator>
  <cp:lastModifiedBy>Mira Koseva</cp:lastModifiedBy>
  <cp:revision>5</cp:revision>
  <dcterms:created xsi:type="dcterms:W3CDTF">2016-09-04T11:54:55Z</dcterms:created>
  <dcterms:modified xsi:type="dcterms:W3CDTF">2022-06-17T10:20:32Z</dcterms:modified>
</cp:coreProperties>
</file>