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4167" r:id="rId6"/>
    <p:sldMasterId id="2147484182" r:id="rId7"/>
  </p:sldMasterIdLst>
  <p:notesMasterIdLst>
    <p:notesMasterId r:id="rId38"/>
  </p:notesMasterIdLst>
  <p:sldIdLst>
    <p:sldId id="257" r:id="rId8"/>
    <p:sldId id="341" r:id="rId9"/>
    <p:sldId id="340" r:id="rId10"/>
    <p:sldId id="312" r:id="rId11"/>
    <p:sldId id="372" r:id="rId12"/>
    <p:sldId id="393" r:id="rId13"/>
    <p:sldId id="349" r:id="rId14"/>
    <p:sldId id="311" r:id="rId15"/>
    <p:sldId id="326" r:id="rId16"/>
    <p:sldId id="383" r:id="rId17"/>
    <p:sldId id="385" r:id="rId18"/>
    <p:sldId id="367" r:id="rId19"/>
    <p:sldId id="327" r:id="rId20"/>
    <p:sldId id="298" r:id="rId21"/>
    <p:sldId id="379" r:id="rId22"/>
    <p:sldId id="384" r:id="rId23"/>
    <p:sldId id="335" r:id="rId24"/>
    <p:sldId id="386" r:id="rId25"/>
    <p:sldId id="337" r:id="rId26"/>
    <p:sldId id="369" r:id="rId27"/>
    <p:sldId id="329" r:id="rId28"/>
    <p:sldId id="392" r:id="rId29"/>
    <p:sldId id="387" r:id="rId30"/>
    <p:sldId id="376" r:id="rId31"/>
    <p:sldId id="388" r:id="rId32"/>
    <p:sldId id="389" r:id="rId33"/>
    <p:sldId id="390" r:id="rId34"/>
    <p:sldId id="391" r:id="rId35"/>
    <p:sldId id="370" r:id="rId36"/>
    <p:sldId id="292" r:id="rId37"/>
  </p:sldIdLst>
  <p:sldSz cx="12192000" cy="6858000"/>
  <p:notesSz cx="6858000" cy="9926638"/>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 McCloskey" initials="MM" lastIdx="2" clrIdx="0"/>
  <p:cmAuthor id="2" name="Werren, Antony (Trade)" initials="WA(" lastIdx="2" clrIdx="1"/>
  <p:cmAuthor id="3" name="Claire Shah" initials="CS"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9F"/>
    <a:srgbClr val="F6F4F0"/>
    <a:srgbClr val="EFEAE2"/>
    <a:srgbClr val="C8CEDD"/>
    <a:srgbClr val="180E3C"/>
    <a:srgbClr val="B00D23"/>
    <a:srgbClr val="DFD5C5"/>
    <a:srgbClr val="003669"/>
    <a:srgbClr val="E76125"/>
    <a:srgbClr val="003D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70" autoAdjust="0"/>
    <p:restoredTop sz="96433" autoAdjust="0"/>
  </p:normalViewPr>
  <p:slideViewPr>
    <p:cSldViewPr snapToGrid="0">
      <p:cViewPr varScale="1">
        <p:scale>
          <a:sx n="58" d="100"/>
          <a:sy n="58" d="100"/>
        </p:scale>
        <p:origin x="354" y="6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commentAuthors" Target="commentAuthor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9564F955-3E8B-4FCF-8A3D-C7DC730EC1DB}" type="datetimeFigureOut">
              <a:rPr lang="en-GB" smtClean="0"/>
              <a:t>11/07/2019</a:t>
            </a:fld>
            <a:endParaRPr lang="en-GB" dirty="0"/>
          </a:p>
        </p:txBody>
      </p:sp>
      <p:sp>
        <p:nvSpPr>
          <p:cNvPr id="4" name="Slide Image Placeholder 3"/>
          <p:cNvSpPr>
            <a:spLocks noGrp="1" noRot="1" noChangeAspect="1"/>
          </p:cNvSpPr>
          <p:nvPr>
            <p:ph type="sldImg" idx="2"/>
          </p:nvPr>
        </p:nvSpPr>
        <p:spPr>
          <a:xfrm>
            <a:off x="450850" y="1241425"/>
            <a:ext cx="5956300"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6"/>
            <a:ext cx="2971800"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9428586"/>
            <a:ext cx="2971800" cy="498055"/>
          </a:xfrm>
          <a:prstGeom prst="rect">
            <a:avLst/>
          </a:prstGeom>
        </p:spPr>
        <p:txBody>
          <a:bodyPr vert="horz" lIns="91440" tIns="45720" rIns="91440" bIns="45720" rtlCol="0" anchor="b"/>
          <a:lstStyle>
            <a:lvl1pPr algn="r">
              <a:defRPr sz="1200"/>
            </a:lvl1pPr>
          </a:lstStyle>
          <a:p>
            <a:fld id="{D0A0B048-DA15-494E-8B35-55CA27C40CEA}" type="slidenum">
              <a:rPr lang="en-GB" smtClean="0"/>
              <a:t>‹#›</a:t>
            </a:fld>
            <a:endParaRPr lang="en-GB" dirty="0"/>
          </a:p>
        </p:txBody>
      </p:sp>
    </p:spTree>
    <p:extLst>
      <p:ext uri="{BB962C8B-B14F-4D97-AF65-F5344CB8AC3E}">
        <p14:creationId xmlns:p14="http://schemas.microsoft.com/office/powerpoint/2010/main" val="2367884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A0B048-DA15-494E-8B35-55CA27C40CEA}" type="slidenum">
              <a:rPr lang="en-GB" smtClean="0"/>
              <a:t>1</a:t>
            </a:fld>
            <a:endParaRPr lang="en-GB" dirty="0"/>
          </a:p>
        </p:txBody>
      </p:sp>
    </p:spTree>
    <p:extLst>
      <p:ext uri="{BB962C8B-B14F-4D97-AF65-F5344CB8AC3E}">
        <p14:creationId xmlns:p14="http://schemas.microsoft.com/office/powerpoint/2010/main" val="1396047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0A0B048-DA15-494E-8B35-55CA27C40CEA}"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08595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A0B048-DA15-494E-8B35-55CA27C40CEA}"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1739830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A0B048-DA15-494E-8B35-55CA27C40CEA}" type="slidenum">
              <a:rPr lang="en-GB" smtClean="0"/>
              <a:t>13</a:t>
            </a:fld>
            <a:endParaRPr lang="en-GB" dirty="0"/>
          </a:p>
        </p:txBody>
      </p:sp>
    </p:spTree>
    <p:extLst>
      <p:ext uri="{BB962C8B-B14F-4D97-AF65-F5344CB8AC3E}">
        <p14:creationId xmlns:p14="http://schemas.microsoft.com/office/powerpoint/2010/main" val="1863612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A0B048-DA15-494E-8B35-55CA27C40CEA}" type="slidenum">
              <a:rPr lang="en-GB" smtClean="0"/>
              <a:t>14</a:t>
            </a:fld>
            <a:endParaRPr lang="en-GB" dirty="0"/>
          </a:p>
        </p:txBody>
      </p:sp>
    </p:spTree>
    <p:extLst>
      <p:ext uri="{BB962C8B-B14F-4D97-AF65-F5344CB8AC3E}">
        <p14:creationId xmlns:p14="http://schemas.microsoft.com/office/powerpoint/2010/main" val="2320208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D0A0B048-DA15-494E-8B35-55CA27C40CEA}" type="slidenum">
              <a:rPr lang="en-GB" smtClean="0"/>
              <a:t>15</a:t>
            </a:fld>
            <a:endParaRPr lang="en-GB" dirty="0"/>
          </a:p>
        </p:txBody>
      </p:sp>
    </p:spTree>
    <p:extLst>
      <p:ext uri="{BB962C8B-B14F-4D97-AF65-F5344CB8AC3E}">
        <p14:creationId xmlns:p14="http://schemas.microsoft.com/office/powerpoint/2010/main" val="1865222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D0A0B048-DA15-494E-8B35-55CA27C40CEA}" type="slidenum">
              <a:rPr lang="en-GB" smtClean="0"/>
              <a:t>16</a:t>
            </a:fld>
            <a:endParaRPr lang="en-GB" dirty="0"/>
          </a:p>
        </p:txBody>
      </p:sp>
    </p:spTree>
    <p:extLst>
      <p:ext uri="{BB962C8B-B14F-4D97-AF65-F5344CB8AC3E}">
        <p14:creationId xmlns:p14="http://schemas.microsoft.com/office/powerpoint/2010/main" val="2402932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A0B048-DA15-494E-8B35-55CA27C40CEA}" type="slidenum">
              <a:rPr lang="en-GB" smtClean="0"/>
              <a:t>17</a:t>
            </a:fld>
            <a:endParaRPr lang="en-GB" dirty="0"/>
          </a:p>
        </p:txBody>
      </p:sp>
    </p:spTree>
    <p:extLst>
      <p:ext uri="{BB962C8B-B14F-4D97-AF65-F5344CB8AC3E}">
        <p14:creationId xmlns:p14="http://schemas.microsoft.com/office/powerpoint/2010/main" val="726983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0A0B048-DA15-494E-8B35-55CA27C40CEA}"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63475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endParaRPr>
          </a:p>
        </p:txBody>
      </p:sp>
      <p:sp>
        <p:nvSpPr>
          <p:cNvPr id="4" name="Slide Number Placeholder 3"/>
          <p:cNvSpPr>
            <a:spLocks noGrp="1"/>
          </p:cNvSpPr>
          <p:nvPr>
            <p:ph type="sldNum" sz="quarter" idx="10"/>
          </p:nvPr>
        </p:nvSpPr>
        <p:spPr/>
        <p:txBody>
          <a:bodyPr/>
          <a:lstStyle/>
          <a:p>
            <a:fld id="{D0A0B048-DA15-494E-8B35-55CA27C40CEA}" type="slidenum">
              <a:rPr lang="en-GB" smtClean="0"/>
              <a:t>19</a:t>
            </a:fld>
            <a:endParaRPr lang="en-GB" dirty="0"/>
          </a:p>
        </p:txBody>
      </p:sp>
    </p:spTree>
    <p:extLst>
      <p:ext uri="{BB962C8B-B14F-4D97-AF65-F5344CB8AC3E}">
        <p14:creationId xmlns:p14="http://schemas.microsoft.com/office/powerpoint/2010/main" val="146646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A0B048-DA15-494E-8B35-55CA27C40CEA}" type="slidenum">
              <a:rPr lang="en-GB" smtClean="0">
                <a:solidFill>
                  <a:prstClr val="black"/>
                </a:solidFill>
              </a:rPr>
              <a:pPr/>
              <a:t>20</a:t>
            </a:fld>
            <a:endParaRPr lang="en-GB" dirty="0">
              <a:solidFill>
                <a:prstClr val="black"/>
              </a:solidFill>
            </a:endParaRPr>
          </a:p>
        </p:txBody>
      </p:sp>
    </p:spTree>
    <p:extLst>
      <p:ext uri="{BB962C8B-B14F-4D97-AF65-F5344CB8AC3E}">
        <p14:creationId xmlns:p14="http://schemas.microsoft.com/office/powerpoint/2010/main" val="3660872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A0B048-DA15-494E-8B35-55CA27C40CEA}" type="slidenum">
              <a:rPr lang="en-GB" smtClean="0"/>
              <a:t>2</a:t>
            </a:fld>
            <a:endParaRPr lang="en-GB" dirty="0"/>
          </a:p>
        </p:txBody>
      </p:sp>
    </p:spTree>
    <p:extLst>
      <p:ext uri="{BB962C8B-B14F-4D97-AF65-F5344CB8AC3E}">
        <p14:creationId xmlns:p14="http://schemas.microsoft.com/office/powerpoint/2010/main" val="37642215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A0B048-DA15-494E-8B35-55CA27C40CEA}" type="slidenum">
              <a:rPr lang="en-GB" smtClean="0"/>
              <a:t>21</a:t>
            </a:fld>
            <a:endParaRPr lang="en-GB" dirty="0"/>
          </a:p>
        </p:txBody>
      </p:sp>
    </p:spTree>
    <p:extLst>
      <p:ext uri="{BB962C8B-B14F-4D97-AF65-F5344CB8AC3E}">
        <p14:creationId xmlns:p14="http://schemas.microsoft.com/office/powerpoint/2010/main" val="27544683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0A0B048-DA15-494E-8B35-55CA27C40CEA}"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32639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0A0B048-DA15-494E-8B35-55CA27C40CEA}"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86551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A0B048-DA15-494E-8B35-55CA27C40CEA}" type="slidenum">
              <a:rPr lang="en-GB" smtClean="0">
                <a:solidFill>
                  <a:prstClr val="black"/>
                </a:solidFill>
              </a:rPr>
              <a:pPr/>
              <a:t>29</a:t>
            </a:fld>
            <a:endParaRPr lang="en-GB" dirty="0">
              <a:solidFill>
                <a:prstClr val="black"/>
              </a:solidFill>
            </a:endParaRPr>
          </a:p>
        </p:txBody>
      </p:sp>
    </p:spTree>
    <p:extLst>
      <p:ext uri="{BB962C8B-B14F-4D97-AF65-F5344CB8AC3E}">
        <p14:creationId xmlns:p14="http://schemas.microsoft.com/office/powerpoint/2010/main" val="7475836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A0B048-DA15-494E-8B35-55CA27C40CEA}" type="slidenum">
              <a:rPr lang="en-GB" smtClean="0"/>
              <a:t>30</a:t>
            </a:fld>
            <a:endParaRPr lang="en-GB" dirty="0"/>
          </a:p>
        </p:txBody>
      </p:sp>
    </p:spTree>
    <p:extLst>
      <p:ext uri="{BB962C8B-B14F-4D97-AF65-F5344CB8AC3E}">
        <p14:creationId xmlns:p14="http://schemas.microsoft.com/office/powerpoint/2010/main" val="2870528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A0B048-DA15-494E-8B35-55CA27C40CEA}" type="slidenum">
              <a:rPr lang="en-GB" smtClean="0"/>
              <a:t>3</a:t>
            </a:fld>
            <a:endParaRPr lang="en-GB" dirty="0"/>
          </a:p>
        </p:txBody>
      </p:sp>
    </p:spTree>
    <p:extLst>
      <p:ext uri="{BB962C8B-B14F-4D97-AF65-F5344CB8AC3E}">
        <p14:creationId xmlns:p14="http://schemas.microsoft.com/office/powerpoint/2010/main" val="2168632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A0B048-DA15-494E-8B35-55CA27C40CEA}" type="slidenum">
              <a:rPr lang="en-GB" smtClean="0"/>
              <a:t>4</a:t>
            </a:fld>
            <a:endParaRPr lang="en-GB" dirty="0"/>
          </a:p>
        </p:txBody>
      </p:sp>
    </p:spTree>
    <p:extLst>
      <p:ext uri="{BB962C8B-B14F-4D97-AF65-F5344CB8AC3E}">
        <p14:creationId xmlns:p14="http://schemas.microsoft.com/office/powerpoint/2010/main" val="1333206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A0B048-DA15-494E-8B35-55CA27C40CEA}" type="slidenum">
              <a:rPr lang="en-GB" smtClean="0"/>
              <a:t>5</a:t>
            </a:fld>
            <a:endParaRPr lang="en-GB" dirty="0"/>
          </a:p>
        </p:txBody>
      </p:sp>
    </p:spTree>
    <p:extLst>
      <p:ext uri="{BB962C8B-B14F-4D97-AF65-F5344CB8AC3E}">
        <p14:creationId xmlns:p14="http://schemas.microsoft.com/office/powerpoint/2010/main" val="423078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0A0B048-DA15-494E-8B35-55CA27C40CEA}"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1177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A0B048-DA15-494E-8B35-55CA27C40CEA}" type="slidenum">
              <a:rPr lang="en-GB" smtClean="0"/>
              <a:t>7</a:t>
            </a:fld>
            <a:endParaRPr lang="en-GB" dirty="0"/>
          </a:p>
        </p:txBody>
      </p:sp>
    </p:spTree>
    <p:extLst>
      <p:ext uri="{BB962C8B-B14F-4D97-AF65-F5344CB8AC3E}">
        <p14:creationId xmlns:p14="http://schemas.microsoft.com/office/powerpoint/2010/main" val="1549083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A0B048-DA15-494E-8B35-55CA27C40CEA}" type="slidenum">
              <a:rPr lang="en-GB" smtClean="0"/>
              <a:t>9</a:t>
            </a:fld>
            <a:endParaRPr lang="en-GB" dirty="0"/>
          </a:p>
        </p:txBody>
      </p:sp>
    </p:spTree>
    <p:extLst>
      <p:ext uri="{BB962C8B-B14F-4D97-AF65-F5344CB8AC3E}">
        <p14:creationId xmlns:p14="http://schemas.microsoft.com/office/powerpoint/2010/main" val="3584552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0A0B048-DA15-494E-8B35-55CA27C40CEA}"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92455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ub Title">
    <p:spTree>
      <p:nvGrpSpPr>
        <p:cNvPr id="1" name=""/>
        <p:cNvGrpSpPr/>
        <p:nvPr/>
      </p:nvGrpSpPr>
      <p:grpSpPr>
        <a:xfrm>
          <a:off x="0" y="0"/>
          <a:ext cx="0" cy="0"/>
          <a:chOff x="0" y="0"/>
          <a:chExt cx="0" cy="0"/>
        </a:xfrm>
      </p:grpSpPr>
      <p:sp>
        <p:nvSpPr>
          <p:cNvPr id="6" name="Rectangle 5"/>
          <p:cNvSpPr/>
          <p:nvPr userDrawn="1"/>
        </p:nvSpPr>
        <p:spPr>
          <a:xfrm>
            <a:off x="1" y="6498000"/>
            <a:ext cx="12191999"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a:xfrm>
            <a:off x="1800000" y="648000"/>
            <a:ext cx="9612000" cy="647700"/>
          </a:xfrm>
        </p:spPr>
        <p:txBody>
          <a:bodyPr tIns="0" bIns="0" anchor="t"/>
          <a:lstStyle>
            <a:lvl1pPr>
              <a:defRPr sz="2000"/>
            </a:lvl1pPr>
          </a:lstStyle>
          <a:p>
            <a:r>
              <a:rPr lang="en-US" dirty="0"/>
              <a:t>Click to edit Master title style</a:t>
            </a:r>
            <a:endParaRPr lang="en-GB" dirty="0"/>
          </a:p>
        </p:txBody>
      </p:sp>
      <p:sp>
        <p:nvSpPr>
          <p:cNvPr id="3" name="Rectangle 6"/>
          <p:cNvSpPr>
            <a:spLocks noGrp="1" noChangeArrowheads="1"/>
          </p:cNvSpPr>
          <p:nvPr>
            <p:ph type="sldNum" sz="quarter" idx="10"/>
          </p:nvPr>
        </p:nvSpPr>
        <p:spPr>
          <a:xfrm>
            <a:off x="11054862" y="6552000"/>
            <a:ext cx="574431" cy="215900"/>
          </a:xfrm>
          <a:ln/>
        </p:spPr>
        <p:txBody>
          <a:bodyPr/>
          <a:lstStyle>
            <a:lvl1pPr>
              <a:defRPr sz="900"/>
            </a:lvl1pPr>
          </a:lstStyle>
          <a:p>
            <a:pPr>
              <a:defRPr/>
            </a:pPr>
            <a:fld id="{C99BD540-CAF4-4BC4-AA40-D496466E7C29}" type="slidenum">
              <a:rPr lang="en-GB" altLang="en-US" smtClean="0"/>
              <a:pPr>
                <a:defRPr/>
              </a:pPr>
              <a:t>‹#›</a:t>
            </a:fld>
            <a:endParaRPr lang="en-GB" altLang="en-US" dirty="0"/>
          </a:p>
        </p:txBody>
      </p:sp>
      <p:sp>
        <p:nvSpPr>
          <p:cNvPr id="9" name="Text Placeholder 8"/>
          <p:cNvSpPr>
            <a:spLocks noGrp="1"/>
          </p:cNvSpPr>
          <p:nvPr>
            <p:ph type="body" sz="quarter" idx="11"/>
          </p:nvPr>
        </p:nvSpPr>
        <p:spPr>
          <a:xfrm>
            <a:off x="1800225" y="1440000"/>
            <a:ext cx="6480000" cy="504000"/>
          </a:xfrm>
          <a:noFill/>
          <a:ln>
            <a:noFill/>
          </a:ln>
        </p:spPr>
        <p:txBody>
          <a:bodyPr tIns="0" bIns="0"/>
          <a:lstStyle>
            <a:lvl1pPr>
              <a:spcAft>
                <a:spcPts val="0"/>
              </a:spcAft>
              <a:defRPr sz="1400" b="0">
                <a:solidFill>
                  <a:schemeClr val="tx1"/>
                </a:solidFill>
              </a:defRPr>
            </a:lvl1pPr>
            <a:lvl2pPr>
              <a:defRPr sz="1400"/>
            </a:lvl2pPr>
            <a:lvl3pPr>
              <a:defRPr sz="1400"/>
            </a:lvl3pPr>
            <a:lvl4pPr>
              <a:defRPr sz="1400"/>
            </a:lvl4pPr>
            <a:lvl5pPr>
              <a:defRPr sz="2800"/>
            </a:lvl5pPr>
          </a:lstStyle>
          <a:p>
            <a:pPr lvl="0"/>
            <a:r>
              <a:rPr lang="en-US" dirty="0"/>
              <a:t>Click to edit Master text styles</a:t>
            </a:r>
            <a:endParaRPr lang="en-GB" dirty="0"/>
          </a:p>
        </p:txBody>
      </p:sp>
    </p:spTree>
    <p:extLst>
      <p:ext uri="{BB962C8B-B14F-4D97-AF65-F5344CB8AC3E}">
        <p14:creationId xmlns:p14="http://schemas.microsoft.com/office/powerpoint/2010/main" val="5463011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 Title">
    <p:spTree>
      <p:nvGrpSpPr>
        <p:cNvPr id="1" name=""/>
        <p:cNvGrpSpPr/>
        <p:nvPr/>
      </p:nvGrpSpPr>
      <p:grpSpPr>
        <a:xfrm>
          <a:off x="0" y="0"/>
          <a:ext cx="0" cy="0"/>
          <a:chOff x="0" y="0"/>
          <a:chExt cx="0" cy="0"/>
        </a:xfrm>
      </p:grpSpPr>
      <p:sp>
        <p:nvSpPr>
          <p:cNvPr id="6" name="Rectangle 5"/>
          <p:cNvSpPr/>
          <p:nvPr userDrawn="1"/>
        </p:nvSpPr>
        <p:spPr>
          <a:xfrm>
            <a:off x="1" y="6498000"/>
            <a:ext cx="12191999"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4" name="Title 3"/>
          <p:cNvSpPr>
            <a:spLocks noGrp="1"/>
          </p:cNvSpPr>
          <p:nvPr>
            <p:ph type="title"/>
          </p:nvPr>
        </p:nvSpPr>
        <p:spPr>
          <a:xfrm>
            <a:off x="1800000" y="648000"/>
            <a:ext cx="9612000" cy="647700"/>
          </a:xfrm>
        </p:spPr>
        <p:txBody>
          <a:bodyPr tIns="0" bIns="0" anchor="t"/>
          <a:lstStyle>
            <a:lvl1pPr>
              <a:defRPr sz="2000"/>
            </a:lvl1pPr>
          </a:lstStyle>
          <a:p>
            <a:r>
              <a:rPr lang="en-US" dirty="0"/>
              <a:t>Click to edit Master title style</a:t>
            </a:r>
            <a:endParaRPr lang="en-GB" dirty="0"/>
          </a:p>
        </p:txBody>
      </p:sp>
      <p:sp>
        <p:nvSpPr>
          <p:cNvPr id="3" name="Rectangle 6"/>
          <p:cNvSpPr>
            <a:spLocks noGrp="1" noChangeArrowheads="1"/>
          </p:cNvSpPr>
          <p:nvPr>
            <p:ph type="sldNum" sz="quarter" idx="10"/>
          </p:nvPr>
        </p:nvSpPr>
        <p:spPr>
          <a:xfrm>
            <a:off x="11054862" y="6552000"/>
            <a:ext cx="574431" cy="215900"/>
          </a:xfrm>
          <a:ln/>
        </p:spPr>
        <p:txBody>
          <a:bodyPr/>
          <a:lstStyle>
            <a:lvl1pPr>
              <a:defRPr sz="900"/>
            </a:lvl1pPr>
          </a:lstStyle>
          <a:p>
            <a:pPr>
              <a:defRPr/>
            </a:pPr>
            <a:fld id="{C99BD540-CAF4-4BC4-AA40-D496466E7C29}" type="slidenum">
              <a:rPr lang="en-GB" altLang="en-US" smtClean="0">
                <a:solidFill>
                  <a:srgbClr val="180E3C"/>
                </a:solidFill>
              </a:rPr>
              <a:pPr>
                <a:defRPr/>
              </a:pPr>
              <a:t>‹#›</a:t>
            </a:fld>
            <a:endParaRPr lang="en-GB" altLang="en-US" dirty="0">
              <a:solidFill>
                <a:srgbClr val="180E3C"/>
              </a:solidFill>
            </a:endParaRPr>
          </a:p>
        </p:txBody>
      </p:sp>
      <p:sp>
        <p:nvSpPr>
          <p:cNvPr id="9" name="Text Placeholder 8"/>
          <p:cNvSpPr>
            <a:spLocks noGrp="1"/>
          </p:cNvSpPr>
          <p:nvPr>
            <p:ph type="body" sz="quarter" idx="11"/>
          </p:nvPr>
        </p:nvSpPr>
        <p:spPr>
          <a:xfrm>
            <a:off x="1800225" y="1440000"/>
            <a:ext cx="6480000" cy="504000"/>
          </a:xfrm>
          <a:noFill/>
          <a:ln>
            <a:noFill/>
          </a:ln>
        </p:spPr>
        <p:txBody>
          <a:bodyPr tIns="0" bIns="0"/>
          <a:lstStyle>
            <a:lvl1pPr>
              <a:spcAft>
                <a:spcPts val="0"/>
              </a:spcAft>
              <a:defRPr sz="1400" b="0">
                <a:solidFill>
                  <a:schemeClr val="tx1"/>
                </a:solidFill>
              </a:defRPr>
            </a:lvl1pPr>
            <a:lvl2pPr>
              <a:defRPr sz="1400"/>
            </a:lvl2pPr>
            <a:lvl3pPr>
              <a:defRPr sz="1400"/>
            </a:lvl3pPr>
            <a:lvl4pPr>
              <a:defRPr sz="1400"/>
            </a:lvl4pPr>
            <a:lvl5pPr>
              <a:defRPr sz="2800"/>
            </a:lvl5pPr>
          </a:lstStyle>
          <a:p>
            <a:pPr lvl="0"/>
            <a:r>
              <a:rPr lang="en-US" dirty="0"/>
              <a:t>Click to edit Master text styles</a:t>
            </a:r>
            <a:endParaRPr lang="en-GB" dirty="0"/>
          </a:p>
        </p:txBody>
      </p:sp>
    </p:spTree>
    <p:extLst>
      <p:ext uri="{BB962C8B-B14F-4D97-AF65-F5344CB8AC3E}">
        <p14:creationId xmlns:p14="http://schemas.microsoft.com/office/powerpoint/2010/main" val="72759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47557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5877" y="1268761"/>
            <a:ext cx="6646154" cy="4896544"/>
          </a:xfrm>
        </p:spPr>
        <p:txBody>
          <a:bodyPr/>
          <a:lstStyle>
            <a:lvl1pPr>
              <a:spcBef>
                <a:spcPts val="0"/>
              </a:spcBef>
              <a:spcAft>
                <a:spcPts val="369"/>
              </a:spcAft>
              <a:defRPr sz="1723"/>
            </a:lvl1pPr>
            <a:lvl2pPr>
              <a:defRPr sz="1354"/>
            </a:lvl2pPr>
            <a:lvl3pPr>
              <a:defRPr sz="1354"/>
            </a:lvl3pPr>
            <a:lvl4pPr>
              <a:defRPr sz="1354"/>
            </a:lvl4pPr>
            <a:lvl5pPr>
              <a:defRPr sz="1354"/>
            </a:lvl5pPr>
            <a:lvl6pPr>
              <a:defRPr sz="2462"/>
            </a:lvl6pPr>
            <a:lvl7pPr>
              <a:defRPr sz="2462"/>
            </a:lvl7pPr>
            <a:lvl8pPr>
              <a:defRPr sz="2462"/>
            </a:lvl8pPr>
            <a:lvl9pPr>
              <a:defRPr sz="24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700062" y="1268760"/>
            <a:ext cx="3987692" cy="4896545"/>
          </a:xfrm>
        </p:spPr>
        <p:txBody>
          <a:bodyPr/>
          <a:lstStyle>
            <a:lvl1pPr marL="0" indent="0">
              <a:spcBef>
                <a:spcPts val="0"/>
              </a:spcBef>
              <a:spcAft>
                <a:spcPts val="369"/>
              </a:spcAft>
              <a:buNone/>
              <a:defRPr sz="1723"/>
            </a:lvl1pPr>
            <a:lvl2pPr marL="562722" indent="0">
              <a:buNone/>
              <a:defRPr sz="1477"/>
            </a:lvl2pPr>
            <a:lvl3pPr marL="1125444" indent="0">
              <a:buNone/>
              <a:defRPr sz="1231"/>
            </a:lvl3pPr>
            <a:lvl4pPr marL="1688165" indent="0">
              <a:buNone/>
              <a:defRPr sz="1108"/>
            </a:lvl4pPr>
            <a:lvl5pPr marL="2250887" indent="0">
              <a:buNone/>
              <a:defRPr sz="1108"/>
            </a:lvl5pPr>
            <a:lvl6pPr marL="2813609" indent="0">
              <a:buNone/>
              <a:defRPr sz="1108"/>
            </a:lvl6pPr>
            <a:lvl7pPr marL="3376331" indent="0">
              <a:buNone/>
              <a:defRPr sz="1108"/>
            </a:lvl7pPr>
            <a:lvl8pPr marL="3939052" indent="0">
              <a:buNone/>
              <a:defRPr sz="1108"/>
            </a:lvl8pPr>
            <a:lvl9pPr marL="4501774" indent="0">
              <a:buNone/>
              <a:defRPr sz="1108"/>
            </a:lvl9pPr>
          </a:lstStyle>
          <a:p>
            <a:pPr lvl="0"/>
            <a:r>
              <a:rPr lang="en-US"/>
              <a:t>Click to edit Master text styles</a:t>
            </a:r>
          </a:p>
        </p:txBody>
      </p:sp>
      <p:sp>
        <p:nvSpPr>
          <p:cNvPr id="11" name="Title 10"/>
          <p:cNvSpPr>
            <a:spLocks noGrp="1"/>
          </p:cNvSpPr>
          <p:nvPr>
            <p:ph type="title"/>
          </p:nvPr>
        </p:nvSpPr>
        <p:spPr/>
        <p:txBody>
          <a:bodyPr/>
          <a:lstStyle/>
          <a:p>
            <a:r>
              <a:rPr lang="en-US"/>
              <a:t>Click to edit Master title style</a:t>
            </a:r>
            <a:endParaRPr lang="en-GB" dirty="0"/>
          </a:p>
        </p:txBody>
      </p:sp>
      <p:sp>
        <p:nvSpPr>
          <p:cNvPr id="5" name="Rectangle 6"/>
          <p:cNvSpPr>
            <a:spLocks noGrp="1" noChangeArrowheads="1"/>
          </p:cNvSpPr>
          <p:nvPr>
            <p:ph type="sldNum" sz="quarter" idx="10"/>
          </p:nvPr>
        </p:nvSpPr>
        <p:spPr>
          <a:ln/>
        </p:spPr>
        <p:txBody>
          <a:bodyPr/>
          <a:lstStyle>
            <a:lvl1pPr>
              <a:defRPr/>
            </a:lvl1pPr>
          </a:lstStyle>
          <a:p>
            <a:pPr>
              <a:defRPr/>
            </a:pPr>
            <a:fld id="{8FFCA042-86F5-4472-B77B-5A440A7F3393}" type="slidenum">
              <a:rPr lang="en-GB" altLang="en-US">
                <a:solidFill>
                  <a:srgbClr val="180E3C"/>
                </a:solidFill>
              </a:rPr>
              <a:pPr>
                <a:defRPr/>
              </a:pPr>
              <a:t>‹#›</a:t>
            </a:fld>
            <a:endParaRPr lang="en-GB" altLang="en-US" dirty="0">
              <a:solidFill>
                <a:srgbClr val="180E3C"/>
              </a:solidFill>
            </a:endParaRPr>
          </a:p>
        </p:txBody>
      </p:sp>
    </p:spTree>
    <p:extLst>
      <p:ext uri="{BB962C8B-B14F-4D97-AF65-F5344CB8AC3E}">
        <p14:creationId xmlns:p14="http://schemas.microsoft.com/office/powerpoint/2010/main" val="26906878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Content with Caption">
    <p:spTree>
      <p:nvGrpSpPr>
        <p:cNvPr id="1" name=""/>
        <p:cNvGrpSpPr/>
        <p:nvPr/>
      </p:nvGrpSpPr>
      <p:grpSpPr>
        <a:xfrm>
          <a:off x="0" y="0"/>
          <a:ext cx="0" cy="0"/>
          <a:chOff x="0" y="0"/>
          <a:chExt cx="0" cy="0"/>
        </a:xfrm>
      </p:grpSpPr>
      <p:sp>
        <p:nvSpPr>
          <p:cNvPr id="5" name="Freeform 8"/>
          <p:cNvSpPr>
            <a:spLocks/>
          </p:cNvSpPr>
          <p:nvPr/>
        </p:nvSpPr>
        <p:spPr bwMode="auto">
          <a:xfrm>
            <a:off x="4945185" y="1268413"/>
            <a:ext cx="6564923" cy="4348162"/>
          </a:xfrm>
          <a:custGeom>
            <a:avLst/>
            <a:gdLst>
              <a:gd name="T0" fmla="*/ 0 w 1672"/>
              <a:gd name="T1" fmla="*/ 0 h 1476"/>
              <a:gd name="T2" fmla="*/ 0 w 1672"/>
              <a:gd name="T3" fmla="*/ 2147483646 h 1476"/>
              <a:gd name="T4" fmla="*/ 2147483646 w 1672"/>
              <a:gd name="T5" fmla="*/ 2147483646 h 1476"/>
              <a:gd name="T6" fmla="*/ 2147483646 w 1672"/>
              <a:gd name="T7" fmla="*/ 2147483646 h 1476"/>
              <a:gd name="T8" fmla="*/ 2147483646 w 1672"/>
              <a:gd name="T9" fmla="*/ 2147483646 h 1476"/>
              <a:gd name="T10" fmla="*/ 2147483646 w 1672"/>
              <a:gd name="T11" fmla="*/ 2147483646 h 1476"/>
              <a:gd name="T12" fmla="*/ 2147483646 w 1672"/>
              <a:gd name="T13" fmla="*/ 2147483646 h 1476"/>
              <a:gd name="T14" fmla="*/ 2147483646 w 1672"/>
              <a:gd name="T15" fmla="*/ 2147483646 h 1476"/>
              <a:gd name="T16" fmla="*/ 2147483646 w 1672"/>
              <a:gd name="T17" fmla="*/ 2147483646 h 1476"/>
              <a:gd name="T18" fmla="*/ 2147483646 w 1672"/>
              <a:gd name="T19" fmla="*/ 2147483646 h 1476"/>
              <a:gd name="T20" fmla="*/ 2147483646 w 1672"/>
              <a:gd name="T21" fmla="*/ 0 h 1476"/>
              <a:gd name="T22" fmla="*/ 0 w 1672"/>
              <a:gd name="T23" fmla="*/ 0 h 14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72" h="1476">
                <a:moveTo>
                  <a:pt x="0" y="0"/>
                </a:moveTo>
                <a:cubicBezTo>
                  <a:pt x="0" y="1208"/>
                  <a:pt x="0" y="1208"/>
                  <a:pt x="0" y="1208"/>
                </a:cubicBezTo>
                <a:cubicBezTo>
                  <a:pt x="286" y="1208"/>
                  <a:pt x="286" y="1208"/>
                  <a:pt x="286" y="1208"/>
                </a:cubicBezTo>
                <a:cubicBezTo>
                  <a:pt x="203" y="1443"/>
                  <a:pt x="203" y="1443"/>
                  <a:pt x="203" y="1443"/>
                </a:cubicBezTo>
                <a:cubicBezTo>
                  <a:pt x="199" y="1453"/>
                  <a:pt x="203" y="1464"/>
                  <a:pt x="212" y="1471"/>
                </a:cubicBezTo>
                <a:cubicBezTo>
                  <a:pt x="216" y="1474"/>
                  <a:pt x="221" y="1476"/>
                  <a:pt x="227" y="1476"/>
                </a:cubicBezTo>
                <a:cubicBezTo>
                  <a:pt x="232" y="1476"/>
                  <a:pt x="237" y="1474"/>
                  <a:pt x="241" y="1471"/>
                </a:cubicBezTo>
                <a:cubicBezTo>
                  <a:pt x="606" y="1206"/>
                  <a:pt x="606" y="1206"/>
                  <a:pt x="606" y="1206"/>
                </a:cubicBezTo>
                <a:cubicBezTo>
                  <a:pt x="606" y="1208"/>
                  <a:pt x="606" y="1208"/>
                  <a:pt x="606" y="1208"/>
                </a:cubicBezTo>
                <a:cubicBezTo>
                  <a:pt x="1672" y="1208"/>
                  <a:pt x="1672" y="1208"/>
                  <a:pt x="1672" y="1208"/>
                </a:cubicBezTo>
                <a:cubicBezTo>
                  <a:pt x="1672" y="0"/>
                  <a:pt x="1672" y="0"/>
                  <a:pt x="1672" y="0"/>
                </a:cubicBez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solidFill>
                <a:srgbClr val="180E3C"/>
              </a:solidFill>
            </a:endParaRPr>
          </a:p>
        </p:txBody>
      </p:sp>
      <p:sp>
        <p:nvSpPr>
          <p:cNvPr id="4" name="Text Placeholder 3"/>
          <p:cNvSpPr>
            <a:spLocks noGrp="1"/>
          </p:cNvSpPr>
          <p:nvPr>
            <p:ph type="body" sz="half" idx="2"/>
          </p:nvPr>
        </p:nvSpPr>
        <p:spPr>
          <a:xfrm>
            <a:off x="700062" y="1268760"/>
            <a:ext cx="4011084" cy="4896545"/>
          </a:xfrm>
        </p:spPr>
        <p:txBody>
          <a:bodyPr/>
          <a:lstStyle>
            <a:lvl1pPr marL="0" indent="0">
              <a:buNone/>
              <a:defRPr sz="1723"/>
            </a:lvl1pPr>
            <a:lvl2pPr marL="562722" indent="0">
              <a:buNone/>
              <a:defRPr sz="1477"/>
            </a:lvl2pPr>
            <a:lvl3pPr marL="1125444" indent="0">
              <a:buNone/>
              <a:defRPr sz="1231"/>
            </a:lvl3pPr>
            <a:lvl4pPr marL="1688165" indent="0">
              <a:buNone/>
              <a:defRPr sz="1108"/>
            </a:lvl4pPr>
            <a:lvl5pPr marL="2250887" indent="0">
              <a:buNone/>
              <a:defRPr sz="1108"/>
            </a:lvl5pPr>
            <a:lvl6pPr marL="2813609" indent="0">
              <a:buNone/>
              <a:defRPr sz="1108"/>
            </a:lvl6pPr>
            <a:lvl7pPr marL="3376331" indent="0">
              <a:buNone/>
              <a:defRPr sz="1108"/>
            </a:lvl7pPr>
            <a:lvl8pPr marL="3939052" indent="0">
              <a:buNone/>
              <a:defRPr sz="1108"/>
            </a:lvl8pPr>
            <a:lvl9pPr marL="4501774" indent="0">
              <a:buNone/>
              <a:defRPr sz="1108"/>
            </a:lvl9pPr>
          </a:lstStyle>
          <a:p>
            <a:pPr lvl="0"/>
            <a:r>
              <a:rPr lang="en-US"/>
              <a:t>Click to edit Master text styles</a:t>
            </a:r>
          </a:p>
        </p:txBody>
      </p:sp>
      <p:sp>
        <p:nvSpPr>
          <p:cNvPr id="11" name="Title 10"/>
          <p:cNvSpPr>
            <a:spLocks noGrp="1"/>
          </p:cNvSpPr>
          <p:nvPr>
            <p:ph type="title"/>
          </p:nvPr>
        </p:nvSpPr>
        <p:spPr/>
        <p:txBody>
          <a:bodyPr/>
          <a:lstStyle/>
          <a:p>
            <a:r>
              <a:rPr lang="en-US"/>
              <a:t>Click to edit Master title style</a:t>
            </a:r>
            <a:endParaRPr lang="en-GB" dirty="0"/>
          </a:p>
        </p:txBody>
      </p:sp>
      <p:sp>
        <p:nvSpPr>
          <p:cNvPr id="8" name="Text Placeholder 7"/>
          <p:cNvSpPr>
            <a:spLocks noGrp="1"/>
          </p:cNvSpPr>
          <p:nvPr>
            <p:ph type="body" sz="quarter" idx="12"/>
          </p:nvPr>
        </p:nvSpPr>
        <p:spPr>
          <a:xfrm>
            <a:off x="5232401" y="1412875"/>
            <a:ext cx="6047317" cy="3168650"/>
          </a:xfrm>
        </p:spPr>
        <p:txBody>
          <a:bodyPr/>
          <a:lstStyle>
            <a:lvl1pPr>
              <a:defRPr>
                <a:solidFill>
                  <a:schemeClr val="bg1"/>
                </a:solidFill>
              </a:defRPr>
            </a:lvl1pPr>
            <a:lvl2pPr>
              <a:defRPr sz="1354">
                <a:solidFill>
                  <a:schemeClr val="bg1"/>
                </a:solidFill>
              </a:defRPr>
            </a:lvl2pPr>
            <a:lvl3pPr>
              <a:defRPr sz="1354">
                <a:solidFill>
                  <a:schemeClr val="bg1"/>
                </a:solidFill>
              </a:defRPr>
            </a:lvl3pPr>
            <a:lvl4pPr>
              <a:defRPr sz="1354">
                <a:solidFill>
                  <a:schemeClr val="bg1"/>
                </a:solidFill>
              </a:defRPr>
            </a:lvl4pPr>
            <a:lvl5pPr>
              <a:defRPr sz="1354">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5"/>
          <p:cNvSpPr>
            <a:spLocks noGrp="1" noChangeArrowheads="1"/>
          </p:cNvSpPr>
          <p:nvPr>
            <p:ph type="sldNum" sz="quarter" idx="13"/>
          </p:nvPr>
        </p:nvSpPr>
        <p:spPr/>
        <p:txBody>
          <a:bodyPr/>
          <a:lstStyle>
            <a:lvl1pPr>
              <a:defRPr smtClean="0"/>
            </a:lvl1pPr>
          </a:lstStyle>
          <a:p>
            <a:pPr>
              <a:defRPr/>
            </a:pPr>
            <a:fld id="{ED9E3CA1-3940-4E7B-A549-717B466BFD19}" type="slidenum">
              <a:rPr lang="en-GB" altLang="en-US">
                <a:solidFill>
                  <a:srgbClr val="180E3C"/>
                </a:solidFill>
              </a:rPr>
              <a:pPr>
                <a:defRPr/>
              </a:pPr>
              <a:t>‹#›</a:t>
            </a:fld>
            <a:endParaRPr lang="en-GB" altLang="en-US" dirty="0">
              <a:solidFill>
                <a:srgbClr val="180E3C"/>
              </a:solidFill>
            </a:endParaRPr>
          </a:p>
        </p:txBody>
      </p:sp>
    </p:spTree>
    <p:extLst>
      <p:ext uri="{BB962C8B-B14F-4D97-AF65-F5344CB8AC3E}">
        <p14:creationId xmlns:p14="http://schemas.microsoft.com/office/powerpoint/2010/main" val="35759102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494" y="1268760"/>
            <a:ext cx="6734769" cy="4896544"/>
          </a:xfrm>
        </p:spPr>
        <p:txBody>
          <a:bodyPr/>
          <a:lstStyle>
            <a:lvl1pPr>
              <a:spcBef>
                <a:spcPts val="0"/>
              </a:spcBef>
              <a:spcAft>
                <a:spcPts val="369"/>
              </a:spcAft>
              <a:defRPr sz="1723"/>
            </a:lvl1pPr>
            <a:lvl2pPr>
              <a:defRPr sz="1354"/>
            </a:lvl2pPr>
            <a:lvl3pPr>
              <a:defRPr sz="1354"/>
            </a:lvl3pPr>
            <a:lvl4pPr>
              <a:defRPr sz="1354"/>
            </a:lvl4pPr>
            <a:lvl5pPr>
              <a:defRPr sz="1354"/>
            </a:lvl5pPr>
            <a:lvl6pPr>
              <a:defRPr sz="2462"/>
            </a:lvl6pPr>
            <a:lvl7pPr>
              <a:defRPr sz="2462"/>
            </a:lvl7pPr>
            <a:lvl8pPr>
              <a:defRPr sz="2462"/>
            </a:lvl8pPr>
            <a:lvl9pPr>
              <a:defRPr sz="24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7665231" y="1268760"/>
            <a:ext cx="3899077" cy="4886622"/>
          </a:xfrm>
        </p:spPr>
        <p:txBody>
          <a:bodyPr/>
          <a:lstStyle>
            <a:lvl1pPr marL="0" indent="0">
              <a:spcBef>
                <a:spcPts val="0"/>
              </a:spcBef>
              <a:spcAft>
                <a:spcPts val="369"/>
              </a:spcAft>
              <a:buNone/>
              <a:defRPr sz="1723"/>
            </a:lvl1pPr>
            <a:lvl2pPr marL="562722" indent="0">
              <a:buNone/>
              <a:defRPr sz="1477"/>
            </a:lvl2pPr>
            <a:lvl3pPr marL="1125444" indent="0">
              <a:buNone/>
              <a:defRPr sz="1231"/>
            </a:lvl3pPr>
            <a:lvl4pPr marL="1688165" indent="0">
              <a:buNone/>
              <a:defRPr sz="1108"/>
            </a:lvl4pPr>
            <a:lvl5pPr marL="2250887" indent="0">
              <a:buNone/>
              <a:defRPr sz="1108"/>
            </a:lvl5pPr>
            <a:lvl6pPr marL="2813609" indent="0">
              <a:buNone/>
              <a:defRPr sz="1108"/>
            </a:lvl6pPr>
            <a:lvl7pPr marL="3376331" indent="0">
              <a:buNone/>
              <a:defRPr sz="1108"/>
            </a:lvl7pPr>
            <a:lvl8pPr marL="3939052" indent="0">
              <a:buNone/>
              <a:defRPr sz="1108"/>
            </a:lvl8pPr>
            <a:lvl9pPr marL="4501774" indent="0">
              <a:buNone/>
              <a:defRPr sz="1108"/>
            </a:lvl9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266AB996-E049-43BB-98F4-39F5515914D4}" type="slidenum">
              <a:rPr lang="en-GB" altLang="en-US">
                <a:solidFill>
                  <a:srgbClr val="180E3C"/>
                </a:solidFill>
              </a:rPr>
              <a:pPr>
                <a:defRPr/>
              </a:pPr>
              <a:t>‹#›</a:t>
            </a:fld>
            <a:endParaRPr lang="en-GB" altLang="en-US" dirty="0">
              <a:solidFill>
                <a:srgbClr val="180E3C"/>
              </a:solidFill>
            </a:endParaRPr>
          </a:p>
        </p:txBody>
      </p:sp>
    </p:spTree>
    <p:extLst>
      <p:ext uri="{BB962C8B-B14F-4D97-AF65-F5344CB8AC3E}">
        <p14:creationId xmlns:p14="http://schemas.microsoft.com/office/powerpoint/2010/main" val="2107897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494" y="1268760"/>
            <a:ext cx="6815666" cy="4896544"/>
          </a:xfrm>
        </p:spPr>
        <p:txBody>
          <a:bodyPr/>
          <a:lstStyle>
            <a:lvl1pPr>
              <a:spcBef>
                <a:spcPts val="0"/>
              </a:spcBef>
              <a:spcAft>
                <a:spcPts val="369"/>
              </a:spcAft>
              <a:defRPr sz="1723"/>
            </a:lvl1pPr>
            <a:lvl2pPr>
              <a:defRPr sz="1354"/>
            </a:lvl2pPr>
            <a:lvl3pPr>
              <a:defRPr sz="1354"/>
            </a:lvl3pPr>
            <a:lvl4pPr>
              <a:defRPr sz="1354"/>
            </a:lvl4pPr>
            <a:lvl5pPr>
              <a:defRPr sz="1354"/>
            </a:lvl5pPr>
            <a:lvl6pPr>
              <a:defRPr sz="2462"/>
            </a:lvl6pPr>
            <a:lvl7pPr>
              <a:defRPr sz="2462"/>
            </a:lvl7pPr>
            <a:lvl8pPr>
              <a:defRPr sz="2462"/>
            </a:lvl8pPr>
            <a:lvl9pPr>
              <a:defRPr sz="24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22049C65-BAB9-4689-B467-FE14C9B21C56}" type="slidenum">
              <a:rPr lang="en-GB" altLang="en-US">
                <a:solidFill>
                  <a:srgbClr val="180E3C"/>
                </a:solidFill>
              </a:rPr>
              <a:pPr>
                <a:defRPr/>
              </a:pPr>
              <a:t>‹#›</a:t>
            </a:fld>
            <a:endParaRPr lang="en-GB" altLang="en-US" dirty="0">
              <a:solidFill>
                <a:srgbClr val="180E3C"/>
              </a:solidFill>
            </a:endParaRPr>
          </a:p>
        </p:txBody>
      </p:sp>
    </p:spTree>
    <p:extLst>
      <p:ext uri="{BB962C8B-B14F-4D97-AF65-F5344CB8AC3E}">
        <p14:creationId xmlns:p14="http://schemas.microsoft.com/office/powerpoint/2010/main" val="10684977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uktimission">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C10EAC-D5E5-4D2D-8C01-B80D0A9A68EF}"/>
              </a:ext>
            </a:extLst>
          </p:cNvPr>
          <p:cNvSpPr txBox="1">
            <a:spLocks noChangeArrowheads="1"/>
          </p:cNvSpPr>
          <p:nvPr userDrawn="1"/>
        </p:nvSpPr>
        <p:spPr bwMode="auto">
          <a:xfrm>
            <a:off x="481013" y="6289675"/>
            <a:ext cx="1055687" cy="549275"/>
          </a:xfrm>
          <a:prstGeom prst="rect">
            <a:avLst/>
          </a:prstGeom>
          <a:noFill/>
          <a:ln w="9525">
            <a:noFill/>
            <a:miter lim="800000"/>
            <a:headEnd/>
            <a:tailEnd/>
          </a:ln>
        </p:spPr>
        <p:txBody>
          <a:bodyPr lIns="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67785A8-94F0-474E-BF59-5CC8E3404946}" type="slidenum">
              <a:rPr lang="en-US" altLang="en-US" sz="1200">
                <a:solidFill>
                  <a:srgbClr val="FFFFFF"/>
                </a:solidFill>
              </a:rPr>
              <a:pPr eaLnBrk="1" hangingPunct="1"/>
              <a:t>‹#›</a:t>
            </a:fld>
            <a:r>
              <a:rPr lang="en-US" altLang="en-US" sz="1800" dirty="0">
                <a:solidFill>
                  <a:srgbClr val="FFFFFF"/>
                </a:solidFill>
              </a:rPr>
              <a:t> </a:t>
            </a:r>
          </a:p>
        </p:txBody>
      </p:sp>
      <p:cxnSp>
        <p:nvCxnSpPr>
          <p:cNvPr id="5" name="Straight Connector 4">
            <a:extLst>
              <a:ext uri="{FF2B5EF4-FFF2-40B4-BE49-F238E27FC236}">
                <a16:creationId xmlns:a16="http://schemas.microsoft.com/office/drawing/2014/main" id="{E468F174-4F90-4F4D-9A6C-E87752137532}"/>
              </a:ext>
            </a:extLst>
          </p:cNvPr>
          <p:cNvCxnSpPr/>
          <p:nvPr userDrawn="1"/>
        </p:nvCxnSpPr>
        <p:spPr>
          <a:xfrm>
            <a:off x="287338" y="1196975"/>
            <a:ext cx="11617325"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6" name="Picture 9">
            <a:extLst>
              <a:ext uri="{FF2B5EF4-FFF2-40B4-BE49-F238E27FC236}">
                <a16:creationId xmlns:a16="http://schemas.microsoft.com/office/drawing/2014/main" id="{FABAA51F-77E1-4C6E-B6B6-01876971080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27050" y="282575"/>
            <a:ext cx="13208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80000" y="1412777"/>
            <a:ext cx="10992597" cy="4739679"/>
          </a:xfrm>
        </p:spPr>
        <p:txBody>
          <a:bodyPr spcCol="180000"/>
          <a:lstStyle>
            <a:lvl1pPr marL="0">
              <a:spcBef>
                <a:spcPts val="1200"/>
              </a:spcBef>
              <a:defRPr sz="2000" b="0">
                <a:solidFill>
                  <a:srgbClr val="B60432"/>
                </a:solidFill>
              </a:defRPr>
            </a:lvl1pPr>
            <a:lvl2pPr marL="0" indent="0">
              <a:spcBef>
                <a:spcPts val="600"/>
              </a:spcBef>
              <a:defRPr sz="1400"/>
            </a:lvl2pPr>
            <a:lvl3pPr>
              <a:defRPr sz="1400"/>
            </a:lvl3pPr>
            <a:lvl4pPr indent="0">
              <a:buNone/>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3119669" y="116632"/>
            <a:ext cx="8737897" cy="864096"/>
          </a:xfrm>
        </p:spPr>
        <p:txBody>
          <a:bodyPr anchor="b"/>
          <a:lstStyle>
            <a:lvl1pPr>
              <a:defRPr sz="2800" baseline="0">
                <a:solidFill>
                  <a:srgbClr val="CF0A2C"/>
                </a:solidFill>
                <a:latin typeface="Arial" pitchFamily="34" charset="0"/>
              </a:defRPr>
            </a:lvl1pPr>
          </a:lstStyle>
          <a:p>
            <a:r>
              <a:rPr lang="en-US" dirty="0"/>
              <a:t>Click to edit Master title style</a:t>
            </a:r>
          </a:p>
        </p:txBody>
      </p:sp>
    </p:spTree>
    <p:extLst>
      <p:ext uri="{BB962C8B-B14F-4D97-AF65-F5344CB8AC3E}">
        <p14:creationId xmlns:p14="http://schemas.microsoft.com/office/powerpoint/2010/main" val="538615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ub Title">
    <p:spTree>
      <p:nvGrpSpPr>
        <p:cNvPr id="1" name=""/>
        <p:cNvGrpSpPr/>
        <p:nvPr/>
      </p:nvGrpSpPr>
      <p:grpSpPr>
        <a:xfrm>
          <a:off x="0" y="0"/>
          <a:ext cx="0" cy="0"/>
          <a:chOff x="0" y="0"/>
          <a:chExt cx="0" cy="0"/>
        </a:xfrm>
      </p:grpSpPr>
      <p:sp>
        <p:nvSpPr>
          <p:cNvPr id="6" name="Rectangle 5"/>
          <p:cNvSpPr/>
          <p:nvPr userDrawn="1"/>
        </p:nvSpPr>
        <p:spPr>
          <a:xfrm>
            <a:off x="1" y="6498000"/>
            <a:ext cx="12191999"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a:xfrm>
            <a:off x="1800000" y="648000"/>
            <a:ext cx="9612000" cy="647700"/>
          </a:xfrm>
        </p:spPr>
        <p:txBody>
          <a:bodyPr tIns="0" bIns="0" anchor="t"/>
          <a:lstStyle>
            <a:lvl1pPr>
              <a:defRPr sz="2000"/>
            </a:lvl1pPr>
          </a:lstStyle>
          <a:p>
            <a:r>
              <a:rPr lang="en-US" dirty="0"/>
              <a:t>Click to edit Master title style</a:t>
            </a:r>
            <a:endParaRPr lang="en-GB" dirty="0"/>
          </a:p>
        </p:txBody>
      </p:sp>
      <p:sp>
        <p:nvSpPr>
          <p:cNvPr id="3" name="Rectangle 6"/>
          <p:cNvSpPr>
            <a:spLocks noGrp="1" noChangeArrowheads="1"/>
          </p:cNvSpPr>
          <p:nvPr>
            <p:ph type="sldNum" sz="quarter" idx="10"/>
          </p:nvPr>
        </p:nvSpPr>
        <p:spPr>
          <a:xfrm>
            <a:off x="11054862" y="6552000"/>
            <a:ext cx="574431" cy="215900"/>
          </a:xfrm>
          <a:ln/>
        </p:spPr>
        <p:txBody>
          <a:bodyPr/>
          <a:lstStyle>
            <a:lvl1pPr>
              <a:defRPr sz="900"/>
            </a:lvl1pPr>
          </a:lstStyle>
          <a:p>
            <a:pPr>
              <a:defRPr/>
            </a:pPr>
            <a:fld id="{C99BD540-CAF4-4BC4-AA40-D496466E7C29}" type="slidenum">
              <a:rPr lang="en-GB" altLang="en-US" smtClean="0"/>
              <a:pPr>
                <a:defRPr/>
              </a:pPr>
              <a:t>‹#›</a:t>
            </a:fld>
            <a:endParaRPr lang="en-GB" altLang="en-US" dirty="0"/>
          </a:p>
        </p:txBody>
      </p:sp>
      <p:sp>
        <p:nvSpPr>
          <p:cNvPr id="9" name="Text Placeholder 8"/>
          <p:cNvSpPr>
            <a:spLocks noGrp="1"/>
          </p:cNvSpPr>
          <p:nvPr>
            <p:ph type="body" sz="quarter" idx="11"/>
          </p:nvPr>
        </p:nvSpPr>
        <p:spPr>
          <a:xfrm>
            <a:off x="1800225" y="1440000"/>
            <a:ext cx="6480000" cy="504000"/>
          </a:xfrm>
          <a:noFill/>
          <a:ln>
            <a:noFill/>
          </a:ln>
        </p:spPr>
        <p:txBody>
          <a:bodyPr tIns="0" bIns="0"/>
          <a:lstStyle>
            <a:lvl1pPr>
              <a:spcAft>
                <a:spcPts val="0"/>
              </a:spcAft>
              <a:defRPr sz="1400" b="0">
                <a:solidFill>
                  <a:schemeClr val="tx1"/>
                </a:solidFill>
              </a:defRPr>
            </a:lvl1pPr>
            <a:lvl2pPr>
              <a:defRPr sz="1400"/>
            </a:lvl2pPr>
            <a:lvl3pPr>
              <a:defRPr sz="1400"/>
            </a:lvl3pPr>
            <a:lvl4pPr>
              <a:defRPr sz="1400"/>
            </a:lvl4pPr>
            <a:lvl5pPr>
              <a:defRPr sz="2800"/>
            </a:lvl5pPr>
          </a:lstStyle>
          <a:p>
            <a:pPr lvl="0"/>
            <a:r>
              <a:rPr lang="en-US" dirty="0"/>
              <a:t>Click to edit Master text styles</a:t>
            </a:r>
            <a:endParaRPr lang="en-GB" dirty="0"/>
          </a:p>
        </p:txBody>
      </p:sp>
    </p:spTree>
    <p:extLst>
      <p:ext uri="{BB962C8B-B14F-4D97-AF65-F5344CB8AC3E}">
        <p14:creationId xmlns:p14="http://schemas.microsoft.com/office/powerpoint/2010/main" val="1198642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62775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96009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8"/>
          <p:cNvGrpSpPr>
            <a:grpSpLocks/>
          </p:cNvGrpSpPr>
          <p:nvPr/>
        </p:nvGrpSpPr>
        <p:grpSpPr bwMode="auto">
          <a:xfrm>
            <a:off x="0" y="0"/>
            <a:ext cx="12192000" cy="6858000"/>
            <a:chOff x="0" y="0"/>
            <a:chExt cx="5760" cy="4320"/>
          </a:xfrm>
        </p:grpSpPr>
        <p:sp>
          <p:nvSpPr>
            <p:cNvPr id="5" name="Rectangle 26"/>
            <p:cNvSpPr>
              <a:spLocks noChangeArrowheads="1"/>
            </p:cNvSpPr>
            <p:nvPr/>
          </p:nvSpPr>
          <p:spPr bwMode="auto">
            <a:xfrm>
              <a:off x="4784" y="164"/>
              <a:ext cx="844" cy="39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a:solidFill>
                  <a:srgbClr val="180E3C"/>
                </a:solidFill>
              </a:endParaRPr>
            </a:p>
          </p:txBody>
        </p:sp>
        <p:pic>
          <p:nvPicPr>
            <p:cNvPr id="6" name="Picture 2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5760"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074" name="Rectangle 2"/>
          <p:cNvSpPr>
            <a:spLocks noGrp="1" noChangeArrowheads="1"/>
          </p:cNvSpPr>
          <p:nvPr>
            <p:ph type="ctrTitle"/>
          </p:nvPr>
        </p:nvSpPr>
        <p:spPr>
          <a:xfrm>
            <a:off x="592668" y="4797425"/>
            <a:ext cx="6612466" cy="946150"/>
          </a:xfrm>
        </p:spPr>
        <p:txBody>
          <a:bodyPr tIns="0" bIns="0" anchor="b"/>
          <a:lstStyle>
            <a:lvl1pPr>
              <a:defRPr sz="2708">
                <a:solidFill>
                  <a:schemeClr val="tx1"/>
                </a:solidFill>
              </a:defRPr>
            </a:lvl1pPr>
          </a:lstStyle>
          <a:p>
            <a:pPr lvl="0"/>
            <a:r>
              <a:rPr lang="en-US" altLang="en-US" noProof="0"/>
              <a:t>Click to edit Master title style</a:t>
            </a:r>
            <a:endParaRPr lang="en-GB" altLang="en-US" noProof="0" dirty="0"/>
          </a:p>
        </p:txBody>
      </p:sp>
      <p:sp>
        <p:nvSpPr>
          <p:cNvPr id="3075" name="Rectangle 3"/>
          <p:cNvSpPr>
            <a:spLocks noGrp="1" noChangeArrowheads="1"/>
          </p:cNvSpPr>
          <p:nvPr>
            <p:ph type="subTitle" idx="1"/>
          </p:nvPr>
        </p:nvSpPr>
        <p:spPr>
          <a:xfrm>
            <a:off x="592667" y="5778500"/>
            <a:ext cx="6608234" cy="312738"/>
          </a:xfrm>
        </p:spPr>
        <p:txBody>
          <a:bodyPr tIns="0" bIns="0"/>
          <a:lstStyle>
            <a:lvl1pPr>
              <a:defRPr sz="1969" b="0">
                <a:solidFill>
                  <a:schemeClr val="tx1"/>
                </a:solidFill>
              </a:defRPr>
            </a:lvl1pPr>
          </a:lstStyle>
          <a:p>
            <a:pPr lvl="0"/>
            <a:r>
              <a:rPr lang="en-US" altLang="en-US" noProof="0"/>
              <a:t>Click to edit Master subtitle style</a:t>
            </a:r>
            <a:endParaRPr lang="en-GB" altLang="en-US" noProof="0" dirty="0"/>
          </a:p>
        </p:txBody>
      </p:sp>
    </p:spTree>
    <p:extLst>
      <p:ext uri="{BB962C8B-B14F-4D97-AF65-F5344CB8AC3E}">
        <p14:creationId xmlns:p14="http://schemas.microsoft.com/office/powerpoint/2010/main" val="3853138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grpSp>
        <p:nvGrpSpPr>
          <p:cNvPr id="4" name="Group 28"/>
          <p:cNvGrpSpPr>
            <a:grpSpLocks/>
          </p:cNvGrpSpPr>
          <p:nvPr/>
        </p:nvGrpSpPr>
        <p:grpSpPr bwMode="auto">
          <a:xfrm>
            <a:off x="0" y="0"/>
            <a:ext cx="12192000" cy="6858000"/>
            <a:chOff x="0" y="0"/>
            <a:chExt cx="5760" cy="4320"/>
          </a:xfrm>
        </p:grpSpPr>
        <p:sp>
          <p:nvSpPr>
            <p:cNvPr id="5" name="Rectangle 26"/>
            <p:cNvSpPr>
              <a:spLocks noChangeArrowheads="1"/>
            </p:cNvSpPr>
            <p:nvPr/>
          </p:nvSpPr>
          <p:spPr bwMode="auto">
            <a:xfrm>
              <a:off x="4784" y="164"/>
              <a:ext cx="844" cy="39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a:solidFill>
                  <a:srgbClr val="180E3C"/>
                </a:solidFill>
              </a:endParaRPr>
            </a:p>
          </p:txBody>
        </p:sp>
        <p:pic>
          <p:nvPicPr>
            <p:cNvPr id="6" name="Picture 2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5760"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074" name="Rectangle 2"/>
          <p:cNvSpPr>
            <a:spLocks noGrp="1" noChangeArrowheads="1"/>
          </p:cNvSpPr>
          <p:nvPr>
            <p:ph type="ctrTitle"/>
          </p:nvPr>
        </p:nvSpPr>
        <p:spPr>
          <a:xfrm>
            <a:off x="911425" y="692696"/>
            <a:ext cx="6612466" cy="946150"/>
          </a:xfrm>
        </p:spPr>
        <p:txBody>
          <a:bodyPr tIns="0" bIns="0" anchor="b"/>
          <a:lstStyle>
            <a:lvl1pPr>
              <a:defRPr sz="2708">
                <a:solidFill>
                  <a:schemeClr val="tx1"/>
                </a:solidFill>
              </a:defRPr>
            </a:lvl1pPr>
          </a:lstStyle>
          <a:p>
            <a:pPr lvl="0"/>
            <a:r>
              <a:rPr lang="en-US" altLang="en-US" noProof="0"/>
              <a:t>Click to edit Master title style</a:t>
            </a:r>
            <a:endParaRPr lang="en-GB" altLang="en-US" noProof="0" dirty="0"/>
          </a:p>
        </p:txBody>
      </p:sp>
      <p:sp>
        <p:nvSpPr>
          <p:cNvPr id="3075" name="Rectangle 3"/>
          <p:cNvSpPr>
            <a:spLocks noGrp="1" noChangeArrowheads="1"/>
          </p:cNvSpPr>
          <p:nvPr>
            <p:ph type="subTitle" idx="1"/>
          </p:nvPr>
        </p:nvSpPr>
        <p:spPr>
          <a:xfrm>
            <a:off x="911424" y="1673771"/>
            <a:ext cx="6608234" cy="312738"/>
          </a:xfrm>
        </p:spPr>
        <p:txBody>
          <a:bodyPr tIns="0" bIns="0"/>
          <a:lstStyle>
            <a:lvl1pPr>
              <a:defRPr sz="1969" b="0">
                <a:solidFill>
                  <a:schemeClr val="tx1"/>
                </a:solidFill>
              </a:defRPr>
            </a:lvl1pPr>
          </a:lstStyle>
          <a:p>
            <a:pPr lvl="0"/>
            <a:r>
              <a:rPr lang="en-US" altLang="en-US" noProof="0"/>
              <a:t>Click to edit Master subtitle style</a:t>
            </a:r>
            <a:endParaRPr lang="en-GB" altLang="en-US" noProof="0" dirty="0"/>
          </a:p>
        </p:txBody>
      </p:sp>
      <p:sp>
        <p:nvSpPr>
          <p:cNvPr id="7" name="Rectangle 4"/>
          <p:cNvSpPr>
            <a:spLocks noGrp="1" noChangeArrowheads="1"/>
          </p:cNvSpPr>
          <p:nvPr>
            <p:ph type="dt" sz="half" idx="10"/>
          </p:nvPr>
        </p:nvSpPr>
        <p:spPr bwMode="auto">
          <a:xfrm>
            <a:off x="912447" y="1987550"/>
            <a:ext cx="2844800" cy="2667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defRPr sz="1969">
                <a:solidFill>
                  <a:schemeClr val="tx1"/>
                </a:solidFill>
                <a:latin typeface="Arial" charset="0"/>
                <a:cs typeface="Arial" charset="0"/>
              </a:defRPr>
            </a:lvl1pPr>
          </a:lstStyle>
          <a:p>
            <a:pPr>
              <a:defRPr/>
            </a:pPr>
            <a:endParaRPr lang="en-GB" altLang="en-US" dirty="0">
              <a:solidFill>
                <a:srgbClr val="180E3C"/>
              </a:solidFill>
            </a:endParaRPr>
          </a:p>
        </p:txBody>
      </p:sp>
    </p:spTree>
    <p:extLst>
      <p:ext uri="{BB962C8B-B14F-4D97-AF65-F5344CB8AC3E}">
        <p14:creationId xmlns:p14="http://schemas.microsoft.com/office/powerpoint/2010/main" val="12545687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26496" y="692696"/>
            <a:ext cx="6612466" cy="946150"/>
          </a:xfrm>
        </p:spPr>
        <p:txBody>
          <a:bodyPr tIns="0" bIns="0" anchor="b"/>
          <a:lstStyle>
            <a:lvl1pPr>
              <a:defRPr sz="2708">
                <a:solidFill>
                  <a:schemeClr val="bg1"/>
                </a:solidFill>
              </a:defRPr>
            </a:lvl1pPr>
          </a:lstStyle>
          <a:p>
            <a:pPr lvl="0"/>
            <a:r>
              <a:rPr lang="en-US" altLang="en-US" noProof="0"/>
              <a:t>Click to edit Master title style</a:t>
            </a:r>
            <a:endParaRPr lang="en-GB" altLang="en-US" noProof="0" dirty="0"/>
          </a:p>
        </p:txBody>
      </p:sp>
      <p:sp>
        <p:nvSpPr>
          <p:cNvPr id="3075" name="Rectangle 3"/>
          <p:cNvSpPr>
            <a:spLocks noGrp="1" noChangeArrowheads="1"/>
          </p:cNvSpPr>
          <p:nvPr>
            <p:ph type="subTitle" idx="1"/>
          </p:nvPr>
        </p:nvSpPr>
        <p:spPr>
          <a:xfrm>
            <a:off x="926495" y="1673771"/>
            <a:ext cx="6608234" cy="312738"/>
          </a:xfrm>
        </p:spPr>
        <p:txBody>
          <a:bodyPr tIns="0" bIns="0"/>
          <a:lstStyle>
            <a:lvl1pPr>
              <a:defRPr sz="1969" b="0">
                <a:solidFill>
                  <a:schemeClr val="bg1"/>
                </a:solidFill>
              </a:defRPr>
            </a:lvl1pPr>
          </a:lstStyle>
          <a:p>
            <a:pPr lvl="0"/>
            <a:r>
              <a:rPr lang="en-US" altLang="en-US" noProof="0"/>
              <a:t>Click to edit Master subtitle style</a:t>
            </a:r>
            <a:endParaRPr lang="en-GB" altLang="en-US" noProof="0" dirty="0"/>
          </a:p>
        </p:txBody>
      </p:sp>
      <p:sp>
        <p:nvSpPr>
          <p:cNvPr id="5" name="Date Placeholder 4"/>
          <p:cNvSpPr>
            <a:spLocks noGrp="1" noChangeArrowheads="1"/>
          </p:cNvSpPr>
          <p:nvPr>
            <p:ph type="dt" sz="half" idx="10"/>
          </p:nvPr>
        </p:nvSpPr>
        <p:spPr bwMode="auto">
          <a:xfrm>
            <a:off x="928078" y="1987550"/>
            <a:ext cx="2844800" cy="2667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defRPr sz="1969">
                <a:solidFill>
                  <a:schemeClr val="bg1"/>
                </a:solidFill>
                <a:latin typeface="Arial" charset="0"/>
                <a:cs typeface="Arial" charset="0"/>
              </a:defRPr>
            </a:lvl1pPr>
          </a:lstStyle>
          <a:p>
            <a:pPr>
              <a:defRPr/>
            </a:pPr>
            <a:endParaRPr lang="en-GB" altLang="en-US" dirty="0">
              <a:solidFill>
                <a:srgbClr val="FFFFFF"/>
              </a:solidFill>
            </a:endParaRPr>
          </a:p>
        </p:txBody>
      </p:sp>
    </p:spTree>
    <p:extLst>
      <p:ext uri="{BB962C8B-B14F-4D97-AF65-F5344CB8AC3E}">
        <p14:creationId xmlns:p14="http://schemas.microsoft.com/office/powerpoint/2010/main" val="6562651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369"/>
              </a:spcAf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6"/>
          <p:cNvSpPr>
            <a:spLocks noGrp="1" noChangeArrowheads="1"/>
          </p:cNvSpPr>
          <p:nvPr>
            <p:ph type="sldNum" sz="quarter" idx="10"/>
          </p:nvPr>
        </p:nvSpPr>
        <p:spPr>
          <a:ln/>
        </p:spPr>
        <p:txBody>
          <a:bodyPr/>
          <a:lstStyle>
            <a:lvl1pPr>
              <a:defRPr/>
            </a:lvl1pPr>
          </a:lstStyle>
          <a:p>
            <a:pPr>
              <a:defRPr/>
            </a:pPr>
            <a:fld id="{B2042DD9-91C0-44A8-AC06-2B0B2C4FEC68}" type="slidenum">
              <a:rPr lang="en-GB" altLang="en-US">
                <a:solidFill>
                  <a:srgbClr val="180E3C"/>
                </a:solidFill>
              </a:rPr>
              <a:pPr>
                <a:defRPr/>
              </a:pPr>
              <a:t>‹#›</a:t>
            </a:fld>
            <a:endParaRPr lang="en-GB" altLang="en-US" dirty="0">
              <a:solidFill>
                <a:srgbClr val="180E3C"/>
              </a:solidFill>
            </a:endParaRPr>
          </a:p>
        </p:txBody>
      </p:sp>
    </p:spTree>
    <p:extLst>
      <p:ext uri="{BB962C8B-B14F-4D97-AF65-F5344CB8AC3E}">
        <p14:creationId xmlns:p14="http://schemas.microsoft.com/office/powerpoint/2010/main" val="23331175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700062" y="1341438"/>
            <a:ext cx="5316923" cy="4430712"/>
          </a:xfrm>
        </p:spPr>
        <p:txBody>
          <a:bodyPr/>
          <a:lstStyle>
            <a:lvl1pPr>
              <a:spcBef>
                <a:spcPts val="0"/>
              </a:spcBef>
              <a:spcAft>
                <a:spcPts val="369"/>
              </a:spcAft>
              <a:defRPr sz="1723"/>
            </a:lvl1pPr>
            <a:lvl2pPr>
              <a:defRPr sz="1354"/>
            </a:lvl2pPr>
            <a:lvl3pPr>
              <a:defRPr sz="1354"/>
            </a:lvl3pPr>
            <a:lvl4pPr>
              <a:defRPr sz="1354"/>
            </a:lvl4pPr>
            <a:lvl5pPr>
              <a:defRPr sz="1354"/>
            </a:lvl5pPr>
            <a:lvl6pPr>
              <a:defRPr sz="2215"/>
            </a:lvl6pPr>
            <a:lvl7pPr>
              <a:defRPr sz="2215"/>
            </a:lvl7pPr>
            <a:lvl8pPr>
              <a:defRPr sz="2215"/>
            </a:lvl8pPr>
            <a:lvl9pPr>
              <a:defRPr sz="221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282831" y="1341438"/>
            <a:ext cx="5316923" cy="4430712"/>
          </a:xfrm>
        </p:spPr>
        <p:txBody>
          <a:bodyPr/>
          <a:lstStyle>
            <a:lvl1pPr>
              <a:spcBef>
                <a:spcPts val="0"/>
              </a:spcBef>
              <a:spcAft>
                <a:spcPts val="369"/>
              </a:spcAft>
              <a:defRPr sz="1723"/>
            </a:lvl1pPr>
            <a:lvl2pPr>
              <a:defRPr sz="1354"/>
            </a:lvl2pPr>
            <a:lvl3pPr>
              <a:defRPr sz="1354"/>
            </a:lvl3pPr>
            <a:lvl4pPr>
              <a:defRPr sz="1354"/>
            </a:lvl4pPr>
            <a:lvl5pPr>
              <a:defRPr sz="1354"/>
            </a:lvl5pPr>
            <a:lvl6pPr>
              <a:defRPr sz="2215"/>
            </a:lvl6pPr>
            <a:lvl7pPr>
              <a:defRPr sz="2215"/>
            </a:lvl7pPr>
            <a:lvl8pPr>
              <a:defRPr sz="2215"/>
            </a:lvl8pPr>
            <a:lvl9pPr>
              <a:defRPr sz="221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6"/>
          <p:cNvSpPr>
            <a:spLocks noGrp="1" noChangeArrowheads="1"/>
          </p:cNvSpPr>
          <p:nvPr>
            <p:ph type="sldNum" sz="quarter" idx="10"/>
          </p:nvPr>
        </p:nvSpPr>
        <p:spPr>
          <a:ln/>
        </p:spPr>
        <p:txBody>
          <a:bodyPr/>
          <a:lstStyle>
            <a:lvl1pPr>
              <a:defRPr/>
            </a:lvl1pPr>
          </a:lstStyle>
          <a:p>
            <a:pPr>
              <a:defRPr/>
            </a:pPr>
            <a:fld id="{76E59C4E-617E-40E3-9BB9-53EB5008FEEC}" type="slidenum">
              <a:rPr lang="en-GB" altLang="en-US">
                <a:solidFill>
                  <a:srgbClr val="180E3C"/>
                </a:solidFill>
              </a:rPr>
              <a:pPr>
                <a:defRPr/>
              </a:pPr>
              <a:t>‹#›</a:t>
            </a:fld>
            <a:endParaRPr lang="en-GB" altLang="en-US" dirty="0">
              <a:solidFill>
                <a:srgbClr val="180E3C"/>
              </a:solidFill>
            </a:endParaRPr>
          </a:p>
        </p:txBody>
      </p:sp>
    </p:spTree>
    <p:extLst>
      <p:ext uri="{BB962C8B-B14F-4D97-AF65-F5344CB8AC3E}">
        <p14:creationId xmlns:p14="http://schemas.microsoft.com/office/powerpoint/2010/main" val="36394686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8923" y="125760"/>
            <a:ext cx="10877538" cy="1143000"/>
          </a:xfr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609600" y="1535113"/>
            <a:ext cx="5316923" cy="639762"/>
          </a:xfrm>
        </p:spPr>
        <p:txBody>
          <a:bodyPr anchor="b"/>
          <a:lstStyle>
            <a:lvl1pPr marL="0" indent="0">
              <a:buNone/>
              <a:defRPr sz="1723" b="1"/>
            </a:lvl1pPr>
            <a:lvl2pPr marL="562722" indent="0">
              <a:buNone/>
              <a:defRPr sz="2462" b="1"/>
            </a:lvl2pPr>
            <a:lvl3pPr marL="1125444" indent="0">
              <a:buNone/>
              <a:defRPr sz="2215" b="1"/>
            </a:lvl3pPr>
            <a:lvl4pPr marL="1688165" indent="0">
              <a:buNone/>
              <a:defRPr sz="1969" b="1"/>
            </a:lvl4pPr>
            <a:lvl5pPr marL="2250887" indent="0">
              <a:buNone/>
              <a:defRPr sz="1969" b="1"/>
            </a:lvl5pPr>
            <a:lvl6pPr marL="2813609" indent="0">
              <a:buNone/>
              <a:defRPr sz="1969" b="1"/>
            </a:lvl6pPr>
            <a:lvl7pPr marL="3376331" indent="0">
              <a:buNone/>
              <a:defRPr sz="1969" b="1"/>
            </a:lvl7pPr>
            <a:lvl8pPr marL="3939052" indent="0">
              <a:buNone/>
              <a:defRPr sz="1969" b="1"/>
            </a:lvl8pPr>
            <a:lvl9pPr marL="4501774" indent="0">
              <a:buNone/>
              <a:defRPr sz="1969" b="1"/>
            </a:lvl9pPr>
          </a:lstStyle>
          <a:p>
            <a:pPr lvl="0"/>
            <a:r>
              <a:rPr lang="en-US"/>
              <a:t>Click to edit Master text styles</a:t>
            </a:r>
          </a:p>
        </p:txBody>
      </p:sp>
      <p:sp>
        <p:nvSpPr>
          <p:cNvPr id="4" name="Content Placeholder 3"/>
          <p:cNvSpPr>
            <a:spLocks noGrp="1"/>
          </p:cNvSpPr>
          <p:nvPr>
            <p:ph sz="half" idx="2"/>
          </p:nvPr>
        </p:nvSpPr>
        <p:spPr>
          <a:xfrm>
            <a:off x="609600" y="2174875"/>
            <a:ext cx="5316923" cy="3951288"/>
          </a:xfrm>
        </p:spPr>
        <p:txBody>
          <a:bodyPr/>
          <a:lstStyle>
            <a:lvl1pPr>
              <a:spcBef>
                <a:spcPts val="0"/>
              </a:spcBef>
              <a:spcAft>
                <a:spcPts val="369"/>
              </a:spcAft>
              <a:defRPr sz="1723"/>
            </a:lvl1pPr>
            <a:lvl2pPr>
              <a:defRPr sz="1354"/>
            </a:lvl2pPr>
            <a:lvl3pPr>
              <a:defRPr sz="1354"/>
            </a:lvl3pPr>
            <a:lvl4pPr>
              <a:defRPr sz="1354"/>
            </a:lvl4pPr>
            <a:lvl5pPr>
              <a:defRPr sz="1354"/>
            </a:lvl5pPr>
            <a:lvl6pPr>
              <a:defRPr sz="1969"/>
            </a:lvl6pPr>
            <a:lvl7pPr>
              <a:defRPr sz="1969"/>
            </a:lvl7pPr>
            <a:lvl8pPr>
              <a:defRPr sz="1969"/>
            </a:lvl8pPr>
            <a:lvl9pPr>
              <a:defRPr sz="196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256246" y="1535113"/>
            <a:ext cx="5316923" cy="639762"/>
          </a:xfrm>
        </p:spPr>
        <p:txBody>
          <a:bodyPr anchor="b"/>
          <a:lstStyle>
            <a:lvl1pPr marL="0" indent="0">
              <a:buNone/>
              <a:defRPr sz="1723" b="1"/>
            </a:lvl1pPr>
            <a:lvl2pPr marL="562722" indent="0">
              <a:buNone/>
              <a:defRPr sz="2462" b="1"/>
            </a:lvl2pPr>
            <a:lvl3pPr marL="1125444" indent="0">
              <a:buNone/>
              <a:defRPr sz="2215" b="1"/>
            </a:lvl3pPr>
            <a:lvl4pPr marL="1688165" indent="0">
              <a:buNone/>
              <a:defRPr sz="1969" b="1"/>
            </a:lvl4pPr>
            <a:lvl5pPr marL="2250887" indent="0">
              <a:buNone/>
              <a:defRPr sz="1969" b="1"/>
            </a:lvl5pPr>
            <a:lvl6pPr marL="2813609" indent="0">
              <a:buNone/>
              <a:defRPr sz="1969" b="1"/>
            </a:lvl6pPr>
            <a:lvl7pPr marL="3376331" indent="0">
              <a:buNone/>
              <a:defRPr sz="1969" b="1"/>
            </a:lvl7pPr>
            <a:lvl8pPr marL="3939052" indent="0">
              <a:buNone/>
              <a:defRPr sz="1969" b="1"/>
            </a:lvl8pPr>
            <a:lvl9pPr marL="4501774" indent="0">
              <a:buNone/>
              <a:defRPr sz="1969" b="1"/>
            </a:lvl9pPr>
          </a:lstStyle>
          <a:p>
            <a:pPr lvl="0"/>
            <a:r>
              <a:rPr lang="en-US"/>
              <a:t>Click to edit Master text styles</a:t>
            </a:r>
          </a:p>
        </p:txBody>
      </p:sp>
      <p:sp>
        <p:nvSpPr>
          <p:cNvPr id="6" name="Content Placeholder 5"/>
          <p:cNvSpPr>
            <a:spLocks noGrp="1"/>
          </p:cNvSpPr>
          <p:nvPr>
            <p:ph sz="quarter" idx="4"/>
          </p:nvPr>
        </p:nvSpPr>
        <p:spPr>
          <a:xfrm>
            <a:off x="6256246" y="2174875"/>
            <a:ext cx="5316923" cy="3951288"/>
          </a:xfrm>
        </p:spPr>
        <p:txBody>
          <a:bodyPr/>
          <a:lstStyle>
            <a:lvl1pPr>
              <a:spcBef>
                <a:spcPts val="0"/>
              </a:spcBef>
              <a:spcAft>
                <a:spcPts val="369"/>
              </a:spcAft>
              <a:defRPr sz="1723"/>
            </a:lvl1pPr>
            <a:lvl2pPr>
              <a:defRPr sz="1354"/>
            </a:lvl2pPr>
            <a:lvl3pPr>
              <a:defRPr sz="1354"/>
            </a:lvl3pPr>
            <a:lvl4pPr>
              <a:defRPr sz="1354"/>
            </a:lvl4pPr>
            <a:lvl5pPr>
              <a:defRPr sz="1354"/>
            </a:lvl5pPr>
            <a:lvl6pPr>
              <a:defRPr sz="1969"/>
            </a:lvl6pPr>
            <a:lvl7pPr>
              <a:defRPr sz="1969"/>
            </a:lvl7pPr>
            <a:lvl8pPr>
              <a:defRPr sz="1969"/>
            </a:lvl8pPr>
            <a:lvl9pPr>
              <a:defRPr sz="196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Rectangle 6"/>
          <p:cNvSpPr>
            <a:spLocks noGrp="1" noChangeArrowheads="1"/>
          </p:cNvSpPr>
          <p:nvPr>
            <p:ph type="sldNum" sz="quarter" idx="10"/>
          </p:nvPr>
        </p:nvSpPr>
        <p:spPr>
          <a:ln/>
        </p:spPr>
        <p:txBody>
          <a:bodyPr/>
          <a:lstStyle>
            <a:lvl1pPr>
              <a:defRPr/>
            </a:lvl1pPr>
          </a:lstStyle>
          <a:p>
            <a:pPr>
              <a:defRPr/>
            </a:pPr>
            <a:fld id="{70F40095-765D-4C23-8782-1EBA38469654}" type="slidenum">
              <a:rPr lang="en-GB" altLang="en-US">
                <a:solidFill>
                  <a:srgbClr val="180E3C"/>
                </a:solidFill>
              </a:rPr>
              <a:pPr>
                <a:defRPr/>
              </a:pPr>
              <a:t>‹#›</a:t>
            </a:fld>
            <a:endParaRPr lang="en-GB" altLang="en-US" dirty="0">
              <a:solidFill>
                <a:srgbClr val="180E3C"/>
              </a:solidFill>
            </a:endParaRPr>
          </a:p>
        </p:txBody>
      </p:sp>
    </p:spTree>
    <p:extLst>
      <p:ext uri="{BB962C8B-B14F-4D97-AF65-F5344CB8AC3E}">
        <p14:creationId xmlns:p14="http://schemas.microsoft.com/office/powerpoint/2010/main" val="20237898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Rectangle 6"/>
          <p:cNvSpPr>
            <a:spLocks noGrp="1" noChangeArrowheads="1"/>
          </p:cNvSpPr>
          <p:nvPr>
            <p:ph type="sldNum" sz="quarter" idx="10"/>
          </p:nvPr>
        </p:nvSpPr>
        <p:spPr>
          <a:ln/>
        </p:spPr>
        <p:txBody>
          <a:bodyPr/>
          <a:lstStyle>
            <a:lvl1pPr>
              <a:defRPr/>
            </a:lvl1pPr>
          </a:lstStyle>
          <a:p>
            <a:pPr>
              <a:defRPr/>
            </a:pPr>
            <a:fld id="{4600BB2F-AD5E-4002-A947-B342C762325F}" type="slidenum">
              <a:rPr lang="en-GB" altLang="en-US">
                <a:solidFill>
                  <a:srgbClr val="180E3C"/>
                </a:solidFill>
              </a:rPr>
              <a:pPr>
                <a:defRPr/>
              </a:pPr>
              <a:t>‹#›</a:t>
            </a:fld>
            <a:endParaRPr lang="en-GB" altLang="en-US" dirty="0">
              <a:solidFill>
                <a:srgbClr val="180E3C"/>
              </a:solidFill>
            </a:endParaRPr>
          </a:p>
        </p:txBody>
      </p:sp>
    </p:spTree>
    <p:extLst>
      <p:ext uri="{BB962C8B-B14F-4D97-AF65-F5344CB8AC3E}">
        <p14:creationId xmlns:p14="http://schemas.microsoft.com/office/powerpoint/2010/main" val="6151363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1" y="6498000"/>
            <a:ext cx="12191999"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700062" y="349250"/>
            <a:ext cx="10864246"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p>
            <a:pPr lvl="0"/>
            <a:r>
              <a:rPr lang="en-US" altLang="en-US"/>
              <a:t>Click to edit Master title style</a:t>
            </a:r>
            <a:endParaRPr lang="en-GB" altLang="en-US" dirty="0"/>
          </a:p>
        </p:txBody>
      </p:sp>
      <p:sp>
        <p:nvSpPr>
          <p:cNvPr id="1027" name="Rectangle 3"/>
          <p:cNvSpPr>
            <a:spLocks noGrp="1" noChangeArrowheads="1"/>
          </p:cNvSpPr>
          <p:nvPr>
            <p:ph type="body" idx="1"/>
          </p:nvPr>
        </p:nvSpPr>
        <p:spPr bwMode="auto">
          <a:xfrm>
            <a:off x="700062" y="1341438"/>
            <a:ext cx="10864246" cy="443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p:txBody>
      </p:sp>
      <p:sp>
        <p:nvSpPr>
          <p:cNvPr id="1030" name="Rectangle 6"/>
          <p:cNvSpPr>
            <a:spLocks noGrp="1" noChangeArrowheads="1"/>
          </p:cNvSpPr>
          <p:nvPr>
            <p:ph type="sldNum" sz="quarter" idx="4"/>
          </p:nvPr>
        </p:nvSpPr>
        <p:spPr bwMode="auto">
          <a:xfrm>
            <a:off x="11054862" y="6381750"/>
            <a:ext cx="574431"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31" smtClean="0"/>
            </a:lvl1pPr>
          </a:lstStyle>
          <a:p>
            <a:pPr>
              <a:defRPr/>
            </a:pPr>
            <a:fld id="{989E5FC0-FCB6-479C-B052-4926CBA9F07D}" type="slidenum">
              <a:rPr lang="en-GB" altLang="en-US"/>
              <a:pPr>
                <a:defRPr/>
              </a:pPr>
              <a:t>‹#›</a:t>
            </a:fld>
            <a:endParaRPr lang="en-GB" altLang="en-US" dirty="0"/>
          </a:p>
        </p:txBody>
      </p:sp>
    </p:spTree>
  </p:cSld>
  <p:clrMap bg1="lt1" tx1="dk1" bg2="lt2" tx2="dk2" accent1="accent1" accent2="accent2" accent3="accent3" accent4="accent4" accent5="accent5" accent6="accent6" hlink="hlink" folHlink="folHlink"/>
  <p:sldLayoutIdLst>
    <p:sldLayoutId id="2147484094" r:id="rId1"/>
    <p:sldLayoutId id="2147484166" r:id="rId2"/>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rtl="0" eaLnBrk="1" fontAlgn="base" hangingPunct="1">
        <a:spcBef>
          <a:spcPct val="0"/>
        </a:spcBef>
        <a:spcAft>
          <a:spcPct val="0"/>
        </a:spcAft>
        <a:defRPr sz="2954" b="1">
          <a:solidFill>
            <a:schemeClr val="tx1"/>
          </a:solidFill>
          <a:latin typeface="+mj-lt"/>
          <a:ea typeface="+mj-ea"/>
          <a:cs typeface="+mj-cs"/>
        </a:defRPr>
      </a:lvl1pPr>
      <a:lvl2pPr algn="l" rtl="0" eaLnBrk="1" fontAlgn="base" hangingPunct="1">
        <a:spcBef>
          <a:spcPct val="0"/>
        </a:spcBef>
        <a:spcAft>
          <a:spcPct val="0"/>
        </a:spcAft>
        <a:defRPr sz="2954" b="1">
          <a:solidFill>
            <a:schemeClr val="tx1"/>
          </a:solidFill>
          <a:latin typeface="Arial" charset="0"/>
          <a:cs typeface="Arial" charset="0"/>
        </a:defRPr>
      </a:lvl2pPr>
      <a:lvl3pPr algn="l" rtl="0" eaLnBrk="1" fontAlgn="base" hangingPunct="1">
        <a:spcBef>
          <a:spcPct val="0"/>
        </a:spcBef>
        <a:spcAft>
          <a:spcPct val="0"/>
        </a:spcAft>
        <a:defRPr sz="2954" b="1">
          <a:solidFill>
            <a:schemeClr val="tx1"/>
          </a:solidFill>
          <a:latin typeface="Arial" charset="0"/>
          <a:cs typeface="Arial" charset="0"/>
        </a:defRPr>
      </a:lvl3pPr>
      <a:lvl4pPr algn="l" rtl="0" eaLnBrk="1" fontAlgn="base" hangingPunct="1">
        <a:spcBef>
          <a:spcPct val="0"/>
        </a:spcBef>
        <a:spcAft>
          <a:spcPct val="0"/>
        </a:spcAft>
        <a:defRPr sz="2954" b="1">
          <a:solidFill>
            <a:schemeClr val="tx1"/>
          </a:solidFill>
          <a:latin typeface="Arial" charset="0"/>
          <a:cs typeface="Arial" charset="0"/>
        </a:defRPr>
      </a:lvl4pPr>
      <a:lvl5pPr algn="l" rtl="0" eaLnBrk="1" fontAlgn="base" hangingPunct="1">
        <a:spcBef>
          <a:spcPct val="0"/>
        </a:spcBef>
        <a:spcAft>
          <a:spcPct val="0"/>
        </a:spcAft>
        <a:defRPr sz="2954" b="1">
          <a:solidFill>
            <a:schemeClr val="tx1"/>
          </a:solidFill>
          <a:latin typeface="Arial" charset="0"/>
          <a:cs typeface="Arial" charset="0"/>
        </a:defRPr>
      </a:lvl5pPr>
      <a:lvl6pPr marL="562722" algn="l" rtl="0" eaLnBrk="1" fontAlgn="base" hangingPunct="1">
        <a:spcBef>
          <a:spcPct val="0"/>
        </a:spcBef>
        <a:spcAft>
          <a:spcPct val="0"/>
        </a:spcAft>
        <a:defRPr sz="3446" b="1">
          <a:solidFill>
            <a:schemeClr val="tx1"/>
          </a:solidFill>
          <a:latin typeface="Arial" charset="0"/>
          <a:cs typeface="Arial" charset="0"/>
        </a:defRPr>
      </a:lvl6pPr>
      <a:lvl7pPr marL="1125444" algn="l" rtl="0" eaLnBrk="1" fontAlgn="base" hangingPunct="1">
        <a:spcBef>
          <a:spcPct val="0"/>
        </a:spcBef>
        <a:spcAft>
          <a:spcPct val="0"/>
        </a:spcAft>
        <a:defRPr sz="3446" b="1">
          <a:solidFill>
            <a:schemeClr val="tx1"/>
          </a:solidFill>
          <a:latin typeface="Arial" charset="0"/>
          <a:cs typeface="Arial" charset="0"/>
        </a:defRPr>
      </a:lvl7pPr>
      <a:lvl8pPr marL="1688165" algn="l" rtl="0" eaLnBrk="1" fontAlgn="base" hangingPunct="1">
        <a:spcBef>
          <a:spcPct val="0"/>
        </a:spcBef>
        <a:spcAft>
          <a:spcPct val="0"/>
        </a:spcAft>
        <a:defRPr sz="3446" b="1">
          <a:solidFill>
            <a:schemeClr val="tx1"/>
          </a:solidFill>
          <a:latin typeface="Arial" charset="0"/>
          <a:cs typeface="Arial" charset="0"/>
        </a:defRPr>
      </a:lvl8pPr>
      <a:lvl9pPr marL="2250887" algn="l" rtl="0" eaLnBrk="1" fontAlgn="base" hangingPunct="1">
        <a:spcBef>
          <a:spcPct val="0"/>
        </a:spcBef>
        <a:spcAft>
          <a:spcPct val="0"/>
        </a:spcAft>
        <a:defRPr sz="3446" b="1">
          <a:solidFill>
            <a:schemeClr val="tx1"/>
          </a:solidFill>
          <a:latin typeface="Arial" charset="0"/>
          <a:cs typeface="Arial" charset="0"/>
        </a:defRPr>
      </a:lvl9pPr>
    </p:titleStyle>
    <p:bodyStyle>
      <a:lvl1pPr algn="l" rtl="0" eaLnBrk="1" fontAlgn="base" hangingPunct="1">
        <a:spcBef>
          <a:spcPts val="0"/>
        </a:spcBef>
        <a:spcAft>
          <a:spcPts val="369"/>
        </a:spcAft>
        <a:defRPr sz="1723" b="1">
          <a:solidFill>
            <a:schemeClr val="tx1"/>
          </a:solidFill>
          <a:latin typeface="+mn-lt"/>
          <a:ea typeface="+mn-ea"/>
          <a:cs typeface="+mn-cs"/>
        </a:defRPr>
      </a:lvl1pPr>
      <a:lvl2pPr marL="332162" indent="-330209" algn="l" rtl="0" eaLnBrk="1" fontAlgn="base" hangingPunct="1">
        <a:spcBef>
          <a:spcPct val="20000"/>
        </a:spcBef>
        <a:spcAft>
          <a:spcPct val="0"/>
        </a:spcAft>
        <a:buClr>
          <a:schemeClr val="accent1"/>
        </a:buClr>
        <a:buChar char="•"/>
        <a:defRPr sz="1354">
          <a:solidFill>
            <a:schemeClr val="tx1"/>
          </a:solidFill>
          <a:latin typeface="+mn-lt"/>
          <a:cs typeface="+mn-cs"/>
        </a:defRPr>
      </a:lvl2pPr>
      <a:lvl3pPr marL="666279" indent="-332162" algn="l" rtl="0" eaLnBrk="1" fontAlgn="base" hangingPunct="1">
        <a:spcBef>
          <a:spcPct val="0"/>
        </a:spcBef>
        <a:spcAft>
          <a:spcPct val="0"/>
        </a:spcAft>
        <a:buFont typeface="Arial" panose="020B0604020202020204" pitchFamily="34" charset="0"/>
        <a:buChar char="–"/>
        <a:defRPr sz="1354">
          <a:solidFill>
            <a:schemeClr val="tx1"/>
          </a:solidFill>
          <a:latin typeface="+mn-lt"/>
          <a:cs typeface="+mn-cs"/>
        </a:defRPr>
      </a:lvl3pPr>
      <a:lvl4pPr marL="990625" indent="-322393" algn="l" rtl="0" eaLnBrk="1" fontAlgn="base" hangingPunct="1">
        <a:spcBef>
          <a:spcPct val="0"/>
        </a:spcBef>
        <a:spcAft>
          <a:spcPct val="0"/>
        </a:spcAft>
        <a:buChar char="–"/>
        <a:defRPr sz="1354">
          <a:solidFill>
            <a:schemeClr val="tx1"/>
          </a:solidFill>
          <a:latin typeface="+mn-lt"/>
          <a:cs typeface="+mn-cs"/>
        </a:defRPr>
      </a:lvl4pPr>
      <a:lvl5pPr marL="2553741" indent="-281361" algn="l" rtl="0" eaLnBrk="1" fontAlgn="base" hangingPunct="1">
        <a:spcBef>
          <a:spcPct val="20000"/>
        </a:spcBef>
        <a:spcAft>
          <a:spcPct val="0"/>
        </a:spcAft>
        <a:buChar char="»"/>
        <a:defRPr sz="2462">
          <a:solidFill>
            <a:schemeClr val="tx1"/>
          </a:solidFill>
          <a:latin typeface="+mn-lt"/>
          <a:cs typeface="+mn-cs"/>
        </a:defRPr>
      </a:lvl5pPr>
      <a:lvl6pPr marL="3116463" indent="-281361" algn="l" rtl="0" eaLnBrk="1" fontAlgn="base" hangingPunct="1">
        <a:spcBef>
          <a:spcPct val="20000"/>
        </a:spcBef>
        <a:spcAft>
          <a:spcPct val="0"/>
        </a:spcAft>
        <a:buChar char="»"/>
        <a:defRPr sz="2462">
          <a:solidFill>
            <a:schemeClr val="tx1"/>
          </a:solidFill>
          <a:latin typeface="+mn-lt"/>
          <a:cs typeface="+mn-cs"/>
        </a:defRPr>
      </a:lvl6pPr>
      <a:lvl7pPr marL="3679185" indent="-281361" algn="l" rtl="0" eaLnBrk="1" fontAlgn="base" hangingPunct="1">
        <a:spcBef>
          <a:spcPct val="20000"/>
        </a:spcBef>
        <a:spcAft>
          <a:spcPct val="0"/>
        </a:spcAft>
        <a:buChar char="»"/>
        <a:defRPr sz="2462">
          <a:solidFill>
            <a:schemeClr val="tx1"/>
          </a:solidFill>
          <a:latin typeface="+mn-lt"/>
          <a:cs typeface="+mn-cs"/>
        </a:defRPr>
      </a:lvl7pPr>
      <a:lvl8pPr marL="4241907" indent="-281361" algn="l" rtl="0" eaLnBrk="1" fontAlgn="base" hangingPunct="1">
        <a:spcBef>
          <a:spcPct val="20000"/>
        </a:spcBef>
        <a:spcAft>
          <a:spcPct val="0"/>
        </a:spcAft>
        <a:buChar char="»"/>
        <a:defRPr sz="2462">
          <a:solidFill>
            <a:schemeClr val="tx1"/>
          </a:solidFill>
          <a:latin typeface="+mn-lt"/>
          <a:cs typeface="+mn-cs"/>
        </a:defRPr>
      </a:lvl8pPr>
      <a:lvl9pPr marL="4804628" indent="-281361" algn="l" rtl="0" eaLnBrk="1" fontAlgn="base" hangingPunct="1">
        <a:spcBef>
          <a:spcPct val="20000"/>
        </a:spcBef>
        <a:spcAft>
          <a:spcPct val="0"/>
        </a:spcAft>
        <a:buChar char="»"/>
        <a:defRPr sz="2462">
          <a:solidFill>
            <a:schemeClr val="tx1"/>
          </a:solidFill>
          <a:latin typeface="+mn-lt"/>
          <a:cs typeface="+mn-cs"/>
        </a:defRPr>
      </a:lvl9pPr>
    </p:bodyStyle>
    <p:otherStyle>
      <a:defPPr>
        <a:defRPr lang="en-US"/>
      </a:defPPr>
      <a:lvl1pPr marL="0" algn="l" defTabSz="1125444" rtl="0" eaLnBrk="1" latinLnBrk="0" hangingPunct="1">
        <a:defRPr sz="2215" kern="1200">
          <a:solidFill>
            <a:schemeClr val="tx1"/>
          </a:solidFill>
          <a:latin typeface="+mn-lt"/>
          <a:ea typeface="+mn-ea"/>
          <a:cs typeface="+mn-cs"/>
        </a:defRPr>
      </a:lvl1pPr>
      <a:lvl2pPr marL="562722" algn="l" defTabSz="1125444" rtl="0" eaLnBrk="1" latinLnBrk="0" hangingPunct="1">
        <a:defRPr sz="2215" kern="1200">
          <a:solidFill>
            <a:schemeClr val="tx1"/>
          </a:solidFill>
          <a:latin typeface="+mn-lt"/>
          <a:ea typeface="+mn-ea"/>
          <a:cs typeface="+mn-cs"/>
        </a:defRPr>
      </a:lvl2pPr>
      <a:lvl3pPr marL="1125444" algn="l" defTabSz="1125444" rtl="0" eaLnBrk="1" latinLnBrk="0" hangingPunct="1">
        <a:defRPr sz="2215" kern="1200">
          <a:solidFill>
            <a:schemeClr val="tx1"/>
          </a:solidFill>
          <a:latin typeface="+mn-lt"/>
          <a:ea typeface="+mn-ea"/>
          <a:cs typeface="+mn-cs"/>
        </a:defRPr>
      </a:lvl3pPr>
      <a:lvl4pPr marL="1688165" algn="l" defTabSz="1125444" rtl="0" eaLnBrk="1" latinLnBrk="0" hangingPunct="1">
        <a:defRPr sz="2215" kern="1200">
          <a:solidFill>
            <a:schemeClr val="tx1"/>
          </a:solidFill>
          <a:latin typeface="+mn-lt"/>
          <a:ea typeface="+mn-ea"/>
          <a:cs typeface="+mn-cs"/>
        </a:defRPr>
      </a:lvl4pPr>
      <a:lvl5pPr marL="2250887" algn="l" defTabSz="1125444" rtl="0" eaLnBrk="1" latinLnBrk="0" hangingPunct="1">
        <a:defRPr sz="2215" kern="1200">
          <a:solidFill>
            <a:schemeClr val="tx1"/>
          </a:solidFill>
          <a:latin typeface="+mn-lt"/>
          <a:ea typeface="+mn-ea"/>
          <a:cs typeface="+mn-cs"/>
        </a:defRPr>
      </a:lvl5pPr>
      <a:lvl6pPr marL="2813609" algn="l" defTabSz="1125444" rtl="0" eaLnBrk="1" latinLnBrk="0" hangingPunct="1">
        <a:defRPr sz="2215" kern="1200">
          <a:solidFill>
            <a:schemeClr val="tx1"/>
          </a:solidFill>
          <a:latin typeface="+mn-lt"/>
          <a:ea typeface="+mn-ea"/>
          <a:cs typeface="+mn-cs"/>
        </a:defRPr>
      </a:lvl6pPr>
      <a:lvl7pPr marL="3376331" algn="l" defTabSz="1125444" rtl="0" eaLnBrk="1" latinLnBrk="0" hangingPunct="1">
        <a:defRPr sz="2215" kern="1200">
          <a:solidFill>
            <a:schemeClr val="tx1"/>
          </a:solidFill>
          <a:latin typeface="+mn-lt"/>
          <a:ea typeface="+mn-ea"/>
          <a:cs typeface="+mn-cs"/>
        </a:defRPr>
      </a:lvl7pPr>
      <a:lvl8pPr marL="3939052" algn="l" defTabSz="1125444" rtl="0" eaLnBrk="1" latinLnBrk="0" hangingPunct="1">
        <a:defRPr sz="2215" kern="1200">
          <a:solidFill>
            <a:schemeClr val="tx1"/>
          </a:solidFill>
          <a:latin typeface="+mn-lt"/>
          <a:ea typeface="+mn-ea"/>
          <a:cs typeface="+mn-cs"/>
        </a:defRPr>
      </a:lvl8pPr>
      <a:lvl9pPr marL="4501774" algn="l" defTabSz="1125444" rtl="0" eaLnBrk="1" latinLnBrk="0" hangingPunct="1">
        <a:defRPr sz="221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1" y="6498000"/>
            <a:ext cx="12191999"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026" name="Rectangle 2"/>
          <p:cNvSpPr>
            <a:spLocks noGrp="1" noChangeArrowheads="1"/>
          </p:cNvSpPr>
          <p:nvPr>
            <p:ph type="title"/>
          </p:nvPr>
        </p:nvSpPr>
        <p:spPr bwMode="auto">
          <a:xfrm>
            <a:off x="700062" y="349250"/>
            <a:ext cx="10864246"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p>
            <a:pPr lvl="0"/>
            <a:r>
              <a:rPr lang="en-US" altLang="en-US"/>
              <a:t>Click to edit Master title style</a:t>
            </a:r>
            <a:endParaRPr lang="en-GB" altLang="en-US" dirty="0"/>
          </a:p>
        </p:txBody>
      </p:sp>
      <p:sp>
        <p:nvSpPr>
          <p:cNvPr id="1027" name="Rectangle 3"/>
          <p:cNvSpPr>
            <a:spLocks noGrp="1" noChangeArrowheads="1"/>
          </p:cNvSpPr>
          <p:nvPr>
            <p:ph type="body" idx="1"/>
          </p:nvPr>
        </p:nvSpPr>
        <p:spPr bwMode="auto">
          <a:xfrm>
            <a:off x="700062" y="1341438"/>
            <a:ext cx="10864246" cy="443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p:txBody>
      </p:sp>
      <p:sp>
        <p:nvSpPr>
          <p:cNvPr id="1030" name="Rectangle 6"/>
          <p:cNvSpPr>
            <a:spLocks noGrp="1" noChangeArrowheads="1"/>
          </p:cNvSpPr>
          <p:nvPr>
            <p:ph type="sldNum" sz="quarter" idx="4"/>
          </p:nvPr>
        </p:nvSpPr>
        <p:spPr bwMode="auto">
          <a:xfrm>
            <a:off x="11054862" y="6381750"/>
            <a:ext cx="574431"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31" smtClean="0"/>
            </a:lvl1pPr>
          </a:lstStyle>
          <a:p>
            <a:pPr>
              <a:defRPr/>
            </a:pPr>
            <a:fld id="{989E5FC0-FCB6-479C-B052-4926CBA9F07D}" type="slidenum">
              <a:rPr lang="en-GB" altLang="en-US">
                <a:solidFill>
                  <a:srgbClr val="180E3C"/>
                </a:solidFill>
              </a:rPr>
              <a:pPr>
                <a:defRPr/>
              </a:pPr>
              <a:t>‹#›</a:t>
            </a:fld>
            <a:endParaRPr lang="en-GB" altLang="en-US" dirty="0">
              <a:solidFill>
                <a:srgbClr val="180E3C"/>
              </a:solidFill>
            </a:endParaRPr>
          </a:p>
        </p:txBody>
      </p:sp>
    </p:spTree>
    <p:extLst>
      <p:ext uri="{BB962C8B-B14F-4D97-AF65-F5344CB8AC3E}">
        <p14:creationId xmlns:p14="http://schemas.microsoft.com/office/powerpoint/2010/main" val="4223859613"/>
      </p:ext>
    </p:extLst>
  </p:cSld>
  <p:clrMap bg1="lt1" tx1="dk1" bg2="lt2" tx2="dk2" accent1="accent1" accent2="accent2" accent3="accent3" accent4="accent4" accent5="accent5" accent6="accent6" hlink="hlink" folHlink="folHlink"/>
  <p:sldLayoutIdLst>
    <p:sldLayoutId id="2147484168" r:id="rId1"/>
    <p:sldLayoutId id="2147484169" r:id="rId2"/>
    <p:sldLayoutId id="2147484170" r:id="rId3"/>
    <p:sldLayoutId id="2147484171" r:id="rId4"/>
    <p:sldLayoutId id="2147484172" r:id="rId5"/>
    <p:sldLayoutId id="2147484173" r:id="rId6"/>
    <p:sldLayoutId id="2147484174" r:id="rId7"/>
    <p:sldLayoutId id="2147484175" r:id="rId8"/>
    <p:sldLayoutId id="2147484176" r:id="rId9"/>
    <p:sldLayoutId id="2147484177" r:id="rId10"/>
    <p:sldLayoutId id="2147484178" r:id="rId11"/>
    <p:sldLayoutId id="2147484179" r:id="rId12"/>
    <p:sldLayoutId id="2147484180" r:id="rId13"/>
    <p:sldLayoutId id="2147484181" r:id="rId14"/>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rtl="0" eaLnBrk="1" fontAlgn="base" hangingPunct="1">
        <a:spcBef>
          <a:spcPct val="0"/>
        </a:spcBef>
        <a:spcAft>
          <a:spcPct val="0"/>
        </a:spcAft>
        <a:defRPr sz="2954" b="1">
          <a:solidFill>
            <a:schemeClr val="tx1"/>
          </a:solidFill>
          <a:latin typeface="+mj-lt"/>
          <a:ea typeface="+mj-ea"/>
          <a:cs typeface="+mj-cs"/>
        </a:defRPr>
      </a:lvl1pPr>
      <a:lvl2pPr algn="l" rtl="0" eaLnBrk="1" fontAlgn="base" hangingPunct="1">
        <a:spcBef>
          <a:spcPct val="0"/>
        </a:spcBef>
        <a:spcAft>
          <a:spcPct val="0"/>
        </a:spcAft>
        <a:defRPr sz="2954" b="1">
          <a:solidFill>
            <a:schemeClr val="tx1"/>
          </a:solidFill>
          <a:latin typeface="Arial" charset="0"/>
          <a:cs typeface="Arial" charset="0"/>
        </a:defRPr>
      </a:lvl2pPr>
      <a:lvl3pPr algn="l" rtl="0" eaLnBrk="1" fontAlgn="base" hangingPunct="1">
        <a:spcBef>
          <a:spcPct val="0"/>
        </a:spcBef>
        <a:spcAft>
          <a:spcPct val="0"/>
        </a:spcAft>
        <a:defRPr sz="2954" b="1">
          <a:solidFill>
            <a:schemeClr val="tx1"/>
          </a:solidFill>
          <a:latin typeface="Arial" charset="0"/>
          <a:cs typeface="Arial" charset="0"/>
        </a:defRPr>
      </a:lvl3pPr>
      <a:lvl4pPr algn="l" rtl="0" eaLnBrk="1" fontAlgn="base" hangingPunct="1">
        <a:spcBef>
          <a:spcPct val="0"/>
        </a:spcBef>
        <a:spcAft>
          <a:spcPct val="0"/>
        </a:spcAft>
        <a:defRPr sz="2954" b="1">
          <a:solidFill>
            <a:schemeClr val="tx1"/>
          </a:solidFill>
          <a:latin typeface="Arial" charset="0"/>
          <a:cs typeface="Arial" charset="0"/>
        </a:defRPr>
      </a:lvl4pPr>
      <a:lvl5pPr algn="l" rtl="0" eaLnBrk="1" fontAlgn="base" hangingPunct="1">
        <a:spcBef>
          <a:spcPct val="0"/>
        </a:spcBef>
        <a:spcAft>
          <a:spcPct val="0"/>
        </a:spcAft>
        <a:defRPr sz="2954" b="1">
          <a:solidFill>
            <a:schemeClr val="tx1"/>
          </a:solidFill>
          <a:latin typeface="Arial" charset="0"/>
          <a:cs typeface="Arial" charset="0"/>
        </a:defRPr>
      </a:lvl5pPr>
      <a:lvl6pPr marL="562722" algn="l" rtl="0" eaLnBrk="1" fontAlgn="base" hangingPunct="1">
        <a:spcBef>
          <a:spcPct val="0"/>
        </a:spcBef>
        <a:spcAft>
          <a:spcPct val="0"/>
        </a:spcAft>
        <a:defRPr sz="3446" b="1">
          <a:solidFill>
            <a:schemeClr val="tx1"/>
          </a:solidFill>
          <a:latin typeface="Arial" charset="0"/>
          <a:cs typeface="Arial" charset="0"/>
        </a:defRPr>
      </a:lvl6pPr>
      <a:lvl7pPr marL="1125444" algn="l" rtl="0" eaLnBrk="1" fontAlgn="base" hangingPunct="1">
        <a:spcBef>
          <a:spcPct val="0"/>
        </a:spcBef>
        <a:spcAft>
          <a:spcPct val="0"/>
        </a:spcAft>
        <a:defRPr sz="3446" b="1">
          <a:solidFill>
            <a:schemeClr val="tx1"/>
          </a:solidFill>
          <a:latin typeface="Arial" charset="0"/>
          <a:cs typeface="Arial" charset="0"/>
        </a:defRPr>
      </a:lvl7pPr>
      <a:lvl8pPr marL="1688165" algn="l" rtl="0" eaLnBrk="1" fontAlgn="base" hangingPunct="1">
        <a:spcBef>
          <a:spcPct val="0"/>
        </a:spcBef>
        <a:spcAft>
          <a:spcPct val="0"/>
        </a:spcAft>
        <a:defRPr sz="3446" b="1">
          <a:solidFill>
            <a:schemeClr val="tx1"/>
          </a:solidFill>
          <a:latin typeface="Arial" charset="0"/>
          <a:cs typeface="Arial" charset="0"/>
        </a:defRPr>
      </a:lvl8pPr>
      <a:lvl9pPr marL="2250887" algn="l" rtl="0" eaLnBrk="1" fontAlgn="base" hangingPunct="1">
        <a:spcBef>
          <a:spcPct val="0"/>
        </a:spcBef>
        <a:spcAft>
          <a:spcPct val="0"/>
        </a:spcAft>
        <a:defRPr sz="3446" b="1">
          <a:solidFill>
            <a:schemeClr val="tx1"/>
          </a:solidFill>
          <a:latin typeface="Arial" charset="0"/>
          <a:cs typeface="Arial" charset="0"/>
        </a:defRPr>
      </a:lvl9pPr>
    </p:titleStyle>
    <p:bodyStyle>
      <a:lvl1pPr algn="l" rtl="0" eaLnBrk="1" fontAlgn="base" hangingPunct="1">
        <a:spcBef>
          <a:spcPts val="0"/>
        </a:spcBef>
        <a:spcAft>
          <a:spcPts val="369"/>
        </a:spcAft>
        <a:defRPr sz="1723" b="1">
          <a:solidFill>
            <a:schemeClr val="tx1"/>
          </a:solidFill>
          <a:latin typeface="+mn-lt"/>
          <a:ea typeface="+mn-ea"/>
          <a:cs typeface="+mn-cs"/>
        </a:defRPr>
      </a:lvl1pPr>
      <a:lvl2pPr marL="332162" indent="-330209" algn="l" rtl="0" eaLnBrk="1" fontAlgn="base" hangingPunct="1">
        <a:spcBef>
          <a:spcPct val="20000"/>
        </a:spcBef>
        <a:spcAft>
          <a:spcPct val="0"/>
        </a:spcAft>
        <a:buClr>
          <a:schemeClr val="accent1"/>
        </a:buClr>
        <a:buChar char="•"/>
        <a:defRPr sz="1354">
          <a:solidFill>
            <a:schemeClr val="tx1"/>
          </a:solidFill>
          <a:latin typeface="+mn-lt"/>
          <a:cs typeface="+mn-cs"/>
        </a:defRPr>
      </a:lvl2pPr>
      <a:lvl3pPr marL="666279" indent="-332162" algn="l" rtl="0" eaLnBrk="1" fontAlgn="base" hangingPunct="1">
        <a:spcBef>
          <a:spcPct val="0"/>
        </a:spcBef>
        <a:spcAft>
          <a:spcPct val="0"/>
        </a:spcAft>
        <a:buFont typeface="Arial" panose="020B0604020202020204" pitchFamily="34" charset="0"/>
        <a:buChar char="–"/>
        <a:defRPr sz="1354">
          <a:solidFill>
            <a:schemeClr val="tx1"/>
          </a:solidFill>
          <a:latin typeface="+mn-lt"/>
          <a:cs typeface="+mn-cs"/>
        </a:defRPr>
      </a:lvl3pPr>
      <a:lvl4pPr marL="990625" indent="-322393" algn="l" rtl="0" eaLnBrk="1" fontAlgn="base" hangingPunct="1">
        <a:spcBef>
          <a:spcPct val="0"/>
        </a:spcBef>
        <a:spcAft>
          <a:spcPct val="0"/>
        </a:spcAft>
        <a:buChar char="–"/>
        <a:defRPr sz="1354">
          <a:solidFill>
            <a:schemeClr val="tx1"/>
          </a:solidFill>
          <a:latin typeface="+mn-lt"/>
          <a:cs typeface="+mn-cs"/>
        </a:defRPr>
      </a:lvl4pPr>
      <a:lvl5pPr marL="2553741" indent="-281361" algn="l" rtl="0" eaLnBrk="1" fontAlgn="base" hangingPunct="1">
        <a:spcBef>
          <a:spcPct val="20000"/>
        </a:spcBef>
        <a:spcAft>
          <a:spcPct val="0"/>
        </a:spcAft>
        <a:buChar char="»"/>
        <a:defRPr sz="2462">
          <a:solidFill>
            <a:schemeClr val="tx1"/>
          </a:solidFill>
          <a:latin typeface="+mn-lt"/>
          <a:cs typeface="+mn-cs"/>
        </a:defRPr>
      </a:lvl5pPr>
      <a:lvl6pPr marL="3116463" indent="-281361" algn="l" rtl="0" eaLnBrk="1" fontAlgn="base" hangingPunct="1">
        <a:spcBef>
          <a:spcPct val="20000"/>
        </a:spcBef>
        <a:spcAft>
          <a:spcPct val="0"/>
        </a:spcAft>
        <a:buChar char="»"/>
        <a:defRPr sz="2462">
          <a:solidFill>
            <a:schemeClr val="tx1"/>
          </a:solidFill>
          <a:latin typeface="+mn-lt"/>
          <a:cs typeface="+mn-cs"/>
        </a:defRPr>
      </a:lvl6pPr>
      <a:lvl7pPr marL="3679185" indent="-281361" algn="l" rtl="0" eaLnBrk="1" fontAlgn="base" hangingPunct="1">
        <a:spcBef>
          <a:spcPct val="20000"/>
        </a:spcBef>
        <a:spcAft>
          <a:spcPct val="0"/>
        </a:spcAft>
        <a:buChar char="»"/>
        <a:defRPr sz="2462">
          <a:solidFill>
            <a:schemeClr val="tx1"/>
          </a:solidFill>
          <a:latin typeface="+mn-lt"/>
          <a:cs typeface="+mn-cs"/>
        </a:defRPr>
      </a:lvl7pPr>
      <a:lvl8pPr marL="4241907" indent="-281361" algn="l" rtl="0" eaLnBrk="1" fontAlgn="base" hangingPunct="1">
        <a:spcBef>
          <a:spcPct val="20000"/>
        </a:spcBef>
        <a:spcAft>
          <a:spcPct val="0"/>
        </a:spcAft>
        <a:buChar char="»"/>
        <a:defRPr sz="2462">
          <a:solidFill>
            <a:schemeClr val="tx1"/>
          </a:solidFill>
          <a:latin typeface="+mn-lt"/>
          <a:cs typeface="+mn-cs"/>
        </a:defRPr>
      </a:lvl8pPr>
      <a:lvl9pPr marL="4804628" indent="-281361" algn="l" rtl="0" eaLnBrk="1" fontAlgn="base" hangingPunct="1">
        <a:spcBef>
          <a:spcPct val="20000"/>
        </a:spcBef>
        <a:spcAft>
          <a:spcPct val="0"/>
        </a:spcAft>
        <a:buChar char="»"/>
        <a:defRPr sz="2462">
          <a:solidFill>
            <a:schemeClr val="tx1"/>
          </a:solidFill>
          <a:latin typeface="+mn-lt"/>
          <a:cs typeface="+mn-cs"/>
        </a:defRPr>
      </a:lvl9pPr>
    </p:bodyStyle>
    <p:otherStyle>
      <a:defPPr>
        <a:defRPr lang="en-US"/>
      </a:defPPr>
      <a:lvl1pPr marL="0" algn="l" defTabSz="1125444" rtl="0" eaLnBrk="1" latinLnBrk="0" hangingPunct="1">
        <a:defRPr sz="2215" kern="1200">
          <a:solidFill>
            <a:schemeClr val="tx1"/>
          </a:solidFill>
          <a:latin typeface="+mn-lt"/>
          <a:ea typeface="+mn-ea"/>
          <a:cs typeface="+mn-cs"/>
        </a:defRPr>
      </a:lvl1pPr>
      <a:lvl2pPr marL="562722" algn="l" defTabSz="1125444" rtl="0" eaLnBrk="1" latinLnBrk="0" hangingPunct="1">
        <a:defRPr sz="2215" kern="1200">
          <a:solidFill>
            <a:schemeClr val="tx1"/>
          </a:solidFill>
          <a:latin typeface="+mn-lt"/>
          <a:ea typeface="+mn-ea"/>
          <a:cs typeface="+mn-cs"/>
        </a:defRPr>
      </a:lvl2pPr>
      <a:lvl3pPr marL="1125444" algn="l" defTabSz="1125444" rtl="0" eaLnBrk="1" latinLnBrk="0" hangingPunct="1">
        <a:defRPr sz="2215" kern="1200">
          <a:solidFill>
            <a:schemeClr val="tx1"/>
          </a:solidFill>
          <a:latin typeface="+mn-lt"/>
          <a:ea typeface="+mn-ea"/>
          <a:cs typeface="+mn-cs"/>
        </a:defRPr>
      </a:lvl3pPr>
      <a:lvl4pPr marL="1688165" algn="l" defTabSz="1125444" rtl="0" eaLnBrk="1" latinLnBrk="0" hangingPunct="1">
        <a:defRPr sz="2215" kern="1200">
          <a:solidFill>
            <a:schemeClr val="tx1"/>
          </a:solidFill>
          <a:latin typeface="+mn-lt"/>
          <a:ea typeface="+mn-ea"/>
          <a:cs typeface="+mn-cs"/>
        </a:defRPr>
      </a:lvl4pPr>
      <a:lvl5pPr marL="2250887" algn="l" defTabSz="1125444" rtl="0" eaLnBrk="1" latinLnBrk="0" hangingPunct="1">
        <a:defRPr sz="2215" kern="1200">
          <a:solidFill>
            <a:schemeClr val="tx1"/>
          </a:solidFill>
          <a:latin typeface="+mn-lt"/>
          <a:ea typeface="+mn-ea"/>
          <a:cs typeface="+mn-cs"/>
        </a:defRPr>
      </a:lvl5pPr>
      <a:lvl6pPr marL="2813609" algn="l" defTabSz="1125444" rtl="0" eaLnBrk="1" latinLnBrk="0" hangingPunct="1">
        <a:defRPr sz="2215" kern="1200">
          <a:solidFill>
            <a:schemeClr val="tx1"/>
          </a:solidFill>
          <a:latin typeface="+mn-lt"/>
          <a:ea typeface="+mn-ea"/>
          <a:cs typeface="+mn-cs"/>
        </a:defRPr>
      </a:lvl6pPr>
      <a:lvl7pPr marL="3376331" algn="l" defTabSz="1125444" rtl="0" eaLnBrk="1" latinLnBrk="0" hangingPunct="1">
        <a:defRPr sz="2215" kern="1200">
          <a:solidFill>
            <a:schemeClr val="tx1"/>
          </a:solidFill>
          <a:latin typeface="+mn-lt"/>
          <a:ea typeface="+mn-ea"/>
          <a:cs typeface="+mn-cs"/>
        </a:defRPr>
      </a:lvl7pPr>
      <a:lvl8pPr marL="3939052" algn="l" defTabSz="1125444" rtl="0" eaLnBrk="1" latinLnBrk="0" hangingPunct="1">
        <a:defRPr sz="2215" kern="1200">
          <a:solidFill>
            <a:schemeClr val="tx1"/>
          </a:solidFill>
          <a:latin typeface="+mn-lt"/>
          <a:ea typeface="+mn-ea"/>
          <a:cs typeface="+mn-cs"/>
        </a:defRPr>
      </a:lvl8pPr>
      <a:lvl9pPr marL="4501774" algn="l" defTabSz="1125444" rtl="0" eaLnBrk="1" latinLnBrk="0" hangingPunct="1">
        <a:defRPr sz="221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1" y="6498000"/>
            <a:ext cx="12191999"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700062" y="349250"/>
            <a:ext cx="10864246"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p>
            <a:pPr lvl="0"/>
            <a:r>
              <a:rPr lang="en-US" altLang="en-US"/>
              <a:t>Click to edit Master title style</a:t>
            </a:r>
            <a:endParaRPr lang="en-GB" altLang="en-US" dirty="0"/>
          </a:p>
        </p:txBody>
      </p:sp>
      <p:sp>
        <p:nvSpPr>
          <p:cNvPr id="1027" name="Rectangle 3"/>
          <p:cNvSpPr>
            <a:spLocks noGrp="1" noChangeArrowheads="1"/>
          </p:cNvSpPr>
          <p:nvPr>
            <p:ph type="body" idx="1"/>
          </p:nvPr>
        </p:nvSpPr>
        <p:spPr bwMode="auto">
          <a:xfrm>
            <a:off x="700062" y="1341438"/>
            <a:ext cx="10864246" cy="443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p:txBody>
      </p:sp>
      <p:sp>
        <p:nvSpPr>
          <p:cNvPr id="1030" name="Rectangle 6"/>
          <p:cNvSpPr>
            <a:spLocks noGrp="1" noChangeArrowheads="1"/>
          </p:cNvSpPr>
          <p:nvPr>
            <p:ph type="sldNum" sz="quarter" idx="4"/>
          </p:nvPr>
        </p:nvSpPr>
        <p:spPr bwMode="auto">
          <a:xfrm>
            <a:off x="11054862" y="6381750"/>
            <a:ext cx="574431"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31" smtClean="0"/>
            </a:lvl1pPr>
          </a:lstStyle>
          <a:p>
            <a:pPr>
              <a:defRPr/>
            </a:pPr>
            <a:fld id="{989E5FC0-FCB6-479C-B052-4926CBA9F07D}" type="slidenum">
              <a:rPr lang="en-GB" altLang="en-US"/>
              <a:pPr>
                <a:defRPr/>
              </a:pPr>
              <a:t>‹#›</a:t>
            </a:fld>
            <a:endParaRPr lang="en-GB" altLang="en-US" dirty="0"/>
          </a:p>
        </p:txBody>
      </p:sp>
    </p:spTree>
    <p:extLst>
      <p:ext uri="{BB962C8B-B14F-4D97-AF65-F5344CB8AC3E}">
        <p14:creationId xmlns:p14="http://schemas.microsoft.com/office/powerpoint/2010/main" val="752779384"/>
      </p:ext>
    </p:extLst>
  </p:cSld>
  <p:clrMap bg1="lt1" tx1="dk1" bg2="lt2" tx2="dk2" accent1="accent1" accent2="accent2" accent3="accent3" accent4="accent4" accent5="accent5" accent6="accent6" hlink="hlink" folHlink="folHlink"/>
  <p:sldLayoutIdLst>
    <p:sldLayoutId id="2147484183" r:id="rId1"/>
    <p:sldLayoutId id="2147484184" r:id="rId2"/>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rtl="0" eaLnBrk="1" fontAlgn="base" hangingPunct="1">
        <a:spcBef>
          <a:spcPct val="0"/>
        </a:spcBef>
        <a:spcAft>
          <a:spcPct val="0"/>
        </a:spcAft>
        <a:defRPr sz="2954" b="1">
          <a:solidFill>
            <a:schemeClr val="tx1"/>
          </a:solidFill>
          <a:latin typeface="+mj-lt"/>
          <a:ea typeface="+mj-ea"/>
          <a:cs typeface="+mj-cs"/>
        </a:defRPr>
      </a:lvl1pPr>
      <a:lvl2pPr algn="l" rtl="0" eaLnBrk="1" fontAlgn="base" hangingPunct="1">
        <a:spcBef>
          <a:spcPct val="0"/>
        </a:spcBef>
        <a:spcAft>
          <a:spcPct val="0"/>
        </a:spcAft>
        <a:defRPr sz="2954" b="1">
          <a:solidFill>
            <a:schemeClr val="tx1"/>
          </a:solidFill>
          <a:latin typeface="Arial" charset="0"/>
          <a:cs typeface="Arial" charset="0"/>
        </a:defRPr>
      </a:lvl2pPr>
      <a:lvl3pPr algn="l" rtl="0" eaLnBrk="1" fontAlgn="base" hangingPunct="1">
        <a:spcBef>
          <a:spcPct val="0"/>
        </a:spcBef>
        <a:spcAft>
          <a:spcPct val="0"/>
        </a:spcAft>
        <a:defRPr sz="2954" b="1">
          <a:solidFill>
            <a:schemeClr val="tx1"/>
          </a:solidFill>
          <a:latin typeface="Arial" charset="0"/>
          <a:cs typeface="Arial" charset="0"/>
        </a:defRPr>
      </a:lvl3pPr>
      <a:lvl4pPr algn="l" rtl="0" eaLnBrk="1" fontAlgn="base" hangingPunct="1">
        <a:spcBef>
          <a:spcPct val="0"/>
        </a:spcBef>
        <a:spcAft>
          <a:spcPct val="0"/>
        </a:spcAft>
        <a:defRPr sz="2954" b="1">
          <a:solidFill>
            <a:schemeClr val="tx1"/>
          </a:solidFill>
          <a:latin typeface="Arial" charset="0"/>
          <a:cs typeface="Arial" charset="0"/>
        </a:defRPr>
      </a:lvl4pPr>
      <a:lvl5pPr algn="l" rtl="0" eaLnBrk="1" fontAlgn="base" hangingPunct="1">
        <a:spcBef>
          <a:spcPct val="0"/>
        </a:spcBef>
        <a:spcAft>
          <a:spcPct val="0"/>
        </a:spcAft>
        <a:defRPr sz="2954" b="1">
          <a:solidFill>
            <a:schemeClr val="tx1"/>
          </a:solidFill>
          <a:latin typeface="Arial" charset="0"/>
          <a:cs typeface="Arial" charset="0"/>
        </a:defRPr>
      </a:lvl5pPr>
      <a:lvl6pPr marL="562722" algn="l" rtl="0" eaLnBrk="1" fontAlgn="base" hangingPunct="1">
        <a:spcBef>
          <a:spcPct val="0"/>
        </a:spcBef>
        <a:spcAft>
          <a:spcPct val="0"/>
        </a:spcAft>
        <a:defRPr sz="3446" b="1">
          <a:solidFill>
            <a:schemeClr val="tx1"/>
          </a:solidFill>
          <a:latin typeface="Arial" charset="0"/>
          <a:cs typeface="Arial" charset="0"/>
        </a:defRPr>
      </a:lvl6pPr>
      <a:lvl7pPr marL="1125444" algn="l" rtl="0" eaLnBrk="1" fontAlgn="base" hangingPunct="1">
        <a:spcBef>
          <a:spcPct val="0"/>
        </a:spcBef>
        <a:spcAft>
          <a:spcPct val="0"/>
        </a:spcAft>
        <a:defRPr sz="3446" b="1">
          <a:solidFill>
            <a:schemeClr val="tx1"/>
          </a:solidFill>
          <a:latin typeface="Arial" charset="0"/>
          <a:cs typeface="Arial" charset="0"/>
        </a:defRPr>
      </a:lvl7pPr>
      <a:lvl8pPr marL="1688165" algn="l" rtl="0" eaLnBrk="1" fontAlgn="base" hangingPunct="1">
        <a:spcBef>
          <a:spcPct val="0"/>
        </a:spcBef>
        <a:spcAft>
          <a:spcPct val="0"/>
        </a:spcAft>
        <a:defRPr sz="3446" b="1">
          <a:solidFill>
            <a:schemeClr val="tx1"/>
          </a:solidFill>
          <a:latin typeface="Arial" charset="0"/>
          <a:cs typeface="Arial" charset="0"/>
        </a:defRPr>
      </a:lvl8pPr>
      <a:lvl9pPr marL="2250887" algn="l" rtl="0" eaLnBrk="1" fontAlgn="base" hangingPunct="1">
        <a:spcBef>
          <a:spcPct val="0"/>
        </a:spcBef>
        <a:spcAft>
          <a:spcPct val="0"/>
        </a:spcAft>
        <a:defRPr sz="3446" b="1">
          <a:solidFill>
            <a:schemeClr val="tx1"/>
          </a:solidFill>
          <a:latin typeface="Arial" charset="0"/>
          <a:cs typeface="Arial" charset="0"/>
        </a:defRPr>
      </a:lvl9pPr>
    </p:titleStyle>
    <p:bodyStyle>
      <a:lvl1pPr algn="l" rtl="0" eaLnBrk="1" fontAlgn="base" hangingPunct="1">
        <a:spcBef>
          <a:spcPts val="0"/>
        </a:spcBef>
        <a:spcAft>
          <a:spcPts val="369"/>
        </a:spcAft>
        <a:defRPr sz="1723" b="1">
          <a:solidFill>
            <a:schemeClr val="tx1"/>
          </a:solidFill>
          <a:latin typeface="+mn-lt"/>
          <a:ea typeface="+mn-ea"/>
          <a:cs typeface="+mn-cs"/>
        </a:defRPr>
      </a:lvl1pPr>
      <a:lvl2pPr marL="332162" indent="-330209" algn="l" rtl="0" eaLnBrk="1" fontAlgn="base" hangingPunct="1">
        <a:spcBef>
          <a:spcPct val="20000"/>
        </a:spcBef>
        <a:spcAft>
          <a:spcPct val="0"/>
        </a:spcAft>
        <a:buClr>
          <a:schemeClr val="accent1"/>
        </a:buClr>
        <a:buChar char="•"/>
        <a:defRPr sz="1354">
          <a:solidFill>
            <a:schemeClr val="tx1"/>
          </a:solidFill>
          <a:latin typeface="+mn-lt"/>
          <a:cs typeface="+mn-cs"/>
        </a:defRPr>
      </a:lvl2pPr>
      <a:lvl3pPr marL="666279" indent="-332162" algn="l" rtl="0" eaLnBrk="1" fontAlgn="base" hangingPunct="1">
        <a:spcBef>
          <a:spcPct val="0"/>
        </a:spcBef>
        <a:spcAft>
          <a:spcPct val="0"/>
        </a:spcAft>
        <a:buFont typeface="Arial" panose="020B0604020202020204" pitchFamily="34" charset="0"/>
        <a:buChar char="–"/>
        <a:defRPr sz="1354">
          <a:solidFill>
            <a:schemeClr val="tx1"/>
          </a:solidFill>
          <a:latin typeface="+mn-lt"/>
          <a:cs typeface="+mn-cs"/>
        </a:defRPr>
      </a:lvl3pPr>
      <a:lvl4pPr marL="990625" indent="-322393" algn="l" rtl="0" eaLnBrk="1" fontAlgn="base" hangingPunct="1">
        <a:spcBef>
          <a:spcPct val="0"/>
        </a:spcBef>
        <a:spcAft>
          <a:spcPct val="0"/>
        </a:spcAft>
        <a:buChar char="–"/>
        <a:defRPr sz="1354">
          <a:solidFill>
            <a:schemeClr val="tx1"/>
          </a:solidFill>
          <a:latin typeface="+mn-lt"/>
          <a:cs typeface="+mn-cs"/>
        </a:defRPr>
      </a:lvl4pPr>
      <a:lvl5pPr marL="2553741" indent="-281361" algn="l" rtl="0" eaLnBrk="1" fontAlgn="base" hangingPunct="1">
        <a:spcBef>
          <a:spcPct val="20000"/>
        </a:spcBef>
        <a:spcAft>
          <a:spcPct val="0"/>
        </a:spcAft>
        <a:buChar char="»"/>
        <a:defRPr sz="2462">
          <a:solidFill>
            <a:schemeClr val="tx1"/>
          </a:solidFill>
          <a:latin typeface="+mn-lt"/>
          <a:cs typeface="+mn-cs"/>
        </a:defRPr>
      </a:lvl5pPr>
      <a:lvl6pPr marL="3116463" indent="-281361" algn="l" rtl="0" eaLnBrk="1" fontAlgn="base" hangingPunct="1">
        <a:spcBef>
          <a:spcPct val="20000"/>
        </a:spcBef>
        <a:spcAft>
          <a:spcPct val="0"/>
        </a:spcAft>
        <a:buChar char="»"/>
        <a:defRPr sz="2462">
          <a:solidFill>
            <a:schemeClr val="tx1"/>
          </a:solidFill>
          <a:latin typeface="+mn-lt"/>
          <a:cs typeface="+mn-cs"/>
        </a:defRPr>
      </a:lvl6pPr>
      <a:lvl7pPr marL="3679185" indent="-281361" algn="l" rtl="0" eaLnBrk="1" fontAlgn="base" hangingPunct="1">
        <a:spcBef>
          <a:spcPct val="20000"/>
        </a:spcBef>
        <a:spcAft>
          <a:spcPct val="0"/>
        </a:spcAft>
        <a:buChar char="»"/>
        <a:defRPr sz="2462">
          <a:solidFill>
            <a:schemeClr val="tx1"/>
          </a:solidFill>
          <a:latin typeface="+mn-lt"/>
          <a:cs typeface="+mn-cs"/>
        </a:defRPr>
      </a:lvl7pPr>
      <a:lvl8pPr marL="4241907" indent="-281361" algn="l" rtl="0" eaLnBrk="1" fontAlgn="base" hangingPunct="1">
        <a:spcBef>
          <a:spcPct val="20000"/>
        </a:spcBef>
        <a:spcAft>
          <a:spcPct val="0"/>
        </a:spcAft>
        <a:buChar char="»"/>
        <a:defRPr sz="2462">
          <a:solidFill>
            <a:schemeClr val="tx1"/>
          </a:solidFill>
          <a:latin typeface="+mn-lt"/>
          <a:cs typeface="+mn-cs"/>
        </a:defRPr>
      </a:lvl8pPr>
      <a:lvl9pPr marL="4804628" indent="-281361" algn="l" rtl="0" eaLnBrk="1" fontAlgn="base" hangingPunct="1">
        <a:spcBef>
          <a:spcPct val="20000"/>
        </a:spcBef>
        <a:spcAft>
          <a:spcPct val="0"/>
        </a:spcAft>
        <a:buChar char="»"/>
        <a:defRPr sz="2462">
          <a:solidFill>
            <a:schemeClr val="tx1"/>
          </a:solidFill>
          <a:latin typeface="+mn-lt"/>
          <a:cs typeface="+mn-cs"/>
        </a:defRPr>
      </a:lvl9pPr>
    </p:bodyStyle>
    <p:otherStyle>
      <a:defPPr>
        <a:defRPr lang="en-US"/>
      </a:defPPr>
      <a:lvl1pPr marL="0" algn="l" defTabSz="1125444" rtl="0" eaLnBrk="1" latinLnBrk="0" hangingPunct="1">
        <a:defRPr sz="2215" kern="1200">
          <a:solidFill>
            <a:schemeClr val="tx1"/>
          </a:solidFill>
          <a:latin typeface="+mn-lt"/>
          <a:ea typeface="+mn-ea"/>
          <a:cs typeface="+mn-cs"/>
        </a:defRPr>
      </a:lvl1pPr>
      <a:lvl2pPr marL="562722" algn="l" defTabSz="1125444" rtl="0" eaLnBrk="1" latinLnBrk="0" hangingPunct="1">
        <a:defRPr sz="2215" kern="1200">
          <a:solidFill>
            <a:schemeClr val="tx1"/>
          </a:solidFill>
          <a:latin typeface="+mn-lt"/>
          <a:ea typeface="+mn-ea"/>
          <a:cs typeface="+mn-cs"/>
        </a:defRPr>
      </a:lvl2pPr>
      <a:lvl3pPr marL="1125444" algn="l" defTabSz="1125444" rtl="0" eaLnBrk="1" latinLnBrk="0" hangingPunct="1">
        <a:defRPr sz="2215" kern="1200">
          <a:solidFill>
            <a:schemeClr val="tx1"/>
          </a:solidFill>
          <a:latin typeface="+mn-lt"/>
          <a:ea typeface="+mn-ea"/>
          <a:cs typeface="+mn-cs"/>
        </a:defRPr>
      </a:lvl3pPr>
      <a:lvl4pPr marL="1688165" algn="l" defTabSz="1125444" rtl="0" eaLnBrk="1" latinLnBrk="0" hangingPunct="1">
        <a:defRPr sz="2215" kern="1200">
          <a:solidFill>
            <a:schemeClr val="tx1"/>
          </a:solidFill>
          <a:latin typeface="+mn-lt"/>
          <a:ea typeface="+mn-ea"/>
          <a:cs typeface="+mn-cs"/>
        </a:defRPr>
      </a:lvl4pPr>
      <a:lvl5pPr marL="2250887" algn="l" defTabSz="1125444" rtl="0" eaLnBrk="1" latinLnBrk="0" hangingPunct="1">
        <a:defRPr sz="2215" kern="1200">
          <a:solidFill>
            <a:schemeClr val="tx1"/>
          </a:solidFill>
          <a:latin typeface="+mn-lt"/>
          <a:ea typeface="+mn-ea"/>
          <a:cs typeface="+mn-cs"/>
        </a:defRPr>
      </a:lvl5pPr>
      <a:lvl6pPr marL="2813609" algn="l" defTabSz="1125444" rtl="0" eaLnBrk="1" latinLnBrk="0" hangingPunct="1">
        <a:defRPr sz="2215" kern="1200">
          <a:solidFill>
            <a:schemeClr val="tx1"/>
          </a:solidFill>
          <a:latin typeface="+mn-lt"/>
          <a:ea typeface="+mn-ea"/>
          <a:cs typeface="+mn-cs"/>
        </a:defRPr>
      </a:lvl6pPr>
      <a:lvl7pPr marL="3376331" algn="l" defTabSz="1125444" rtl="0" eaLnBrk="1" latinLnBrk="0" hangingPunct="1">
        <a:defRPr sz="2215" kern="1200">
          <a:solidFill>
            <a:schemeClr val="tx1"/>
          </a:solidFill>
          <a:latin typeface="+mn-lt"/>
          <a:ea typeface="+mn-ea"/>
          <a:cs typeface="+mn-cs"/>
        </a:defRPr>
      </a:lvl7pPr>
      <a:lvl8pPr marL="3939052" algn="l" defTabSz="1125444" rtl="0" eaLnBrk="1" latinLnBrk="0" hangingPunct="1">
        <a:defRPr sz="2215" kern="1200">
          <a:solidFill>
            <a:schemeClr val="tx1"/>
          </a:solidFill>
          <a:latin typeface="+mn-lt"/>
          <a:ea typeface="+mn-ea"/>
          <a:cs typeface="+mn-cs"/>
        </a:defRPr>
      </a:lvl8pPr>
      <a:lvl9pPr marL="4501774" algn="l" defTabSz="1125444" rtl="0" eaLnBrk="1" latinLnBrk="0" hangingPunct="1">
        <a:defRPr sz="22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image" Target="../media/image3.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 Target="slide11.xml"/><Relationship Id="rId7" Type="http://schemas.openxmlformats.org/officeDocument/2006/relationships/slide" Target="slide9.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slide" Target="slide1.xml"/><Relationship Id="rId10" Type="http://schemas.openxmlformats.org/officeDocument/2006/relationships/image" Target="../media/image41.png"/><Relationship Id="rId4" Type="http://schemas.openxmlformats.org/officeDocument/2006/relationships/image" Target="../media/image6.png"/><Relationship Id="rId9" Type="http://schemas.openxmlformats.org/officeDocument/2006/relationships/image" Target="../media/image40.svg"/></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slide" Target="slide12.xml"/><Relationship Id="rId7" Type="http://schemas.openxmlformats.org/officeDocument/2006/relationships/slide" Target="slide10.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slide" Target="slide1.xml"/><Relationship Id="rId10" Type="http://schemas.openxmlformats.org/officeDocument/2006/relationships/image" Target="../media/image44.png"/><Relationship Id="rId4" Type="http://schemas.openxmlformats.org/officeDocument/2006/relationships/image" Target="../media/image6.png"/><Relationship Id="rId9" Type="http://schemas.openxmlformats.org/officeDocument/2006/relationships/image" Target="../media/image43.png"/></Relationships>
</file>

<file path=ppt/slides/_rels/slide12.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notesSlide" Target="../notesSlides/notesSlide11.xml"/><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slide" Target="slide1.xml"/><Relationship Id="rId11" Type="http://schemas.openxmlformats.org/officeDocument/2006/relationships/image" Target="../media/image46.svg"/><Relationship Id="rId5" Type="http://schemas.openxmlformats.org/officeDocument/2006/relationships/image" Target="../media/image6.png"/><Relationship Id="rId10" Type="http://schemas.openxmlformats.org/officeDocument/2006/relationships/image" Target="../media/image45.png"/><Relationship Id="rId4" Type="http://schemas.openxmlformats.org/officeDocument/2006/relationships/slide" Target="slide13.xml"/><Relationship Id="rId9" Type="http://schemas.openxmlformats.org/officeDocument/2006/relationships/slide" Target="slide6.xml"/></Relationships>
</file>

<file path=ppt/slides/_rels/slide13.xml.rels><?xml version="1.0" encoding="UTF-8" standalone="yes"?>
<Relationships xmlns="http://schemas.openxmlformats.org/package/2006/relationships"><Relationship Id="rId8" Type="http://schemas.openxmlformats.org/officeDocument/2006/relationships/image" Target="../media/image47.jpg"/><Relationship Id="rId13" Type="http://schemas.openxmlformats.org/officeDocument/2006/relationships/image" Target="../media/image7.png"/><Relationship Id="rId3" Type="http://schemas.openxmlformats.org/officeDocument/2006/relationships/tags" Target="../tags/tag22.xml"/><Relationship Id="rId7" Type="http://schemas.openxmlformats.org/officeDocument/2006/relationships/notesSlide" Target="../notesSlides/notesSlide12.xml"/><Relationship Id="rId12" Type="http://schemas.openxmlformats.org/officeDocument/2006/relationships/slide" Target="slide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Layout" Target="../slideLayouts/slideLayout1.xml"/><Relationship Id="rId11" Type="http://schemas.openxmlformats.org/officeDocument/2006/relationships/image" Target="../media/image6.png"/><Relationship Id="rId5" Type="http://schemas.openxmlformats.org/officeDocument/2006/relationships/tags" Target="../tags/tag24.xml"/><Relationship Id="rId10" Type="http://schemas.openxmlformats.org/officeDocument/2006/relationships/slide" Target="slide15.xml"/><Relationship Id="rId4" Type="http://schemas.openxmlformats.org/officeDocument/2006/relationships/tags" Target="../tags/tag23.xml"/><Relationship Id="rId9" Type="http://schemas.openxmlformats.org/officeDocument/2006/relationships/slide" Target="slide14.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slide" Target="slide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slide" Target="slide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7"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slide" Target="slide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53.jpg"/><Relationship Id="rId3" Type="http://schemas.openxmlformats.org/officeDocument/2006/relationships/slide" Target="slide20.xml"/><Relationship Id="rId7" Type="http://schemas.openxmlformats.org/officeDocument/2006/relationships/slide" Target="slide1.xml"/><Relationship Id="rId12" Type="http://schemas.openxmlformats.org/officeDocument/2006/relationships/image" Target="../media/image52.sv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51.png"/><Relationship Id="rId5" Type="http://schemas.openxmlformats.org/officeDocument/2006/relationships/slide" Target="slide18.xml"/><Relationship Id="rId10" Type="http://schemas.openxmlformats.org/officeDocument/2006/relationships/image" Target="../media/image50.svg"/><Relationship Id="rId4" Type="http://schemas.openxmlformats.org/officeDocument/2006/relationships/slide" Target="slide19.xml"/><Relationship Id="rId9" Type="http://schemas.openxmlformats.org/officeDocument/2006/relationships/image" Target="../media/image49.png"/></Relationships>
</file>

<file path=ppt/slides/_rels/slide18.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image" Target="../media/image57.png"/><Relationship Id="rId3" Type="http://schemas.openxmlformats.org/officeDocument/2006/relationships/hyperlink" Target="https://www.cefas.co.uk/" TargetMode="External"/><Relationship Id="rId7" Type="http://schemas.openxmlformats.org/officeDocument/2006/relationships/image" Target="../media/image6.png"/><Relationship Id="rId12"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s://www.dorsetcoast.com/projects/flag/" TargetMode="External"/><Relationship Id="rId11" Type="http://schemas.openxmlformats.org/officeDocument/2006/relationships/image" Target="../media/image55.png"/><Relationship Id="rId5" Type="http://schemas.openxmlformats.org/officeDocument/2006/relationships/hyperlink" Target="https://www.dorsetchamber.co.uk/business-support/finance-funding/" TargetMode="External"/><Relationship Id="rId10" Type="http://schemas.openxmlformats.org/officeDocument/2006/relationships/image" Target="../media/image54.png"/><Relationship Id="rId4" Type="http://schemas.openxmlformats.org/officeDocument/2006/relationships/hyperlink" Target="http://dorsetlep.co.uk/" TargetMode="External"/><Relationship Id="rId9"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www.google.com/search?rlz=1C1GCEV_enGB828DE829&amp;q=poole+harbour+designated+as+world+heritage+site&amp;stick=H4sIAAAAAAAAAEXJMQqAMAwAwEnQxcEXBNxcoqP-JrahLcRG2oj_8aXi5HZwbT90eOC8nBbWaYz3hk5F2FnSjKKOPtTNc00hk7F_GjxVhSFS2fUq8BdQhVuLeIhcklFgqMn4BZHO6upkAAAA&amp;sa=X&amp;ved=2ahUKEwilydacgIviAhUnTd8KHQHBD18Q6BMoADAcegQIDRAG" TargetMode="External"/><Relationship Id="rId5" Type="http://schemas.openxmlformats.org/officeDocument/2006/relationships/image" Target="../media/image7.png"/><Relationship Id="rId4" Type="http://schemas.openxmlformats.org/officeDocument/2006/relationships/slide" Target="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slide" Target="slide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slide" Target="slide3.xml"/><Relationship Id="rId4" Type="http://schemas.openxmlformats.org/officeDocument/2006/relationships/image" Target="../media/image9.jp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13" Type="http://schemas.openxmlformats.org/officeDocument/2006/relationships/tags" Target="../tags/tag37.xml"/><Relationship Id="rId18" Type="http://schemas.openxmlformats.org/officeDocument/2006/relationships/tags" Target="../tags/tag42.xml"/><Relationship Id="rId26" Type="http://schemas.openxmlformats.org/officeDocument/2006/relationships/tags" Target="../tags/tag50.xml"/><Relationship Id="rId3" Type="http://schemas.openxmlformats.org/officeDocument/2006/relationships/tags" Target="../tags/tag27.xml"/><Relationship Id="rId21" Type="http://schemas.openxmlformats.org/officeDocument/2006/relationships/tags" Target="../tags/tag45.xml"/><Relationship Id="rId34" Type="http://schemas.openxmlformats.org/officeDocument/2006/relationships/image" Target="../media/image58.png"/><Relationship Id="rId7" Type="http://schemas.openxmlformats.org/officeDocument/2006/relationships/tags" Target="../tags/tag31.xml"/><Relationship Id="rId12" Type="http://schemas.openxmlformats.org/officeDocument/2006/relationships/tags" Target="../tags/tag36.xml"/><Relationship Id="rId17" Type="http://schemas.openxmlformats.org/officeDocument/2006/relationships/tags" Target="../tags/tag41.xml"/><Relationship Id="rId25" Type="http://schemas.openxmlformats.org/officeDocument/2006/relationships/tags" Target="../tags/tag49.xml"/><Relationship Id="rId33" Type="http://schemas.openxmlformats.org/officeDocument/2006/relationships/image" Target="../media/image7.png"/><Relationship Id="rId2" Type="http://schemas.openxmlformats.org/officeDocument/2006/relationships/tags" Target="../tags/tag26.xml"/><Relationship Id="rId16" Type="http://schemas.openxmlformats.org/officeDocument/2006/relationships/tags" Target="../tags/tag40.xml"/><Relationship Id="rId20" Type="http://schemas.openxmlformats.org/officeDocument/2006/relationships/tags" Target="../tags/tag44.xml"/><Relationship Id="rId29" Type="http://schemas.openxmlformats.org/officeDocument/2006/relationships/slideLayout" Target="../slideLayouts/slideLayout10.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tags" Target="../tags/tag35.xml"/><Relationship Id="rId24" Type="http://schemas.openxmlformats.org/officeDocument/2006/relationships/tags" Target="../tags/tag48.xml"/><Relationship Id="rId32" Type="http://schemas.openxmlformats.org/officeDocument/2006/relationships/slide" Target="slide1.xml"/><Relationship Id="rId5" Type="http://schemas.openxmlformats.org/officeDocument/2006/relationships/tags" Target="../tags/tag29.xml"/><Relationship Id="rId15" Type="http://schemas.openxmlformats.org/officeDocument/2006/relationships/tags" Target="../tags/tag39.xml"/><Relationship Id="rId23" Type="http://schemas.openxmlformats.org/officeDocument/2006/relationships/tags" Target="../tags/tag47.xml"/><Relationship Id="rId28" Type="http://schemas.openxmlformats.org/officeDocument/2006/relationships/tags" Target="../tags/tag52.xml"/><Relationship Id="rId36" Type="http://schemas.openxmlformats.org/officeDocument/2006/relationships/slide" Target="slide20.xml"/><Relationship Id="rId10" Type="http://schemas.openxmlformats.org/officeDocument/2006/relationships/tags" Target="../tags/tag34.xml"/><Relationship Id="rId19" Type="http://schemas.openxmlformats.org/officeDocument/2006/relationships/tags" Target="../tags/tag43.xml"/><Relationship Id="rId31" Type="http://schemas.openxmlformats.org/officeDocument/2006/relationships/image" Target="../media/image6.png"/><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tags" Target="../tags/tag38.xml"/><Relationship Id="rId22" Type="http://schemas.openxmlformats.org/officeDocument/2006/relationships/tags" Target="../tags/tag46.xml"/><Relationship Id="rId27" Type="http://schemas.openxmlformats.org/officeDocument/2006/relationships/tags" Target="../tags/tag51.xml"/><Relationship Id="rId30" Type="http://schemas.openxmlformats.org/officeDocument/2006/relationships/notesSlide" Target="../notesSlides/notesSlide19.xml"/><Relationship Id="rId35" Type="http://schemas.openxmlformats.org/officeDocument/2006/relationships/image" Target="../media/image59.svg"/><Relationship Id="rId8" Type="http://schemas.openxmlformats.org/officeDocument/2006/relationships/tags" Target="../tags/tag32.xml"/></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63.svg"/><Relationship Id="rId3" Type="http://schemas.openxmlformats.org/officeDocument/2006/relationships/image" Target="../media/image60.jpg"/><Relationship Id="rId7" Type="http://schemas.openxmlformats.org/officeDocument/2006/relationships/slide" Target="slide22.xml"/><Relationship Id="rId12" Type="http://schemas.openxmlformats.org/officeDocument/2006/relationships/image" Target="../media/image62.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61.png"/><Relationship Id="rId11" Type="http://schemas.openxmlformats.org/officeDocument/2006/relationships/slide" Target="slide23.xml"/><Relationship Id="rId5" Type="http://schemas.openxmlformats.org/officeDocument/2006/relationships/slide" Target="slide24.xml"/><Relationship Id="rId15" Type="http://schemas.openxmlformats.org/officeDocument/2006/relationships/image" Target="../media/image65.svg"/><Relationship Id="rId10" Type="http://schemas.openxmlformats.org/officeDocument/2006/relationships/image" Target="../media/image7.png"/><Relationship Id="rId4" Type="http://schemas.openxmlformats.org/officeDocument/2006/relationships/slide" Target="slide25.xml"/><Relationship Id="rId9" Type="http://schemas.openxmlformats.org/officeDocument/2006/relationships/slide" Target="slide1.xml"/><Relationship Id="rId14" Type="http://schemas.openxmlformats.org/officeDocument/2006/relationships/image" Target="../media/image64.png"/></Relationships>
</file>

<file path=ppt/slides/_rels/slide22.xml.rels><?xml version="1.0" encoding="UTF-8" standalone="yes"?>
<Relationships xmlns="http://schemas.openxmlformats.org/package/2006/relationships"><Relationship Id="rId8" Type="http://schemas.openxmlformats.org/officeDocument/2006/relationships/hyperlink" Target="https://www.dorsetcoast.com/projects/flag/" TargetMode="External"/><Relationship Id="rId13" Type="http://schemas.openxmlformats.org/officeDocument/2006/relationships/hyperlink" Target="https://dorsetlep.s3.amazonaws.com/Documents/IID/J000204_AgriTech_4pp_v3_Pages.pdf" TargetMode="External"/><Relationship Id="rId18" Type="http://schemas.openxmlformats.org/officeDocument/2006/relationships/hyperlink" Target="https://www.asc-aqua.org/" TargetMode="External"/><Relationship Id="rId3" Type="http://schemas.openxmlformats.org/officeDocument/2006/relationships/image" Target="../media/image66.png"/><Relationship Id="rId7" Type="http://schemas.openxmlformats.org/officeDocument/2006/relationships/hyperlink" Target="https://www.cefas.co.uk/" TargetMode="External"/><Relationship Id="rId12" Type="http://schemas.openxmlformats.org/officeDocument/2006/relationships/hyperlink" Target="https://nerc.ukri.org/" TargetMode="External"/><Relationship Id="rId17" Type="http://schemas.openxmlformats.org/officeDocument/2006/relationships/hyperlink" Target="https://www.maritimeindustries.org/Resources/UKMIA" TargetMode="External"/><Relationship Id="rId2" Type="http://schemas.openxmlformats.org/officeDocument/2006/relationships/notesSlide" Target="../notesSlides/notesSlide21.xml"/><Relationship Id="rId16" Type="http://schemas.openxmlformats.org/officeDocument/2006/relationships/hyperlink" Target="http://www.southern-ifca.gov.uk/" TargetMode="Externa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hyperlink" Target="https://ifm.org.uk/" TargetMode="External"/><Relationship Id="rId5" Type="http://schemas.openxmlformats.org/officeDocument/2006/relationships/slide" Target="slide1.xml"/><Relationship Id="rId15" Type="http://schemas.openxmlformats.org/officeDocument/2006/relationships/hyperlink" Target="https://www.dorsetcoast.com/" TargetMode="External"/><Relationship Id="rId10" Type="http://schemas.openxmlformats.org/officeDocument/2006/relationships/hyperlink" Target="https://www.fsbi.org.uk/" TargetMode="External"/><Relationship Id="rId4" Type="http://schemas.openxmlformats.org/officeDocument/2006/relationships/image" Target="../media/image6.png"/><Relationship Id="rId9" Type="http://schemas.openxmlformats.org/officeDocument/2006/relationships/hyperlink" Target="http://www.seafish.org/" TargetMode="External"/><Relationship Id="rId14" Type="http://schemas.openxmlformats.org/officeDocument/2006/relationships/hyperlink" Target="https://www.aquaculturehub-uk.com/" TargetMode="External"/></Relationships>
</file>

<file path=ppt/slides/_rels/slide23.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slide" Target="slide26.xml"/><Relationship Id="rId7"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slide" Target="slide27.xml"/><Relationship Id="rId11" Type="http://schemas.openxmlformats.org/officeDocument/2006/relationships/slide" Target="slide28.xml"/><Relationship Id="rId5" Type="http://schemas.openxmlformats.org/officeDocument/2006/relationships/slide" Target="slide24.xml"/><Relationship Id="rId10" Type="http://schemas.openxmlformats.org/officeDocument/2006/relationships/image" Target="../media/image67.jpeg"/><Relationship Id="rId4" Type="http://schemas.openxmlformats.org/officeDocument/2006/relationships/slide" Target="slide25.xml"/><Relationship Id="rId9"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image" Target="../media/image6.png"/><Relationship Id="rId7" Type="http://schemas.openxmlformats.org/officeDocument/2006/relationships/slide" Target="slide26.xml"/><Relationship Id="rId2" Type="http://schemas.openxmlformats.org/officeDocument/2006/relationships/slide" Target="slide25.xml"/><Relationship Id="rId1" Type="http://schemas.openxmlformats.org/officeDocument/2006/relationships/slideLayout" Target="../slideLayouts/slideLayout17.xml"/><Relationship Id="rId6" Type="http://schemas.openxmlformats.org/officeDocument/2006/relationships/image" Target="../media/image68.jpg"/><Relationship Id="rId5" Type="http://schemas.openxmlformats.org/officeDocument/2006/relationships/image" Target="../media/image7.png"/><Relationship Id="rId4" Type="http://schemas.openxmlformats.org/officeDocument/2006/relationships/slide" Target="slide1.xml"/><Relationship Id="rId9" Type="http://schemas.openxmlformats.org/officeDocument/2006/relationships/slide" Target="slide28.xml"/></Relationships>
</file>

<file path=ppt/slides/_rels/slide25.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slide" Target="slide26.xml"/><Relationship Id="rId7" Type="http://schemas.openxmlformats.org/officeDocument/2006/relationships/slide" Target="slide24.xml"/><Relationship Id="rId2" Type="http://schemas.openxmlformats.org/officeDocument/2006/relationships/image" Target="../media/image69.jpg"/><Relationship Id="rId1" Type="http://schemas.openxmlformats.org/officeDocument/2006/relationships/slideLayout" Target="../slideLayouts/slideLayout17.xml"/><Relationship Id="rId6" Type="http://schemas.openxmlformats.org/officeDocument/2006/relationships/image" Target="../media/image7.png"/><Relationship Id="rId5" Type="http://schemas.openxmlformats.org/officeDocument/2006/relationships/slide" Target="slide1.xml"/><Relationship Id="rId4" Type="http://schemas.openxmlformats.org/officeDocument/2006/relationships/image" Target="../media/image6.png"/><Relationship Id="rId9" Type="http://schemas.openxmlformats.org/officeDocument/2006/relationships/slide" Target="slide28.xml"/></Relationships>
</file>

<file path=ppt/slides/_rels/slide26.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27.xml"/><Relationship Id="rId7" Type="http://schemas.openxmlformats.org/officeDocument/2006/relationships/slide" Target="slide25.xml"/><Relationship Id="rId2" Type="http://schemas.openxmlformats.org/officeDocument/2006/relationships/image" Target="../media/image70.jpg"/><Relationship Id="rId1" Type="http://schemas.openxmlformats.org/officeDocument/2006/relationships/slideLayout" Target="../slideLayouts/slideLayout17.xml"/><Relationship Id="rId6" Type="http://schemas.openxmlformats.org/officeDocument/2006/relationships/image" Target="../media/image7.png"/><Relationship Id="rId5" Type="http://schemas.openxmlformats.org/officeDocument/2006/relationships/slide" Target="slide1.xml"/><Relationship Id="rId4" Type="http://schemas.openxmlformats.org/officeDocument/2006/relationships/image" Target="../media/image6.png"/><Relationship Id="rId9" Type="http://schemas.openxmlformats.org/officeDocument/2006/relationships/slide" Target="slide28.xml"/></Relationships>
</file>

<file path=ppt/slides/_rels/slide27.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slide" Target="slide28.xml"/><Relationship Id="rId7" Type="http://schemas.openxmlformats.org/officeDocument/2006/relationships/slide" Target="slide26.xml"/><Relationship Id="rId2" Type="http://schemas.openxmlformats.org/officeDocument/2006/relationships/image" Target="../media/image71.jpg"/><Relationship Id="rId1" Type="http://schemas.openxmlformats.org/officeDocument/2006/relationships/slideLayout" Target="../slideLayouts/slideLayout17.xml"/><Relationship Id="rId6" Type="http://schemas.openxmlformats.org/officeDocument/2006/relationships/image" Target="../media/image7.png"/><Relationship Id="rId5" Type="http://schemas.openxmlformats.org/officeDocument/2006/relationships/slide" Target="slide1.xml"/><Relationship Id="rId4" Type="http://schemas.openxmlformats.org/officeDocument/2006/relationships/image" Target="../media/image6.png"/><Relationship Id="rId9" Type="http://schemas.openxmlformats.org/officeDocument/2006/relationships/slide" Target="slide24.xml"/></Relationships>
</file>

<file path=ppt/slides/_rels/slide28.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slide" Target="slide29.xml"/><Relationship Id="rId7" Type="http://schemas.openxmlformats.org/officeDocument/2006/relationships/slide" Target="slide26.xml"/><Relationship Id="rId2" Type="http://schemas.openxmlformats.org/officeDocument/2006/relationships/image" Target="../media/image72.jpg"/><Relationship Id="rId1" Type="http://schemas.openxmlformats.org/officeDocument/2006/relationships/slideLayout" Target="../slideLayouts/slideLayout17.xml"/><Relationship Id="rId6" Type="http://schemas.openxmlformats.org/officeDocument/2006/relationships/image" Target="../media/image7.png"/><Relationship Id="rId5" Type="http://schemas.openxmlformats.org/officeDocument/2006/relationships/slide" Target="slide1.xml"/><Relationship Id="rId10" Type="http://schemas.openxmlformats.org/officeDocument/2006/relationships/slide" Target="slide27.xml"/><Relationship Id="rId4" Type="http://schemas.openxmlformats.org/officeDocument/2006/relationships/image" Target="../media/image6.png"/><Relationship Id="rId9" Type="http://schemas.openxmlformats.org/officeDocument/2006/relationships/slide" Target="slide24.xml"/></Relationships>
</file>

<file path=ppt/slides/_rels/slide29.xml.rels><?xml version="1.0" encoding="UTF-8" standalone="yes"?>
<Relationships xmlns="http://schemas.openxmlformats.org/package/2006/relationships"><Relationship Id="rId3" Type="http://schemas.openxmlformats.org/officeDocument/2006/relationships/hyperlink" Target="https://invest.great.gov.uk/uk-setup-guide/" TargetMode="External"/><Relationship Id="rId2" Type="http://schemas.openxmlformats.org/officeDocument/2006/relationships/notesSlide" Target="../notesSlides/notesSlide23.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slide" Target="slide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image" Target="../media/image7.png"/><Relationship Id="rId18" Type="http://schemas.openxmlformats.org/officeDocument/2006/relationships/image" Target="../media/image14.svg"/><Relationship Id="rId3" Type="http://schemas.openxmlformats.org/officeDocument/2006/relationships/tags" Target="../tags/tag3.xml"/><Relationship Id="rId21" Type="http://schemas.openxmlformats.org/officeDocument/2006/relationships/image" Target="../media/image16.svg"/><Relationship Id="rId7" Type="http://schemas.openxmlformats.org/officeDocument/2006/relationships/tags" Target="../tags/tag7.xml"/><Relationship Id="rId12" Type="http://schemas.openxmlformats.org/officeDocument/2006/relationships/slide" Target="slide1.xml"/><Relationship Id="rId17" Type="http://schemas.openxmlformats.org/officeDocument/2006/relationships/image" Target="../media/image13.png"/><Relationship Id="rId2" Type="http://schemas.openxmlformats.org/officeDocument/2006/relationships/tags" Target="../tags/tag2.xml"/><Relationship Id="rId16" Type="http://schemas.openxmlformats.org/officeDocument/2006/relationships/image" Target="../media/image12.svg"/><Relationship Id="rId20" Type="http://schemas.openxmlformats.org/officeDocument/2006/relationships/image" Target="../media/image15.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6.png"/><Relationship Id="rId24" Type="http://schemas.openxmlformats.org/officeDocument/2006/relationships/image" Target="../media/image18.svg"/><Relationship Id="rId5" Type="http://schemas.openxmlformats.org/officeDocument/2006/relationships/tags" Target="../tags/tag5.xml"/><Relationship Id="rId15" Type="http://schemas.openxmlformats.org/officeDocument/2006/relationships/image" Target="../media/image11.png"/><Relationship Id="rId23" Type="http://schemas.openxmlformats.org/officeDocument/2006/relationships/image" Target="../media/image17.png"/><Relationship Id="rId10" Type="http://schemas.openxmlformats.org/officeDocument/2006/relationships/image" Target="../media/image8.png"/><Relationship Id="rId19" Type="http://schemas.openxmlformats.org/officeDocument/2006/relationships/hyperlink" Target="https://www.seafish.org/article/seafood-2040" TargetMode="External"/><Relationship Id="rId4" Type="http://schemas.openxmlformats.org/officeDocument/2006/relationships/tags" Target="../tags/tag4.xml"/><Relationship Id="rId9" Type="http://schemas.openxmlformats.org/officeDocument/2006/relationships/notesSlide" Target="../notesSlides/notesSlide3.xml"/><Relationship Id="rId14" Type="http://schemas.openxmlformats.org/officeDocument/2006/relationships/slide" Target="slide2.xml"/><Relationship Id="rId22" Type="http://schemas.openxmlformats.org/officeDocument/2006/relationships/slide" Target="slide7.xml"/></Relationships>
</file>

<file path=ppt/slides/_rels/slide3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slide" Target="slide1.xml"/></Relationships>
</file>

<file path=ppt/slides/_rels/slide4.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23.svg"/><Relationship Id="rId3" Type="http://schemas.openxmlformats.org/officeDocument/2006/relationships/image" Target="../media/image19.jpg"/><Relationship Id="rId7" Type="http://schemas.openxmlformats.org/officeDocument/2006/relationships/slide" Target="slide7.xml"/><Relationship Id="rId12"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1.svg"/><Relationship Id="rId5" Type="http://schemas.openxmlformats.org/officeDocument/2006/relationships/slide" Target="slide1.xml"/><Relationship Id="rId15" Type="http://schemas.openxmlformats.org/officeDocument/2006/relationships/image" Target="../media/image25.svg"/><Relationship Id="rId10" Type="http://schemas.openxmlformats.org/officeDocument/2006/relationships/image" Target="../media/image20.png"/><Relationship Id="rId4" Type="http://schemas.openxmlformats.org/officeDocument/2006/relationships/image" Target="../media/image6.png"/><Relationship Id="rId9" Type="http://schemas.openxmlformats.org/officeDocument/2006/relationships/slide" Target="slide5.xml"/><Relationship Id="rId14"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29.png"/><Relationship Id="rId3" Type="http://schemas.openxmlformats.org/officeDocument/2006/relationships/image" Target="../media/image26.jpg"/><Relationship Id="rId7" Type="http://schemas.openxmlformats.org/officeDocument/2006/relationships/slide" Target="slide7.xml"/><Relationship Id="rId12" Type="http://schemas.openxmlformats.org/officeDocument/2006/relationships/image" Target="../media/image23.sv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8.png"/><Relationship Id="rId5" Type="http://schemas.openxmlformats.org/officeDocument/2006/relationships/slide" Target="slide1.xml"/><Relationship Id="rId10" Type="http://schemas.openxmlformats.org/officeDocument/2006/relationships/image" Target="../media/image25.svg"/><Relationship Id="rId4" Type="http://schemas.openxmlformats.org/officeDocument/2006/relationships/image" Target="../media/image6.png"/><Relationship Id="rId9" Type="http://schemas.openxmlformats.org/officeDocument/2006/relationships/image" Target="../media/image27.png"/><Relationship Id="rId14" Type="http://schemas.openxmlformats.org/officeDocument/2006/relationships/image" Target="../media/image21.svg"/></Relationships>
</file>

<file path=ppt/slides/_rels/slide6.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image" Target="../media/image27.png"/><Relationship Id="rId18" Type="http://schemas.openxmlformats.org/officeDocument/2006/relationships/image" Target="../media/image21.svg"/><Relationship Id="rId3" Type="http://schemas.openxmlformats.org/officeDocument/2006/relationships/image" Target="../media/image30.png"/><Relationship Id="rId7" Type="http://schemas.openxmlformats.org/officeDocument/2006/relationships/image" Target="../media/image6.png"/><Relationship Id="rId12" Type="http://schemas.openxmlformats.org/officeDocument/2006/relationships/hyperlink" Target="https://www.seafish.org/article/seafood-2040" TargetMode="External"/><Relationship Id="rId17" Type="http://schemas.openxmlformats.org/officeDocument/2006/relationships/image" Target="../media/image29.png"/><Relationship Id="rId2" Type="http://schemas.openxmlformats.org/officeDocument/2006/relationships/notesSlide" Target="../notesSlides/notesSlide6.xml"/><Relationship Id="rId16" Type="http://schemas.openxmlformats.org/officeDocument/2006/relationships/image" Target="../media/image23.sv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image" Target="../media/image33.jpeg"/><Relationship Id="rId5" Type="http://schemas.openxmlformats.org/officeDocument/2006/relationships/slide" Target="slide7.xml"/><Relationship Id="rId15" Type="http://schemas.openxmlformats.org/officeDocument/2006/relationships/image" Target="../media/image28.png"/><Relationship Id="rId10" Type="http://schemas.openxmlformats.org/officeDocument/2006/relationships/image" Target="../media/image32.jpeg"/><Relationship Id="rId4" Type="http://schemas.openxmlformats.org/officeDocument/2006/relationships/image" Target="../media/image31.jpeg"/><Relationship Id="rId9" Type="http://schemas.openxmlformats.org/officeDocument/2006/relationships/image" Target="../media/image7.png"/><Relationship Id="rId14" Type="http://schemas.openxmlformats.org/officeDocument/2006/relationships/image" Target="../media/image25.svg"/></Relationships>
</file>

<file path=ppt/slides/_rels/slide7.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29.png"/><Relationship Id="rId3" Type="http://schemas.openxmlformats.org/officeDocument/2006/relationships/image" Target="../media/image34.jpg"/><Relationship Id="rId7" Type="http://schemas.openxmlformats.org/officeDocument/2006/relationships/image" Target="../media/image7.png"/><Relationship Id="rId12" Type="http://schemas.openxmlformats.org/officeDocument/2006/relationships/image" Target="../media/image23.sv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slide" Target="slide1.xml"/><Relationship Id="rId11" Type="http://schemas.openxmlformats.org/officeDocument/2006/relationships/image" Target="../media/image28.png"/><Relationship Id="rId5" Type="http://schemas.openxmlformats.org/officeDocument/2006/relationships/image" Target="../media/image6.png"/><Relationship Id="rId10" Type="http://schemas.openxmlformats.org/officeDocument/2006/relationships/image" Target="../media/image25.svg"/><Relationship Id="rId4" Type="http://schemas.openxmlformats.org/officeDocument/2006/relationships/slide" Target="slide5.xml"/><Relationship Id="rId9" Type="http://schemas.openxmlformats.org/officeDocument/2006/relationships/image" Target="../media/image27.png"/><Relationship Id="rId14" Type="http://schemas.openxmlformats.org/officeDocument/2006/relationships/image" Target="../media/image21.svg"/></Relationships>
</file>

<file path=ppt/slides/_rels/slide8.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image" Target="../media/image6.png"/><Relationship Id="rId7" Type="http://schemas.openxmlformats.org/officeDocument/2006/relationships/slide" Target="slide13.xml"/><Relationship Id="rId2" Type="http://schemas.openxmlformats.org/officeDocument/2006/relationships/image" Target="../media/image35.jpg"/><Relationship Id="rId1" Type="http://schemas.openxmlformats.org/officeDocument/2006/relationships/slideLayout" Target="../slideLayouts/slideLayout1.xml"/><Relationship Id="rId6" Type="http://schemas.openxmlformats.org/officeDocument/2006/relationships/slide" Target="slide9.xml"/><Relationship Id="rId5" Type="http://schemas.openxmlformats.org/officeDocument/2006/relationships/image" Target="../media/image7.png"/><Relationship Id="rId4" Type="http://schemas.openxmlformats.org/officeDocument/2006/relationships/slide" Target="slide1.xml"/><Relationship Id="rId9" Type="http://schemas.openxmlformats.org/officeDocument/2006/relationships/slide" Target="slide21.xml"/></Relationships>
</file>

<file path=ppt/slides/_rels/slide9.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notesSlide" Target="../notesSlides/notesSlide8.xml"/><Relationship Id="rId18" Type="http://schemas.openxmlformats.org/officeDocument/2006/relationships/slide" Target="slide1.xml"/><Relationship Id="rId3" Type="http://schemas.openxmlformats.org/officeDocument/2006/relationships/tags" Target="../tags/tag10.xml"/><Relationship Id="rId21" Type="http://schemas.openxmlformats.org/officeDocument/2006/relationships/image" Target="../media/image37.png"/><Relationship Id="rId7" Type="http://schemas.openxmlformats.org/officeDocument/2006/relationships/tags" Target="../tags/tag14.xml"/><Relationship Id="rId12" Type="http://schemas.openxmlformats.org/officeDocument/2006/relationships/slideLayout" Target="../slideLayouts/slideLayout1.xml"/><Relationship Id="rId17" Type="http://schemas.openxmlformats.org/officeDocument/2006/relationships/image" Target="../media/image6.png"/><Relationship Id="rId2" Type="http://schemas.openxmlformats.org/officeDocument/2006/relationships/tags" Target="../tags/tag9.xml"/><Relationship Id="rId16" Type="http://schemas.openxmlformats.org/officeDocument/2006/relationships/slide" Target="slide10.xml"/><Relationship Id="rId20" Type="http://schemas.openxmlformats.org/officeDocument/2006/relationships/slide" Target="slide11.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5" Type="http://schemas.openxmlformats.org/officeDocument/2006/relationships/tags" Target="../tags/tag12.xml"/><Relationship Id="rId15" Type="http://schemas.openxmlformats.org/officeDocument/2006/relationships/slide" Target="slide12.xml"/><Relationship Id="rId10" Type="http://schemas.openxmlformats.org/officeDocument/2006/relationships/tags" Target="../tags/tag17.xml"/><Relationship Id="rId19" Type="http://schemas.openxmlformats.org/officeDocument/2006/relationships/image" Target="../media/image7.png"/><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image" Target="../media/image36.jpg"/><Relationship Id="rId22" Type="http://schemas.openxmlformats.org/officeDocument/2006/relationships/image" Target="../media/image38.sv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4BD9205-1E16-4E51-B29E-742790029B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12192002" cy="6480000"/>
          </a:xfrm>
          <a:prstGeom prst="rect">
            <a:avLst/>
          </a:prstGeom>
        </p:spPr>
      </p:pic>
      <p:sp>
        <p:nvSpPr>
          <p:cNvPr id="3" name="Slide Number Placeholder 2"/>
          <p:cNvSpPr>
            <a:spLocks noGrp="1"/>
          </p:cNvSpPr>
          <p:nvPr>
            <p:ph type="sldNum" sz="quarter" idx="10"/>
          </p:nvPr>
        </p:nvSpPr>
        <p:spPr/>
        <p:txBody>
          <a:bodyPr/>
          <a:lstStyle/>
          <a:p>
            <a:pPr>
              <a:defRPr/>
            </a:pPr>
            <a:fld id="{C99BD540-CAF4-4BC4-AA40-D496466E7C29}" type="slidenum">
              <a:rPr lang="en-GB" altLang="en-US" smtClean="0"/>
              <a:pPr>
                <a:defRPr/>
              </a:pPr>
              <a:t>1</a:t>
            </a:fld>
            <a:endParaRPr lang="en-GB" altLang="en-US" dirty="0"/>
          </a:p>
        </p:txBody>
      </p:sp>
      <p:sp>
        <p:nvSpPr>
          <p:cNvPr id="5" name="TextBox 4"/>
          <p:cNvSpPr txBox="1"/>
          <p:nvPr/>
        </p:nvSpPr>
        <p:spPr>
          <a:xfrm>
            <a:off x="539999" y="2340000"/>
            <a:ext cx="11089294" cy="1824983"/>
          </a:xfrm>
          <a:prstGeom prst="rect">
            <a:avLst/>
          </a:prstGeom>
          <a:solidFill>
            <a:schemeClr val="tx1">
              <a:alpha val="57000"/>
            </a:schemeClr>
          </a:solidFill>
        </p:spPr>
        <p:txBody>
          <a:bodyPr wrap="square" lIns="90000" tIns="46800" rIns="0" bIns="46800" rtlCol="0">
            <a:spAutoFit/>
          </a:bodyPr>
          <a:lstStyle/>
          <a:p>
            <a:pPr>
              <a:spcAft>
                <a:spcPts val="600"/>
              </a:spcAft>
            </a:pPr>
            <a:r>
              <a:rPr lang="en-GB" sz="5400" dirty="0">
                <a:solidFill>
                  <a:schemeClr val="bg1"/>
                </a:solidFill>
              </a:rPr>
              <a:t>High Potential Opportunity</a:t>
            </a:r>
          </a:p>
          <a:p>
            <a:pPr>
              <a:spcAft>
                <a:spcPts val="1200"/>
              </a:spcAft>
            </a:pPr>
            <a:r>
              <a:rPr lang="en-GB" sz="5416" b="1" dirty="0">
                <a:solidFill>
                  <a:schemeClr val="bg1"/>
                </a:solidFill>
              </a:rPr>
              <a:t>Sustainable Aquaculture</a:t>
            </a:r>
            <a:endParaRPr lang="en-GB" sz="2400" dirty="0">
              <a:solidFill>
                <a:schemeClr val="bg1"/>
              </a:solidFill>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9997" y="360000"/>
            <a:ext cx="1488102" cy="1080000"/>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96000" y="5472000"/>
            <a:ext cx="1521980" cy="720000"/>
          </a:xfrm>
          <a:prstGeom prst="rect">
            <a:avLst/>
          </a:prstGeom>
        </p:spPr>
      </p:pic>
      <p:sp>
        <p:nvSpPr>
          <p:cNvPr id="2" name="Rectangle 1"/>
          <p:cNvSpPr/>
          <p:nvPr/>
        </p:nvSpPr>
        <p:spPr>
          <a:xfrm>
            <a:off x="539999" y="4512169"/>
            <a:ext cx="8275526" cy="551090"/>
          </a:xfrm>
          <a:prstGeom prst="rect">
            <a:avLst/>
          </a:prstGeom>
          <a:solidFill>
            <a:schemeClr val="tx1">
              <a:alpha val="53000"/>
            </a:schemeClr>
          </a:solidFill>
        </p:spPr>
        <p:txBody>
          <a:bodyPr wrap="square" lIns="90000" tIns="90000" rIns="0" bIns="90000">
            <a:spAutoFit/>
          </a:bodyPr>
          <a:lstStyle/>
          <a:p>
            <a:r>
              <a:rPr lang="en-GB" sz="2400" b="1" dirty="0">
                <a:solidFill>
                  <a:schemeClr val="bg1"/>
                </a:solidFill>
              </a:rPr>
              <a:t>Developing and deploying technologies in Dorset</a:t>
            </a:r>
            <a:endParaRPr lang="en-GB" sz="2800" b="1" dirty="0">
              <a:solidFill>
                <a:schemeClr val="bg1"/>
              </a:solidFill>
            </a:endParaRPr>
          </a:p>
        </p:txBody>
      </p:sp>
      <p:sp>
        <p:nvSpPr>
          <p:cNvPr id="14" name="Rectangle 13"/>
          <p:cNvSpPr/>
          <p:nvPr/>
        </p:nvSpPr>
        <p:spPr>
          <a:xfrm>
            <a:off x="1" y="6498000"/>
            <a:ext cx="12191999"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hlinkClick r:id="rId6" action="ppaction://hlinksldjump"/>
            <a:extLst>
              <a:ext uri="{FF2B5EF4-FFF2-40B4-BE49-F238E27FC236}">
                <a16:creationId xmlns:a16="http://schemas.microsoft.com/office/drawing/2014/main" id="{5D3E9091-3468-4411-AF03-CE667733824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0800000">
            <a:off x="468000" y="6534000"/>
            <a:ext cx="285913" cy="288000"/>
          </a:xfrm>
          <a:prstGeom prst="rect">
            <a:avLst/>
          </a:prstGeom>
        </p:spPr>
      </p:pic>
      <p:pic>
        <p:nvPicPr>
          <p:cNvPr id="16" name="Picture 15">
            <a:hlinkClick r:id="rId8" action="ppaction://hlinksldjump"/>
            <a:extLst>
              <a:ext uri="{FF2B5EF4-FFF2-40B4-BE49-F238E27FC236}">
                <a16:creationId xmlns:a16="http://schemas.microsoft.com/office/drawing/2014/main" id="{1DE6C996-7F7D-46C0-84CA-4D025ACDD61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8000" y="6534000"/>
            <a:ext cx="288001" cy="288000"/>
          </a:xfrm>
          <a:prstGeom prst="rect">
            <a:avLst/>
          </a:prstGeom>
        </p:spPr>
      </p:pic>
      <p:sp>
        <p:nvSpPr>
          <p:cNvPr id="11" name="TextBox 10">
            <a:extLst>
              <a:ext uri="{FF2B5EF4-FFF2-40B4-BE49-F238E27FC236}">
                <a16:creationId xmlns:a16="http://schemas.microsoft.com/office/drawing/2014/main" id="{393B302F-2201-41E3-8E32-BF69388C8FAA}"/>
              </a:ext>
            </a:extLst>
          </p:cNvPr>
          <p:cNvSpPr txBox="1"/>
          <p:nvPr/>
        </p:nvSpPr>
        <p:spPr>
          <a:xfrm>
            <a:off x="108000" y="6053500"/>
            <a:ext cx="1526960" cy="276999"/>
          </a:xfrm>
          <a:prstGeom prst="rect">
            <a:avLst/>
          </a:prstGeom>
          <a:noFill/>
        </p:spPr>
        <p:txBody>
          <a:bodyPr wrap="square" rtlCol="0">
            <a:spAutoFit/>
          </a:bodyPr>
          <a:lstStyle/>
          <a:p>
            <a:r>
              <a:rPr lang="en-GB" sz="1200" i="1" dirty="0">
                <a:solidFill>
                  <a:schemeClr val="bg1"/>
                </a:solidFill>
              </a:rPr>
              <a:t>Portland Harbour</a:t>
            </a:r>
          </a:p>
        </p:txBody>
      </p:sp>
    </p:spTree>
    <p:extLst>
      <p:ext uri="{BB962C8B-B14F-4D97-AF65-F5344CB8AC3E}">
        <p14:creationId xmlns:p14="http://schemas.microsoft.com/office/powerpoint/2010/main" val="15308085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hlinkClick r:id="rId3" action="ppaction://hlinksldjump"/>
            <a:extLst>
              <a:ext uri="{FF2B5EF4-FFF2-40B4-BE49-F238E27FC236}">
                <a16:creationId xmlns:a16="http://schemas.microsoft.com/office/drawing/2014/main" id="{5D3E9091-3468-4411-AF03-CE66773382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a:off x="828000" y="6534000"/>
            <a:ext cx="285913" cy="288000"/>
          </a:xfrm>
          <a:prstGeom prst="rect">
            <a:avLst/>
          </a:prstGeom>
        </p:spPr>
      </p:pic>
      <p:pic>
        <p:nvPicPr>
          <p:cNvPr id="39" name="Picture 38">
            <a:hlinkClick r:id="rId5" action="ppaction://hlinksldjump"/>
            <a:extLst>
              <a:ext uri="{FF2B5EF4-FFF2-40B4-BE49-F238E27FC236}">
                <a16:creationId xmlns:a16="http://schemas.microsoft.com/office/drawing/2014/main" id="{1DE6C996-7F7D-46C0-84CA-4D025ACDD6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8000" y="6534000"/>
            <a:ext cx="288001" cy="288000"/>
          </a:xfrm>
          <a:prstGeom prst="rect">
            <a:avLst/>
          </a:prstGeom>
        </p:spPr>
      </p:pic>
      <p:pic>
        <p:nvPicPr>
          <p:cNvPr id="43" name="Picture 42">
            <a:hlinkClick r:id="rId7" action="ppaction://hlinksldjump"/>
            <a:extLst>
              <a:ext uri="{FF2B5EF4-FFF2-40B4-BE49-F238E27FC236}">
                <a16:creationId xmlns:a16="http://schemas.microsoft.com/office/drawing/2014/main" id="{5D3E9091-3468-4411-AF03-CE66773382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8000" y="6534000"/>
            <a:ext cx="285913" cy="288000"/>
          </a:xfrm>
          <a:prstGeom prst="rect">
            <a:avLst/>
          </a:prstGeom>
        </p:spPr>
      </p:pic>
      <p:sp>
        <p:nvSpPr>
          <p:cNvPr id="6" name="Slide Number Placeholder 5"/>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99BD540-CAF4-4BC4-AA40-D496466E7C29}" type="slidenum">
              <a:rPr kumimoji="0" lang="en-GB" altLang="en-US" sz="900" b="0" i="0" u="none" strike="noStrike" kern="1200" cap="none" spc="0" normalizeH="0" baseline="0" noProof="0" smtClean="0">
                <a:ln>
                  <a:noFill/>
                </a:ln>
                <a:solidFill>
                  <a:srgbClr val="180E3C"/>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altLang="en-US" sz="9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endParaRPr>
          </a:p>
        </p:txBody>
      </p:sp>
      <p:sp>
        <p:nvSpPr>
          <p:cNvPr id="22" name="Title 3"/>
          <p:cNvSpPr txBox="1">
            <a:spLocks/>
          </p:cNvSpPr>
          <p:nvPr/>
        </p:nvSpPr>
        <p:spPr bwMode="auto">
          <a:xfrm>
            <a:off x="468000" y="427585"/>
            <a:ext cx="10772219" cy="521321"/>
          </a:xfrm>
          <a:prstGeom prst="rect">
            <a:avLst/>
          </a:prstGeom>
          <a:noFill/>
          <a:ln>
            <a:noFill/>
          </a:ln>
          <a:effectLst/>
        </p:spPr>
        <p:txBody>
          <a:bodyPr vert="horz" wrap="square" lIns="90000" tIns="0" rIns="0" bIns="0" numCol="1" anchor="t" anchorCtr="0" compatLnSpc="1">
            <a:prstTxWarp prst="textNoShape">
              <a:avLst/>
            </a:prstTxWarp>
          </a:bodyPr>
          <a:lstStyle>
            <a:lvl1pPr algn="l" rtl="0" eaLnBrk="1" fontAlgn="base" hangingPunct="1">
              <a:spcBef>
                <a:spcPct val="0"/>
              </a:spcBef>
              <a:spcAft>
                <a:spcPct val="0"/>
              </a:spcAft>
              <a:defRPr sz="2000" b="1">
                <a:solidFill>
                  <a:schemeClr val="tx1"/>
                </a:solidFill>
                <a:latin typeface="+mj-lt"/>
                <a:ea typeface="+mj-ea"/>
                <a:cs typeface="+mj-cs"/>
              </a:defRPr>
            </a:lvl1pPr>
            <a:lvl2pPr algn="l" rtl="0" eaLnBrk="1" fontAlgn="base" hangingPunct="1">
              <a:spcBef>
                <a:spcPct val="0"/>
              </a:spcBef>
              <a:spcAft>
                <a:spcPct val="0"/>
              </a:spcAft>
              <a:defRPr sz="2954" b="1">
                <a:solidFill>
                  <a:schemeClr val="tx1"/>
                </a:solidFill>
                <a:latin typeface="Arial" charset="0"/>
                <a:cs typeface="Arial" charset="0"/>
              </a:defRPr>
            </a:lvl2pPr>
            <a:lvl3pPr algn="l" rtl="0" eaLnBrk="1" fontAlgn="base" hangingPunct="1">
              <a:spcBef>
                <a:spcPct val="0"/>
              </a:spcBef>
              <a:spcAft>
                <a:spcPct val="0"/>
              </a:spcAft>
              <a:defRPr sz="2954" b="1">
                <a:solidFill>
                  <a:schemeClr val="tx1"/>
                </a:solidFill>
                <a:latin typeface="Arial" charset="0"/>
                <a:cs typeface="Arial" charset="0"/>
              </a:defRPr>
            </a:lvl3pPr>
            <a:lvl4pPr algn="l" rtl="0" eaLnBrk="1" fontAlgn="base" hangingPunct="1">
              <a:spcBef>
                <a:spcPct val="0"/>
              </a:spcBef>
              <a:spcAft>
                <a:spcPct val="0"/>
              </a:spcAft>
              <a:defRPr sz="2954" b="1">
                <a:solidFill>
                  <a:schemeClr val="tx1"/>
                </a:solidFill>
                <a:latin typeface="Arial" charset="0"/>
                <a:cs typeface="Arial" charset="0"/>
              </a:defRPr>
            </a:lvl4pPr>
            <a:lvl5pPr algn="l" rtl="0" eaLnBrk="1" fontAlgn="base" hangingPunct="1">
              <a:spcBef>
                <a:spcPct val="0"/>
              </a:spcBef>
              <a:spcAft>
                <a:spcPct val="0"/>
              </a:spcAft>
              <a:defRPr sz="2954" b="1">
                <a:solidFill>
                  <a:schemeClr val="tx1"/>
                </a:solidFill>
                <a:latin typeface="Arial" charset="0"/>
                <a:cs typeface="Arial" charset="0"/>
              </a:defRPr>
            </a:lvl5pPr>
            <a:lvl6pPr marL="562722" algn="l" rtl="0" eaLnBrk="1" fontAlgn="base" hangingPunct="1">
              <a:spcBef>
                <a:spcPct val="0"/>
              </a:spcBef>
              <a:spcAft>
                <a:spcPct val="0"/>
              </a:spcAft>
              <a:defRPr sz="3446" b="1">
                <a:solidFill>
                  <a:schemeClr val="tx1"/>
                </a:solidFill>
                <a:latin typeface="Arial" charset="0"/>
                <a:cs typeface="Arial" charset="0"/>
              </a:defRPr>
            </a:lvl6pPr>
            <a:lvl7pPr marL="1125444" algn="l" rtl="0" eaLnBrk="1" fontAlgn="base" hangingPunct="1">
              <a:spcBef>
                <a:spcPct val="0"/>
              </a:spcBef>
              <a:spcAft>
                <a:spcPct val="0"/>
              </a:spcAft>
              <a:defRPr sz="3446" b="1">
                <a:solidFill>
                  <a:schemeClr val="tx1"/>
                </a:solidFill>
                <a:latin typeface="Arial" charset="0"/>
                <a:cs typeface="Arial" charset="0"/>
              </a:defRPr>
            </a:lvl7pPr>
            <a:lvl8pPr marL="1688165" algn="l" rtl="0" eaLnBrk="1" fontAlgn="base" hangingPunct="1">
              <a:spcBef>
                <a:spcPct val="0"/>
              </a:spcBef>
              <a:spcAft>
                <a:spcPct val="0"/>
              </a:spcAft>
              <a:defRPr sz="3446" b="1">
                <a:solidFill>
                  <a:schemeClr val="tx1"/>
                </a:solidFill>
                <a:latin typeface="Arial" charset="0"/>
                <a:cs typeface="Arial" charset="0"/>
              </a:defRPr>
            </a:lvl8pPr>
            <a:lvl9pPr marL="2250887" algn="l" rtl="0" eaLnBrk="1" fontAlgn="base" hangingPunct="1">
              <a:spcBef>
                <a:spcPct val="0"/>
              </a:spcBef>
              <a:spcAft>
                <a:spcPct val="0"/>
              </a:spcAft>
              <a:defRPr sz="3446" b="1">
                <a:solidFill>
                  <a:schemeClr val="tx1"/>
                </a:solidFill>
                <a:latin typeface="Arial" charset="0"/>
                <a:cs typeface="Arial" charset="0"/>
              </a:defRPr>
            </a:lvl9pPr>
          </a:lstStyle>
          <a:p>
            <a:pPr lvl="0"/>
            <a:r>
              <a:rPr lang="en-GB" sz="2800" kern="0" dirty="0">
                <a:solidFill>
                  <a:srgbClr val="180E3C"/>
                </a:solidFill>
              </a:rPr>
              <a:t>The natural right choice for your aquaculture investment…</a:t>
            </a:r>
          </a:p>
        </p:txBody>
      </p:sp>
      <p:sp>
        <p:nvSpPr>
          <p:cNvPr id="21" name="Rectangle 20">
            <a:extLst>
              <a:ext uri="{FF2B5EF4-FFF2-40B4-BE49-F238E27FC236}">
                <a16:creationId xmlns:a16="http://schemas.microsoft.com/office/drawing/2014/main" id="{5E4C4888-D2ED-4304-9665-91C752A95392}"/>
              </a:ext>
            </a:extLst>
          </p:cNvPr>
          <p:cNvSpPr/>
          <p:nvPr/>
        </p:nvSpPr>
        <p:spPr>
          <a:xfrm>
            <a:off x="468000" y="1156945"/>
            <a:ext cx="5000646" cy="1978501"/>
          </a:xfrm>
          <a:prstGeom prst="rect">
            <a:avLst/>
          </a:prstGeom>
          <a:noFill/>
        </p:spPr>
        <p:txBody>
          <a:bodyPr wrap="square" lIns="0" tIns="0" rIns="0" bIns="0">
            <a:noAutofit/>
          </a:bodyPr>
          <a:lstStyle/>
          <a:p>
            <a:pPr marL="0" marR="0" lvl="0" indent="0" algn="l" defTabSz="914400" rtl="0" eaLnBrk="0" fontAlgn="base" latinLnBrk="0" hangingPunct="0">
              <a:lnSpc>
                <a:spcPct val="100000"/>
              </a:lnSpc>
              <a:spcBef>
                <a:spcPct val="0"/>
              </a:spcBef>
              <a:spcAft>
                <a:spcPts val="0"/>
              </a:spcAft>
              <a:buClrTx/>
              <a:buSzTx/>
              <a:buFontTx/>
              <a:buNone/>
              <a:tabLst/>
              <a:defRPr/>
            </a:pPr>
            <a:r>
              <a:rPr kumimoji="0" lang="en-GB" sz="15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rPr>
              <a:t>Dorset has unique natural assets, a sustainable environment and the local infrastructure in place to support the growth of the local aquaculture sector and your business. </a:t>
            </a:r>
          </a:p>
          <a:p>
            <a:pPr marL="0" marR="0" lvl="0" indent="0" algn="l" defTabSz="914400" rtl="0" eaLnBrk="0" fontAlgn="base" latinLnBrk="0" hangingPunct="0">
              <a:lnSpc>
                <a:spcPct val="100000"/>
              </a:lnSpc>
              <a:spcBef>
                <a:spcPct val="0"/>
              </a:spcBef>
              <a:spcAft>
                <a:spcPts val="0"/>
              </a:spcAft>
              <a:buClrTx/>
              <a:buSzTx/>
              <a:buFontTx/>
              <a:buNone/>
              <a:tabLst/>
              <a:defRPr/>
            </a:pPr>
            <a:endParaRPr kumimoji="0" lang="en-GB" sz="15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ts val="0"/>
              </a:spcAft>
              <a:buClrTx/>
              <a:buSzTx/>
              <a:buFontTx/>
              <a:buNone/>
              <a:tabLst/>
              <a:defRPr/>
            </a:pPr>
            <a:r>
              <a:rPr kumimoji="0" lang="en-GB" sz="15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rPr>
              <a:t>The coastline has created the perfect setting for aquaculture companies and technology providers to flourish. This includes:</a:t>
            </a:r>
          </a:p>
          <a:p>
            <a:pPr marL="0" marR="0" lvl="0" indent="0" algn="l" defTabSz="914400" rtl="0" eaLnBrk="0" fontAlgn="base" latinLnBrk="0" hangingPunct="0">
              <a:lnSpc>
                <a:spcPct val="100000"/>
              </a:lnSpc>
              <a:spcBef>
                <a:spcPct val="0"/>
              </a:spcBef>
              <a:spcAft>
                <a:spcPts val="600"/>
              </a:spcAft>
              <a:buClrTx/>
              <a:buSzTx/>
              <a:buFontTx/>
              <a:buNone/>
              <a:tabLst/>
              <a:defRPr/>
            </a:pPr>
            <a:endParaRPr kumimoji="0" lang="en-GB" sz="15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5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rPr>
              <a:t> </a:t>
            </a:r>
          </a:p>
        </p:txBody>
      </p:sp>
      <p:sp>
        <p:nvSpPr>
          <p:cNvPr id="4" name="Rectangle 3">
            <a:extLst>
              <a:ext uri="{FF2B5EF4-FFF2-40B4-BE49-F238E27FC236}">
                <a16:creationId xmlns:a16="http://schemas.microsoft.com/office/drawing/2014/main" id="{83D1CC75-1B45-4BC5-8397-567777B2D40A}"/>
              </a:ext>
            </a:extLst>
          </p:cNvPr>
          <p:cNvSpPr/>
          <p:nvPr/>
        </p:nvSpPr>
        <p:spPr>
          <a:xfrm>
            <a:off x="1048110" y="3312503"/>
            <a:ext cx="4630110" cy="3093154"/>
          </a:xfrm>
          <a:prstGeom prst="rect">
            <a:avLst/>
          </a:prstGeom>
        </p:spPr>
        <p:txBody>
          <a:bodyPr wrap="square">
            <a:spAutoFit/>
          </a:bodyPr>
          <a:lstStyle/>
          <a:p>
            <a:r>
              <a:rPr lang="en-GB" sz="1500" dirty="0"/>
              <a:t>Shallow and sheltered harbours and land based development opportunities for hatcheries and recirculation systems;</a:t>
            </a:r>
          </a:p>
          <a:p>
            <a:r>
              <a:rPr lang="en-GB" sz="1500" dirty="0"/>
              <a:t>Onshore areas with potential for development of processing facilities etc;</a:t>
            </a:r>
          </a:p>
          <a:p>
            <a:r>
              <a:rPr lang="en-GB" sz="1500" dirty="0"/>
              <a:t>Excellent water quality and growth conditions – for shellfish especially;</a:t>
            </a:r>
          </a:p>
          <a:p>
            <a:r>
              <a:rPr lang="en-GB" sz="1500" dirty="0"/>
              <a:t>Warm coastal sea water temperatures and less aggressive tidal flows than found in competitor sites – fostering opportunities to produce a wide variety of fish, shellfish, molluscs and plants; and</a:t>
            </a:r>
          </a:p>
          <a:p>
            <a:r>
              <a:rPr lang="en-GB" sz="1500" dirty="0"/>
              <a:t>A vibrant tourist industry with demand for local fresh fish and renowned fish restaurants in location.</a:t>
            </a:r>
          </a:p>
        </p:txBody>
      </p:sp>
      <p:pic>
        <p:nvPicPr>
          <p:cNvPr id="23" name="Graphic 22" descr="Fish">
            <a:extLst>
              <a:ext uri="{FF2B5EF4-FFF2-40B4-BE49-F238E27FC236}">
                <a16:creationId xmlns:a16="http://schemas.microsoft.com/office/drawing/2014/main" id="{A1F428D6-0EC5-4D1B-A9C6-09285B3E0FC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02977" y="3175490"/>
            <a:ext cx="673134" cy="673134"/>
          </a:xfrm>
          <a:prstGeom prst="rect">
            <a:avLst/>
          </a:prstGeom>
        </p:spPr>
      </p:pic>
      <p:pic>
        <p:nvPicPr>
          <p:cNvPr id="24" name="Graphic 23" descr="Fish">
            <a:extLst>
              <a:ext uri="{FF2B5EF4-FFF2-40B4-BE49-F238E27FC236}">
                <a16:creationId xmlns:a16="http://schemas.microsoft.com/office/drawing/2014/main" id="{D80C9038-94A7-4CE7-BB4F-30052E93E1E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02977" y="3848624"/>
            <a:ext cx="673134" cy="673134"/>
          </a:xfrm>
          <a:prstGeom prst="rect">
            <a:avLst/>
          </a:prstGeom>
        </p:spPr>
      </p:pic>
      <p:pic>
        <p:nvPicPr>
          <p:cNvPr id="25" name="Graphic 24" descr="Fish">
            <a:extLst>
              <a:ext uri="{FF2B5EF4-FFF2-40B4-BE49-F238E27FC236}">
                <a16:creationId xmlns:a16="http://schemas.microsoft.com/office/drawing/2014/main" id="{C3AD6D8B-1682-4117-857E-C55592236FA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02977" y="4318941"/>
            <a:ext cx="673134" cy="673134"/>
          </a:xfrm>
          <a:prstGeom prst="rect">
            <a:avLst/>
          </a:prstGeom>
        </p:spPr>
      </p:pic>
      <p:pic>
        <p:nvPicPr>
          <p:cNvPr id="26" name="Graphic 25" descr="Fish">
            <a:extLst>
              <a:ext uri="{FF2B5EF4-FFF2-40B4-BE49-F238E27FC236}">
                <a16:creationId xmlns:a16="http://schemas.microsoft.com/office/drawing/2014/main" id="{AB9A0097-2201-4EEA-8341-14FB3BB5949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02977" y="4786994"/>
            <a:ext cx="673134" cy="673134"/>
          </a:xfrm>
          <a:prstGeom prst="rect">
            <a:avLst/>
          </a:prstGeom>
        </p:spPr>
      </p:pic>
      <p:pic>
        <p:nvPicPr>
          <p:cNvPr id="38" name="Graphic 37" descr="Fish">
            <a:extLst>
              <a:ext uri="{FF2B5EF4-FFF2-40B4-BE49-F238E27FC236}">
                <a16:creationId xmlns:a16="http://schemas.microsoft.com/office/drawing/2014/main" id="{4A482939-3BCF-4697-B204-D45697FDADC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02977" y="5668167"/>
            <a:ext cx="673134" cy="673134"/>
          </a:xfrm>
          <a:prstGeom prst="rect">
            <a:avLst/>
          </a:prstGeom>
        </p:spPr>
      </p:pic>
      <p:sp>
        <p:nvSpPr>
          <p:cNvPr id="40" name="Rectangle 39">
            <a:extLst>
              <a:ext uri="{FF2B5EF4-FFF2-40B4-BE49-F238E27FC236}">
                <a16:creationId xmlns:a16="http://schemas.microsoft.com/office/drawing/2014/main" id="{F846423C-B560-472E-BBF4-D4ED3B347865}"/>
              </a:ext>
            </a:extLst>
          </p:cNvPr>
          <p:cNvSpPr/>
          <p:nvPr/>
        </p:nvSpPr>
        <p:spPr>
          <a:xfrm>
            <a:off x="5842467" y="1100966"/>
            <a:ext cx="6045079" cy="53046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Arial"/>
            </a:endParaRPr>
          </a:p>
        </p:txBody>
      </p:sp>
      <p:sp>
        <p:nvSpPr>
          <p:cNvPr id="41" name="Rectangle 40">
            <a:extLst>
              <a:ext uri="{FF2B5EF4-FFF2-40B4-BE49-F238E27FC236}">
                <a16:creationId xmlns:a16="http://schemas.microsoft.com/office/drawing/2014/main" id="{28186F5D-5434-4B79-8B34-7A0A462F97F2}"/>
              </a:ext>
            </a:extLst>
          </p:cNvPr>
          <p:cNvSpPr/>
          <p:nvPr/>
        </p:nvSpPr>
        <p:spPr>
          <a:xfrm>
            <a:off x="6052715" y="1218461"/>
            <a:ext cx="3197818" cy="807913"/>
          </a:xfrm>
          <a:prstGeom prst="rect">
            <a:avLst/>
          </a:prstGeom>
        </p:spPr>
        <p:txBody>
          <a:bodyPr wrap="square" lIns="0" tIns="0" rIns="0" bIns="0">
            <a:noAutofit/>
          </a:bodyPr>
          <a:lstStyle/>
          <a:p>
            <a:pPr lvl="0">
              <a:spcAft>
                <a:spcPts val="0"/>
              </a:spcAft>
              <a:defRPr/>
            </a:pPr>
            <a:r>
              <a:rPr lang="en-GB" sz="1400" dirty="0">
                <a:solidFill>
                  <a:srgbClr val="B00D23"/>
                </a:solidFill>
                <a:ea typeface="Calibri" panose="020F0502020204030204" pitchFamily="34" charset="0"/>
              </a:rPr>
              <a:t>Cefas are undertaking a full scale mapping exercise to identify potential sites to develop aquaculture projects for Dorset and East Devon Fisheries Local Action Group (FLAG). </a:t>
            </a:r>
            <a:r>
              <a:rPr kumimoji="0" lang="en-GB" sz="1400" b="0" i="0" u="none" strike="noStrike" kern="1200" cap="none" spc="0" normalizeH="0" baseline="0" noProof="0" dirty="0">
                <a:ln>
                  <a:noFill/>
                </a:ln>
                <a:solidFill>
                  <a:srgbClr val="180E3C"/>
                </a:solidFill>
                <a:effectLst/>
                <a:uLnTx/>
                <a:uFillTx/>
                <a:latin typeface="Arial" panose="020B0604020202020204" pitchFamily="34" charset="0"/>
                <a:ea typeface="Calibri" panose="020F0502020204030204" pitchFamily="34" charset="0"/>
                <a:cs typeface="Arial" panose="020B0604020202020204" pitchFamily="34" charset="0"/>
              </a:rPr>
              <a:t>The FLAG area runs from Swanage to Beer and includes:</a:t>
            </a:r>
          </a:p>
          <a:p>
            <a:pPr marL="0" marR="0" lvl="0" indent="0" algn="l" defTabSz="914400" rtl="0" eaLnBrk="0" fontAlgn="base" latinLnBrk="0" hangingPunct="0">
              <a:lnSpc>
                <a:spcPct val="100000"/>
              </a:lnSpc>
              <a:spcBef>
                <a:spcPct val="0"/>
              </a:spcBef>
              <a:spcAft>
                <a:spcPts val="0"/>
              </a:spcAft>
              <a:buClrTx/>
              <a:buSzTx/>
              <a:buFontTx/>
              <a:buNone/>
              <a:tabLst/>
              <a:defRPr/>
            </a:pPr>
            <a:endParaRPr kumimoji="0" lang="en-GB" sz="1100" b="0" i="0" u="none" strike="noStrike" kern="1200" cap="none" spc="0" normalizeH="0" baseline="0" noProof="0" dirty="0">
              <a:ln>
                <a:noFill/>
              </a:ln>
              <a:solidFill>
                <a:srgbClr val="180E3C"/>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ts val="0"/>
              </a:spcAft>
              <a:buClrTx/>
              <a:buSzTx/>
              <a:buFontTx/>
              <a:buNone/>
              <a:tabLst/>
              <a:defRPr/>
            </a:pPr>
            <a:r>
              <a:rPr kumimoji="0" lang="en-GB" sz="1100" b="0" i="0" u="none" strike="noStrike" kern="1200" cap="none" spc="0" normalizeH="0" baseline="0" noProof="0" dirty="0">
                <a:ln>
                  <a:noFill/>
                </a:ln>
                <a:solidFill>
                  <a:srgbClr val="180E3C"/>
                </a:solidFill>
                <a:effectLst/>
                <a:uLnTx/>
                <a:uFillTx/>
                <a:latin typeface="Arial" panose="020B0604020202020204" pitchFamily="34" charset="0"/>
                <a:ea typeface="Calibri" panose="020F0502020204030204" pitchFamily="34" charset="0"/>
                <a:cs typeface="Arial" panose="020B0604020202020204" pitchFamily="34" charset="0"/>
              </a:rPr>
              <a:t> </a:t>
            </a:r>
          </a:p>
        </p:txBody>
      </p:sp>
      <p:sp>
        <p:nvSpPr>
          <p:cNvPr id="42" name="TextBox 41">
            <a:extLst>
              <a:ext uri="{FF2B5EF4-FFF2-40B4-BE49-F238E27FC236}">
                <a16:creationId xmlns:a16="http://schemas.microsoft.com/office/drawing/2014/main" id="{2FA4A7CB-7133-461D-AAED-E02F7EA01F65}"/>
              </a:ext>
            </a:extLst>
          </p:cNvPr>
          <p:cNvSpPr txBox="1"/>
          <p:nvPr/>
        </p:nvSpPr>
        <p:spPr>
          <a:xfrm>
            <a:off x="6052715" y="2871485"/>
            <a:ext cx="1329282" cy="1107996"/>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Arial"/>
                <a:ea typeface="+mn-ea"/>
                <a:cs typeface="Arial"/>
              </a:rPr>
              <a:t>2</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a:ea typeface="+mn-ea"/>
                <a:cs typeface="Arial"/>
              </a:rPr>
              <a:t>Marine Conservation Zones</a:t>
            </a:r>
          </a:p>
        </p:txBody>
      </p:sp>
      <p:sp>
        <p:nvSpPr>
          <p:cNvPr id="44" name="TextBox 43">
            <a:extLst>
              <a:ext uri="{FF2B5EF4-FFF2-40B4-BE49-F238E27FC236}">
                <a16:creationId xmlns:a16="http://schemas.microsoft.com/office/drawing/2014/main" id="{149D0625-1257-4FC2-928E-4E377B1433A1}"/>
              </a:ext>
            </a:extLst>
          </p:cNvPr>
          <p:cNvSpPr txBox="1"/>
          <p:nvPr/>
        </p:nvSpPr>
        <p:spPr>
          <a:xfrm>
            <a:off x="8994266" y="2788213"/>
            <a:ext cx="1330877" cy="1323439"/>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Arial"/>
                <a:ea typeface="+mn-ea"/>
                <a:cs typeface="Arial"/>
              </a:rPr>
              <a:t>3</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a:ea typeface="+mn-ea"/>
                <a:cs typeface="Arial"/>
              </a:rPr>
              <a:t>Marine Special  Areas of Conservation</a:t>
            </a:r>
          </a:p>
        </p:txBody>
      </p:sp>
      <p:sp>
        <p:nvSpPr>
          <p:cNvPr id="45" name="TextBox 44">
            <a:extLst>
              <a:ext uri="{FF2B5EF4-FFF2-40B4-BE49-F238E27FC236}">
                <a16:creationId xmlns:a16="http://schemas.microsoft.com/office/drawing/2014/main" id="{86B12F0F-41C4-4D46-A4A2-930F6D61B0B4}"/>
              </a:ext>
            </a:extLst>
          </p:cNvPr>
          <p:cNvSpPr txBox="1"/>
          <p:nvPr/>
        </p:nvSpPr>
        <p:spPr>
          <a:xfrm>
            <a:off x="7535725" y="3124295"/>
            <a:ext cx="1329282" cy="1107996"/>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Arial"/>
                <a:ea typeface="+mn-ea"/>
                <a:cs typeface="Arial"/>
              </a:rPr>
              <a:t>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a:ea typeface="+mn-ea"/>
                <a:cs typeface="Arial"/>
              </a:rPr>
              <a:t>Marine Protected Area</a:t>
            </a:r>
          </a:p>
        </p:txBody>
      </p:sp>
      <p:sp>
        <p:nvSpPr>
          <p:cNvPr id="46" name="TextBox 45">
            <a:extLst>
              <a:ext uri="{FF2B5EF4-FFF2-40B4-BE49-F238E27FC236}">
                <a16:creationId xmlns:a16="http://schemas.microsoft.com/office/drawing/2014/main" id="{4AB94E4F-F2BD-413F-97A9-F83B44229B99}"/>
              </a:ext>
            </a:extLst>
          </p:cNvPr>
          <p:cNvSpPr txBox="1"/>
          <p:nvPr/>
        </p:nvSpPr>
        <p:spPr>
          <a:xfrm>
            <a:off x="10462421" y="3124295"/>
            <a:ext cx="1329282" cy="1107996"/>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Arial"/>
                <a:ea typeface="+mn-ea"/>
                <a:cs typeface="Arial"/>
              </a:rPr>
              <a:t>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a:ea typeface="+mn-ea"/>
                <a:cs typeface="Arial"/>
              </a:rPr>
              <a:t>Special Protection Area</a:t>
            </a:r>
            <a:endParaRPr kumimoji="0" lang="en-GB" sz="1000" b="0" i="0" u="none" strike="noStrike" kern="1200" cap="none" spc="0" normalizeH="0" baseline="0" noProof="0" dirty="0">
              <a:ln>
                <a:noFill/>
              </a:ln>
              <a:solidFill>
                <a:srgbClr val="FFFFFF"/>
              </a:solidFill>
              <a:effectLst/>
              <a:uLnTx/>
              <a:uFillTx/>
              <a:latin typeface="Arial"/>
              <a:ea typeface="+mn-ea"/>
              <a:cs typeface="Arial"/>
            </a:endParaRPr>
          </a:p>
        </p:txBody>
      </p:sp>
      <p:sp>
        <p:nvSpPr>
          <p:cNvPr id="47" name="Rectangle 46">
            <a:extLst>
              <a:ext uri="{FF2B5EF4-FFF2-40B4-BE49-F238E27FC236}">
                <a16:creationId xmlns:a16="http://schemas.microsoft.com/office/drawing/2014/main" id="{79A500FF-D4C4-49B9-8498-A1C641702682}"/>
              </a:ext>
            </a:extLst>
          </p:cNvPr>
          <p:cNvSpPr/>
          <p:nvPr/>
        </p:nvSpPr>
        <p:spPr>
          <a:xfrm>
            <a:off x="6052715" y="4569721"/>
            <a:ext cx="5670584" cy="1323439"/>
          </a:xfrm>
          <a:prstGeom prst="rect">
            <a:avLst/>
          </a:prstGeom>
        </p:spPr>
        <p:txBody>
          <a:bodyPr wrap="square" lIns="0" tIns="0" rIns="0" bIns="0">
            <a:noAutofit/>
          </a:bodyPr>
          <a:lstStyle/>
          <a:p>
            <a:pPr lvl="0">
              <a:spcAft>
                <a:spcPts val="0"/>
              </a:spcAft>
              <a:defRPr/>
            </a:pPr>
            <a:r>
              <a:rPr kumimoji="0" lang="en-GB" sz="1400" b="0" i="0" u="none" strike="noStrike" kern="1200" cap="none" spc="0" normalizeH="0" baseline="0" noProof="0" dirty="0">
                <a:ln>
                  <a:noFill/>
                </a:ln>
                <a:solidFill>
                  <a:srgbClr val="B00D23"/>
                </a:solidFill>
                <a:effectLst/>
                <a:uLnTx/>
                <a:uFillTx/>
                <a:latin typeface="Arial" panose="020B0604020202020204" pitchFamily="34" charset="0"/>
                <a:ea typeface="Calibri" panose="020F0502020204030204" pitchFamily="34" charset="0"/>
                <a:cs typeface="Arial" panose="020B0604020202020204" pitchFamily="34" charset="0"/>
              </a:rPr>
              <a:t>Poole and Portland harbours </a:t>
            </a:r>
            <a:r>
              <a:rPr kumimoji="0" lang="en-GB" sz="1400" b="0" i="0" u="none" strike="noStrike" kern="1200" cap="none" spc="0" normalizeH="0" baseline="0" noProof="0" dirty="0">
                <a:ln>
                  <a:noFill/>
                </a:ln>
                <a:solidFill>
                  <a:srgbClr val="180E3C"/>
                </a:solidFill>
                <a:effectLst/>
                <a:uLnTx/>
                <a:uFillTx/>
                <a:latin typeface="Arial" panose="020B0604020202020204" pitchFamily="34" charset="0"/>
                <a:ea typeface="Calibri" panose="020F0502020204030204" pitchFamily="34" charset="0"/>
                <a:cs typeface="Arial" panose="020B0604020202020204" pitchFamily="34" charset="0"/>
              </a:rPr>
              <a:t>provide sheltered bases for operations in the open </a:t>
            </a:r>
            <a:r>
              <a:rPr lang="en-GB" sz="1400" dirty="0">
                <a:solidFill>
                  <a:srgbClr val="180E3C"/>
                </a:solidFill>
                <a:ea typeface="Calibri" panose="020F0502020204030204" pitchFamily="34" charset="0"/>
              </a:rPr>
              <a:t>ocean (small, specifically designed sea areas) </a:t>
            </a:r>
            <a:r>
              <a:rPr kumimoji="0" lang="en-GB" sz="1400" b="0" i="0" u="none" strike="noStrike" kern="1200" cap="none" spc="0" normalizeH="0" baseline="0" noProof="0" dirty="0">
                <a:ln>
                  <a:noFill/>
                </a:ln>
                <a:solidFill>
                  <a:srgbClr val="180E3C"/>
                </a:solidFill>
                <a:effectLst/>
                <a:uLnTx/>
                <a:uFillTx/>
                <a:latin typeface="Arial" panose="020B0604020202020204" pitchFamily="34" charset="0"/>
                <a:ea typeface="Calibri" panose="020F0502020204030204" pitchFamily="34" charset="0"/>
                <a:cs typeface="Arial" panose="020B0604020202020204" pitchFamily="34" charset="0"/>
              </a:rPr>
              <a:t>and have infrastructure and space for the construction of more hatcheries and aquaculture facilities on-land. </a:t>
            </a:r>
          </a:p>
          <a:p>
            <a:pPr marL="0" marR="0" lvl="0" indent="0" algn="l" defTabSz="914400" rtl="0" eaLnBrk="0" fontAlgn="base" latinLnBrk="0" hangingPunct="0">
              <a:lnSpc>
                <a:spcPct val="100000"/>
              </a:lnSpc>
              <a:spcBef>
                <a:spcPct val="0"/>
              </a:spcBef>
              <a:spcAft>
                <a:spcPts val="0"/>
              </a:spcAft>
              <a:buClrTx/>
              <a:buSzTx/>
              <a:buFontTx/>
              <a:buNone/>
              <a:tabLst/>
              <a:defRPr/>
            </a:pPr>
            <a:endParaRPr kumimoji="0" lang="en-GB" sz="1400" b="0" i="0" u="none" strike="noStrike" kern="1200" cap="none" spc="0" normalizeH="0" baseline="0" noProof="0" dirty="0">
              <a:ln>
                <a:noFill/>
              </a:ln>
              <a:solidFill>
                <a:srgbClr val="180E3C"/>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ts val="0"/>
              </a:spcAft>
              <a:buClrTx/>
              <a:buSzTx/>
              <a:buFontTx/>
              <a:buNone/>
              <a:tabLst/>
              <a:defRPr/>
            </a:pPr>
            <a:r>
              <a:rPr kumimoji="0" lang="en-GB" sz="1400" b="0" i="0" u="none" strike="noStrike" kern="1200" cap="none" spc="0" normalizeH="0" baseline="0" noProof="0" dirty="0">
                <a:ln>
                  <a:noFill/>
                </a:ln>
                <a:solidFill>
                  <a:srgbClr val="180E3C"/>
                </a:solidFill>
                <a:effectLst/>
                <a:uLnTx/>
                <a:uFillTx/>
                <a:latin typeface="Arial" panose="020B0604020202020204" pitchFamily="34" charset="0"/>
                <a:ea typeface="Calibri" panose="020F0502020204030204" pitchFamily="34" charset="0"/>
                <a:cs typeface="Arial" panose="020B0604020202020204" pitchFamily="34" charset="0"/>
              </a:rPr>
              <a:t>In-land areas and on-shore facilities within both ports are also available and ready to be developed as well as facilities at other notable locations such as Kingston Maurward College.</a:t>
            </a:r>
          </a:p>
          <a:p>
            <a:pPr marL="0" marR="0" lvl="0" indent="0" algn="l" defTabSz="914400" rtl="0" eaLnBrk="0" fontAlgn="base" latinLnBrk="0" hangingPunct="0">
              <a:lnSpc>
                <a:spcPct val="100000"/>
              </a:lnSpc>
              <a:spcBef>
                <a:spcPct val="0"/>
              </a:spcBef>
              <a:spcAft>
                <a:spcPts val="0"/>
              </a:spcAft>
              <a:buClrTx/>
              <a:buSzTx/>
              <a:buFontTx/>
              <a:buNone/>
              <a:tabLst/>
              <a:defRPr/>
            </a:pPr>
            <a:endParaRPr kumimoji="0" lang="en-GB" sz="1100" b="0" i="0" u="none" strike="noStrike" kern="1200" cap="none" spc="0" normalizeH="0" baseline="0" noProof="0" dirty="0">
              <a:ln>
                <a:noFill/>
              </a:ln>
              <a:solidFill>
                <a:srgbClr val="180E3C"/>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ts val="0"/>
              </a:spcAft>
              <a:buClrTx/>
              <a:buSzTx/>
              <a:buFontTx/>
              <a:buNone/>
              <a:tabLst/>
              <a:defRPr/>
            </a:pPr>
            <a:r>
              <a:rPr kumimoji="0" lang="en-GB" sz="1100" b="0" i="0" u="none" strike="noStrike" kern="1200" cap="none" spc="0" normalizeH="0" baseline="0" noProof="0" dirty="0">
                <a:ln>
                  <a:noFill/>
                </a:ln>
                <a:solidFill>
                  <a:srgbClr val="180E3C"/>
                </a:solidFill>
                <a:effectLst/>
                <a:uLnTx/>
                <a:uFillTx/>
                <a:latin typeface="Arial" panose="020B0604020202020204" pitchFamily="34" charset="0"/>
                <a:ea typeface="Calibri" panose="020F0502020204030204" pitchFamily="34" charset="0"/>
                <a:cs typeface="Arial" panose="020B0604020202020204" pitchFamily="34" charset="0"/>
              </a:rPr>
              <a:t> </a:t>
            </a:r>
          </a:p>
        </p:txBody>
      </p:sp>
      <p:pic>
        <p:nvPicPr>
          <p:cNvPr id="2" name="Picture 1">
            <a:extLst>
              <a:ext uri="{FF2B5EF4-FFF2-40B4-BE49-F238E27FC236}">
                <a16:creationId xmlns:a16="http://schemas.microsoft.com/office/drawing/2014/main" id="{ACDEA56A-0F33-4FBE-A098-1CBE1B54CD74}"/>
              </a:ext>
            </a:extLst>
          </p:cNvPr>
          <p:cNvPicPr>
            <a:picLocks noChangeAspect="1"/>
          </p:cNvPicPr>
          <p:nvPr/>
        </p:nvPicPr>
        <p:blipFill>
          <a:blip r:embed="rId10"/>
          <a:stretch>
            <a:fillRect/>
          </a:stretch>
        </p:blipFill>
        <p:spPr>
          <a:xfrm>
            <a:off x="9250533" y="1100966"/>
            <a:ext cx="2637013" cy="1546176"/>
          </a:xfrm>
          <a:prstGeom prst="rect">
            <a:avLst/>
          </a:prstGeom>
        </p:spPr>
      </p:pic>
    </p:spTree>
    <p:extLst>
      <p:ext uri="{BB962C8B-B14F-4D97-AF65-F5344CB8AC3E}">
        <p14:creationId xmlns:p14="http://schemas.microsoft.com/office/powerpoint/2010/main" val="40440717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hlinkClick r:id="rId3" action="ppaction://hlinksldjump"/>
            <a:extLst>
              <a:ext uri="{FF2B5EF4-FFF2-40B4-BE49-F238E27FC236}">
                <a16:creationId xmlns:a16="http://schemas.microsoft.com/office/drawing/2014/main" id="{5D3E9091-3468-4411-AF03-CE66773382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a:off x="828000" y="6534000"/>
            <a:ext cx="285913" cy="288000"/>
          </a:xfrm>
          <a:prstGeom prst="rect">
            <a:avLst/>
          </a:prstGeom>
        </p:spPr>
      </p:pic>
      <p:pic>
        <p:nvPicPr>
          <p:cNvPr id="39" name="Picture 38">
            <a:hlinkClick r:id="rId5" action="ppaction://hlinksldjump"/>
            <a:extLst>
              <a:ext uri="{FF2B5EF4-FFF2-40B4-BE49-F238E27FC236}">
                <a16:creationId xmlns:a16="http://schemas.microsoft.com/office/drawing/2014/main" id="{1DE6C996-7F7D-46C0-84CA-4D025ACDD6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8000" y="6534000"/>
            <a:ext cx="288001" cy="288000"/>
          </a:xfrm>
          <a:prstGeom prst="rect">
            <a:avLst/>
          </a:prstGeom>
        </p:spPr>
      </p:pic>
      <p:pic>
        <p:nvPicPr>
          <p:cNvPr id="43" name="Picture 42">
            <a:hlinkClick r:id="rId7" action="ppaction://hlinksldjump"/>
            <a:extLst>
              <a:ext uri="{FF2B5EF4-FFF2-40B4-BE49-F238E27FC236}">
                <a16:creationId xmlns:a16="http://schemas.microsoft.com/office/drawing/2014/main" id="{5D3E9091-3468-4411-AF03-CE66773382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8000" y="6534000"/>
            <a:ext cx="285913" cy="288000"/>
          </a:xfrm>
          <a:prstGeom prst="rect">
            <a:avLst/>
          </a:prstGeom>
        </p:spPr>
      </p:pic>
      <p:sp>
        <p:nvSpPr>
          <p:cNvPr id="6" name="Slide Number Placeholder 5"/>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99BD540-CAF4-4BC4-AA40-D496466E7C29}" type="slidenum">
              <a:rPr kumimoji="0" lang="en-GB" altLang="en-US" sz="900" b="0" i="0" u="none" strike="noStrike" kern="1200" cap="none" spc="0" normalizeH="0" baseline="0" noProof="0" smtClean="0">
                <a:ln>
                  <a:noFill/>
                </a:ln>
                <a:solidFill>
                  <a:srgbClr val="180E3C"/>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altLang="en-US" sz="9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endParaRPr>
          </a:p>
        </p:txBody>
      </p:sp>
      <p:sp>
        <p:nvSpPr>
          <p:cNvPr id="22" name="Title 3"/>
          <p:cNvSpPr txBox="1">
            <a:spLocks/>
          </p:cNvSpPr>
          <p:nvPr/>
        </p:nvSpPr>
        <p:spPr bwMode="auto">
          <a:xfrm>
            <a:off x="467998" y="427585"/>
            <a:ext cx="11339303" cy="521321"/>
          </a:xfrm>
          <a:prstGeom prst="rect">
            <a:avLst/>
          </a:prstGeom>
          <a:noFill/>
          <a:ln>
            <a:noFill/>
          </a:ln>
          <a:effectLst/>
        </p:spPr>
        <p:txBody>
          <a:bodyPr vert="horz" wrap="square" lIns="90000" tIns="0" rIns="0" bIns="0" numCol="1" anchor="t" anchorCtr="0" compatLnSpc="1">
            <a:prstTxWarp prst="textNoShape">
              <a:avLst/>
            </a:prstTxWarp>
          </a:bodyPr>
          <a:lstStyle>
            <a:lvl1pPr algn="l" rtl="0" eaLnBrk="1" fontAlgn="base" hangingPunct="1">
              <a:spcBef>
                <a:spcPct val="0"/>
              </a:spcBef>
              <a:spcAft>
                <a:spcPct val="0"/>
              </a:spcAft>
              <a:defRPr sz="2000" b="1">
                <a:solidFill>
                  <a:schemeClr val="tx1"/>
                </a:solidFill>
                <a:latin typeface="+mj-lt"/>
                <a:ea typeface="+mj-ea"/>
                <a:cs typeface="+mj-cs"/>
              </a:defRPr>
            </a:lvl1pPr>
            <a:lvl2pPr algn="l" rtl="0" eaLnBrk="1" fontAlgn="base" hangingPunct="1">
              <a:spcBef>
                <a:spcPct val="0"/>
              </a:spcBef>
              <a:spcAft>
                <a:spcPct val="0"/>
              </a:spcAft>
              <a:defRPr sz="2954" b="1">
                <a:solidFill>
                  <a:schemeClr val="tx1"/>
                </a:solidFill>
                <a:latin typeface="Arial" charset="0"/>
                <a:cs typeface="Arial" charset="0"/>
              </a:defRPr>
            </a:lvl2pPr>
            <a:lvl3pPr algn="l" rtl="0" eaLnBrk="1" fontAlgn="base" hangingPunct="1">
              <a:spcBef>
                <a:spcPct val="0"/>
              </a:spcBef>
              <a:spcAft>
                <a:spcPct val="0"/>
              </a:spcAft>
              <a:defRPr sz="2954" b="1">
                <a:solidFill>
                  <a:schemeClr val="tx1"/>
                </a:solidFill>
                <a:latin typeface="Arial" charset="0"/>
                <a:cs typeface="Arial" charset="0"/>
              </a:defRPr>
            </a:lvl3pPr>
            <a:lvl4pPr algn="l" rtl="0" eaLnBrk="1" fontAlgn="base" hangingPunct="1">
              <a:spcBef>
                <a:spcPct val="0"/>
              </a:spcBef>
              <a:spcAft>
                <a:spcPct val="0"/>
              </a:spcAft>
              <a:defRPr sz="2954" b="1">
                <a:solidFill>
                  <a:schemeClr val="tx1"/>
                </a:solidFill>
                <a:latin typeface="Arial" charset="0"/>
                <a:cs typeface="Arial" charset="0"/>
              </a:defRPr>
            </a:lvl4pPr>
            <a:lvl5pPr algn="l" rtl="0" eaLnBrk="1" fontAlgn="base" hangingPunct="1">
              <a:spcBef>
                <a:spcPct val="0"/>
              </a:spcBef>
              <a:spcAft>
                <a:spcPct val="0"/>
              </a:spcAft>
              <a:defRPr sz="2954" b="1">
                <a:solidFill>
                  <a:schemeClr val="tx1"/>
                </a:solidFill>
                <a:latin typeface="Arial" charset="0"/>
                <a:cs typeface="Arial" charset="0"/>
              </a:defRPr>
            </a:lvl5pPr>
            <a:lvl6pPr marL="562722" algn="l" rtl="0" eaLnBrk="1" fontAlgn="base" hangingPunct="1">
              <a:spcBef>
                <a:spcPct val="0"/>
              </a:spcBef>
              <a:spcAft>
                <a:spcPct val="0"/>
              </a:spcAft>
              <a:defRPr sz="3446" b="1">
                <a:solidFill>
                  <a:schemeClr val="tx1"/>
                </a:solidFill>
                <a:latin typeface="Arial" charset="0"/>
                <a:cs typeface="Arial" charset="0"/>
              </a:defRPr>
            </a:lvl6pPr>
            <a:lvl7pPr marL="1125444" algn="l" rtl="0" eaLnBrk="1" fontAlgn="base" hangingPunct="1">
              <a:spcBef>
                <a:spcPct val="0"/>
              </a:spcBef>
              <a:spcAft>
                <a:spcPct val="0"/>
              </a:spcAft>
              <a:defRPr sz="3446" b="1">
                <a:solidFill>
                  <a:schemeClr val="tx1"/>
                </a:solidFill>
                <a:latin typeface="Arial" charset="0"/>
                <a:cs typeface="Arial" charset="0"/>
              </a:defRPr>
            </a:lvl7pPr>
            <a:lvl8pPr marL="1688165" algn="l" rtl="0" eaLnBrk="1" fontAlgn="base" hangingPunct="1">
              <a:spcBef>
                <a:spcPct val="0"/>
              </a:spcBef>
              <a:spcAft>
                <a:spcPct val="0"/>
              </a:spcAft>
              <a:defRPr sz="3446" b="1">
                <a:solidFill>
                  <a:schemeClr val="tx1"/>
                </a:solidFill>
                <a:latin typeface="Arial" charset="0"/>
                <a:cs typeface="Arial" charset="0"/>
              </a:defRPr>
            </a:lvl8pPr>
            <a:lvl9pPr marL="2250887" algn="l" rtl="0" eaLnBrk="1" fontAlgn="base" hangingPunct="1">
              <a:spcBef>
                <a:spcPct val="0"/>
              </a:spcBef>
              <a:spcAft>
                <a:spcPct val="0"/>
              </a:spcAft>
              <a:defRPr sz="3446" b="1">
                <a:solidFill>
                  <a:schemeClr val="tx1"/>
                </a:solidFill>
                <a:latin typeface="Arial" charset="0"/>
                <a:cs typeface="Arial" charset="0"/>
              </a:defRPr>
            </a:lvl9pPr>
          </a:lstStyle>
          <a:p>
            <a:pPr lvl="0"/>
            <a:r>
              <a:rPr lang="en-GB" sz="2800" kern="0" dirty="0">
                <a:solidFill>
                  <a:srgbClr val="180E3C"/>
                </a:solidFill>
              </a:rPr>
              <a:t>With access to the South-West Agri-Tech Cluster to collaborate…</a:t>
            </a:r>
          </a:p>
        </p:txBody>
      </p:sp>
      <p:sp>
        <p:nvSpPr>
          <p:cNvPr id="21" name="Rectangle 20">
            <a:extLst>
              <a:ext uri="{FF2B5EF4-FFF2-40B4-BE49-F238E27FC236}">
                <a16:creationId xmlns:a16="http://schemas.microsoft.com/office/drawing/2014/main" id="{5E4C4888-D2ED-4304-9665-91C752A95392}"/>
              </a:ext>
            </a:extLst>
          </p:cNvPr>
          <p:cNvSpPr/>
          <p:nvPr/>
        </p:nvSpPr>
        <p:spPr>
          <a:xfrm>
            <a:off x="467998" y="1039907"/>
            <a:ext cx="5169321" cy="1978501"/>
          </a:xfrm>
          <a:prstGeom prst="rect">
            <a:avLst/>
          </a:prstGeom>
          <a:noFill/>
        </p:spPr>
        <p:txBody>
          <a:bodyPr wrap="square" lIns="0" tIns="0" rIns="0" bIns="0">
            <a:noAutofit/>
          </a:bodyPr>
          <a:lstStyle/>
          <a:p>
            <a:pPr lvl="0">
              <a:spcAft>
                <a:spcPts val="0"/>
              </a:spcAft>
              <a:defRPr/>
            </a:pPr>
            <a:r>
              <a:rPr lang="en-GB" sz="1200" dirty="0">
                <a:solidFill>
                  <a:srgbClr val="180E3C"/>
                </a:solidFill>
              </a:rPr>
              <a:t>World-Class technology supporting efficiency and innovation in celebrated West Country livestock farming, fishing and food industries. </a:t>
            </a:r>
          </a:p>
          <a:p>
            <a:pPr lvl="0">
              <a:spcAft>
                <a:spcPts val="0"/>
              </a:spcAft>
              <a:defRPr/>
            </a:pPr>
            <a:endParaRPr lang="en-GB" sz="1200" dirty="0">
              <a:solidFill>
                <a:srgbClr val="180E3C"/>
              </a:solidFill>
            </a:endParaRPr>
          </a:p>
          <a:p>
            <a:pPr lvl="0">
              <a:spcAft>
                <a:spcPts val="0"/>
              </a:spcAft>
              <a:defRPr/>
            </a:pPr>
            <a:r>
              <a:rPr lang="en-GB" sz="1200" dirty="0">
                <a:solidFill>
                  <a:srgbClr val="180E3C"/>
                </a:solidFill>
              </a:rPr>
              <a:t>The South West is England’s largest rural region with rich, diverse natural resources, </a:t>
            </a:r>
            <a:r>
              <a:rPr lang="en-GB" sz="1200" b="1" dirty="0">
                <a:solidFill>
                  <a:schemeClr val="tx2"/>
                </a:solidFill>
              </a:rPr>
              <a:t>a strong and growing network of over 200 innovative Agri‑Tech companies</a:t>
            </a:r>
            <a:r>
              <a:rPr lang="en-GB" sz="1200" dirty="0">
                <a:solidFill>
                  <a:srgbClr val="180E3C"/>
                </a:solidFill>
              </a:rPr>
              <a:t>, working with industry leading academics and R&amp;D institutions.</a:t>
            </a:r>
          </a:p>
          <a:p>
            <a:pPr lvl="0">
              <a:spcAft>
                <a:spcPts val="0"/>
              </a:spcAft>
              <a:defRPr/>
            </a:pPr>
            <a:endParaRPr lang="en-GB" sz="1200" dirty="0">
              <a:solidFill>
                <a:srgbClr val="180E3C"/>
              </a:solidFill>
            </a:endParaRPr>
          </a:p>
          <a:p>
            <a:pPr lvl="0">
              <a:spcAft>
                <a:spcPts val="0"/>
              </a:spcAft>
              <a:defRPr/>
            </a:pPr>
            <a:r>
              <a:rPr lang="en-GB" sz="1200" dirty="0">
                <a:solidFill>
                  <a:srgbClr val="180E3C"/>
                </a:solidFill>
              </a:rPr>
              <a:t>The area attracts many major employers including Arla Foods UK, Danone, Mole Valley Farms, Mullers, Thatchers Cider, and Yeo Valley Farms Production. Complementary sector strengths include Aerospace, Automotive, Marine, Nuclear, Space, ITech and Pharmaceuticals.</a:t>
            </a:r>
            <a:br>
              <a:rPr lang="en-GB" sz="1100" dirty="0">
                <a:solidFill>
                  <a:srgbClr val="180E3C"/>
                </a:solidFill>
              </a:rPr>
            </a:br>
            <a:endParaRPr kumimoji="0" lang="en-GB" sz="11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rPr>
              <a:t> </a:t>
            </a:r>
          </a:p>
        </p:txBody>
      </p:sp>
      <p:pic>
        <p:nvPicPr>
          <p:cNvPr id="27" name="Picture 26">
            <a:extLst>
              <a:ext uri="{FF2B5EF4-FFF2-40B4-BE49-F238E27FC236}">
                <a16:creationId xmlns:a16="http://schemas.microsoft.com/office/drawing/2014/main" id="{9C9970A0-BBD0-4917-9DDF-7BBA2A31CB25}"/>
              </a:ext>
            </a:extLst>
          </p:cNvPr>
          <p:cNvPicPr>
            <a:picLocks noChangeAspect="1"/>
          </p:cNvPicPr>
          <p:nvPr/>
        </p:nvPicPr>
        <p:blipFill rotWithShape="1">
          <a:blip r:embed="rId8"/>
          <a:srcRect l="28029" t="23622" r="34471" b="25898"/>
          <a:stretch/>
        </p:blipFill>
        <p:spPr>
          <a:xfrm>
            <a:off x="5764189" y="1152445"/>
            <a:ext cx="6133949" cy="5115190"/>
          </a:xfrm>
          <a:prstGeom prst="rect">
            <a:avLst/>
          </a:prstGeom>
        </p:spPr>
      </p:pic>
      <p:pic>
        <p:nvPicPr>
          <p:cNvPr id="2" name="Picture 1">
            <a:extLst>
              <a:ext uri="{FF2B5EF4-FFF2-40B4-BE49-F238E27FC236}">
                <a16:creationId xmlns:a16="http://schemas.microsoft.com/office/drawing/2014/main" id="{DDE4F049-483F-48B7-800C-2345186813D1}"/>
              </a:ext>
            </a:extLst>
          </p:cNvPr>
          <p:cNvPicPr>
            <a:picLocks noChangeAspect="1"/>
          </p:cNvPicPr>
          <p:nvPr/>
        </p:nvPicPr>
        <p:blipFill>
          <a:blip r:embed="rId9"/>
          <a:stretch>
            <a:fillRect/>
          </a:stretch>
        </p:blipFill>
        <p:spPr>
          <a:xfrm>
            <a:off x="5764189" y="1152445"/>
            <a:ext cx="1857375" cy="2657475"/>
          </a:xfrm>
          <a:prstGeom prst="rect">
            <a:avLst/>
          </a:prstGeom>
        </p:spPr>
      </p:pic>
      <p:pic>
        <p:nvPicPr>
          <p:cNvPr id="3" name="Picture 2">
            <a:extLst>
              <a:ext uri="{FF2B5EF4-FFF2-40B4-BE49-F238E27FC236}">
                <a16:creationId xmlns:a16="http://schemas.microsoft.com/office/drawing/2014/main" id="{61BA2BFB-4B8C-441C-93DA-696D9FB325A1}"/>
              </a:ext>
            </a:extLst>
          </p:cNvPr>
          <p:cNvPicPr>
            <a:picLocks noChangeAspect="1"/>
          </p:cNvPicPr>
          <p:nvPr/>
        </p:nvPicPr>
        <p:blipFill>
          <a:blip r:embed="rId10"/>
          <a:stretch>
            <a:fillRect/>
          </a:stretch>
        </p:blipFill>
        <p:spPr>
          <a:xfrm>
            <a:off x="396000" y="3513294"/>
            <a:ext cx="3101801" cy="2940808"/>
          </a:xfrm>
          <a:prstGeom prst="rect">
            <a:avLst/>
          </a:prstGeom>
        </p:spPr>
      </p:pic>
      <p:sp>
        <p:nvSpPr>
          <p:cNvPr id="4" name="TextBox 3">
            <a:extLst>
              <a:ext uri="{FF2B5EF4-FFF2-40B4-BE49-F238E27FC236}">
                <a16:creationId xmlns:a16="http://schemas.microsoft.com/office/drawing/2014/main" id="{6586BA11-477D-415E-AD2F-B13E4CCBD040}"/>
              </a:ext>
            </a:extLst>
          </p:cNvPr>
          <p:cNvSpPr txBox="1"/>
          <p:nvPr/>
        </p:nvSpPr>
        <p:spPr>
          <a:xfrm>
            <a:off x="1092324" y="3279507"/>
            <a:ext cx="1606859" cy="307777"/>
          </a:xfrm>
          <a:prstGeom prst="rect">
            <a:avLst/>
          </a:prstGeom>
          <a:noFill/>
        </p:spPr>
        <p:txBody>
          <a:bodyPr wrap="square" rtlCol="0">
            <a:spAutoFit/>
          </a:bodyPr>
          <a:lstStyle/>
          <a:p>
            <a:pPr algn="ctr"/>
            <a:r>
              <a:rPr lang="en-GB" sz="1400" dirty="0">
                <a:solidFill>
                  <a:schemeClr val="tx2"/>
                </a:solidFill>
              </a:rPr>
              <a:t>Dorset</a:t>
            </a:r>
          </a:p>
        </p:txBody>
      </p:sp>
    </p:spTree>
    <p:extLst>
      <p:ext uri="{BB962C8B-B14F-4D97-AF65-F5344CB8AC3E}">
        <p14:creationId xmlns:p14="http://schemas.microsoft.com/office/powerpoint/2010/main" val="36503038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063F9EEA-3D60-4978-8B6E-F65A33FF987F}"/>
              </a:ext>
            </a:extLst>
          </p:cNvPr>
          <p:cNvSpPr/>
          <p:nvPr/>
        </p:nvSpPr>
        <p:spPr>
          <a:xfrm>
            <a:off x="0" y="1646956"/>
            <a:ext cx="12192000" cy="4869044"/>
          </a:xfrm>
          <a:prstGeom prst="rect">
            <a:avLst/>
          </a:prstGeom>
          <a:solidFill>
            <a:srgbClr val="F6F4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8" name="TextBox 17">
            <a:extLst>
              <a:ext uri="{FF2B5EF4-FFF2-40B4-BE49-F238E27FC236}">
                <a16:creationId xmlns:a16="http://schemas.microsoft.com/office/drawing/2014/main" id="{D331A5FA-88DA-45A8-BF86-32818F7BFDA0}"/>
              </a:ext>
            </a:extLst>
          </p:cNvPr>
          <p:cNvSpPr txBox="1"/>
          <p:nvPr/>
        </p:nvSpPr>
        <p:spPr>
          <a:xfrm>
            <a:off x="732988" y="1217052"/>
            <a:ext cx="9686227" cy="215444"/>
          </a:xfrm>
          <a:prstGeom prst="rect">
            <a:avLst/>
          </a:prstGeom>
          <a:noFill/>
        </p:spPr>
        <p:txBody>
          <a:bodyPr wrap="square" lIns="0" tIns="0" rIns="0" bIns="0" rtlCol="0">
            <a:spAutoFit/>
          </a:bodyPr>
          <a:lstStyle/>
          <a:p>
            <a:r>
              <a:rPr lang="en-GB" sz="1400" dirty="0">
                <a:solidFill>
                  <a:srgbClr val="180E3C"/>
                </a:solidFill>
              </a:rPr>
              <a:t>Dorset allows for seamless access and rapid freight distribution between air, land and sea.</a:t>
            </a:r>
          </a:p>
        </p:txBody>
      </p:sp>
      <p:sp>
        <p:nvSpPr>
          <p:cNvPr id="22" name="Slide Number Placeholder 21"/>
          <p:cNvSpPr>
            <a:spLocks noGrp="1"/>
          </p:cNvSpPr>
          <p:nvPr>
            <p:ph type="sldNum" sz="quarter" idx="10"/>
          </p:nvPr>
        </p:nvSpPr>
        <p:spPr/>
        <p:txBody>
          <a:bodyPr/>
          <a:lstStyle/>
          <a:p>
            <a:pPr>
              <a:defRPr/>
            </a:pPr>
            <a:fld id="{C99BD540-CAF4-4BC4-AA40-D496466E7C29}" type="slidenum">
              <a:rPr lang="en-GB" altLang="en-US" smtClean="0">
                <a:solidFill>
                  <a:srgbClr val="180E3C"/>
                </a:solidFill>
              </a:rPr>
              <a:pPr>
                <a:defRPr/>
              </a:pPr>
              <a:t>12</a:t>
            </a:fld>
            <a:endParaRPr lang="en-GB" altLang="en-US" dirty="0">
              <a:solidFill>
                <a:srgbClr val="180E3C"/>
              </a:solidFill>
            </a:endParaRPr>
          </a:p>
        </p:txBody>
      </p:sp>
      <p:pic>
        <p:nvPicPr>
          <p:cNvPr id="59" name="Picture 58">
            <a:hlinkClick r:id="rId4" action="ppaction://hlinksldjump"/>
            <a:extLst>
              <a:ext uri="{FF2B5EF4-FFF2-40B4-BE49-F238E27FC236}">
                <a16:creationId xmlns:a16="http://schemas.microsoft.com/office/drawing/2014/main" id="{5D3E9091-3468-4411-AF03-CE667733824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0800000">
            <a:off x="828000" y="6534000"/>
            <a:ext cx="285913" cy="288000"/>
          </a:xfrm>
          <a:prstGeom prst="rect">
            <a:avLst/>
          </a:prstGeom>
        </p:spPr>
      </p:pic>
      <p:pic>
        <p:nvPicPr>
          <p:cNvPr id="60" name="Picture 59">
            <a:hlinkClick r:id="rId6" action="ppaction://hlinksldjump"/>
            <a:extLst>
              <a:ext uri="{FF2B5EF4-FFF2-40B4-BE49-F238E27FC236}">
                <a16:creationId xmlns:a16="http://schemas.microsoft.com/office/drawing/2014/main" id="{1DE6C996-7F7D-46C0-84CA-4D025ACDD61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8000" y="6534000"/>
            <a:ext cx="288001" cy="288000"/>
          </a:xfrm>
          <a:prstGeom prst="rect">
            <a:avLst/>
          </a:prstGeom>
        </p:spPr>
      </p:pic>
      <p:pic>
        <p:nvPicPr>
          <p:cNvPr id="61" name="Picture 60">
            <a:hlinkClick r:id="rId8" action="ppaction://hlinksldjump"/>
            <a:extLst>
              <a:ext uri="{FF2B5EF4-FFF2-40B4-BE49-F238E27FC236}">
                <a16:creationId xmlns:a16="http://schemas.microsoft.com/office/drawing/2014/main" id="{5D3E9091-3468-4411-AF03-CE667733824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8000" y="6534000"/>
            <a:ext cx="285913" cy="288000"/>
          </a:xfrm>
          <a:prstGeom prst="rect">
            <a:avLst/>
          </a:prstGeom>
        </p:spPr>
      </p:pic>
      <p:sp>
        <p:nvSpPr>
          <p:cNvPr id="35" name="Title 3"/>
          <p:cNvSpPr txBox="1">
            <a:spLocks/>
          </p:cNvSpPr>
          <p:nvPr/>
        </p:nvSpPr>
        <p:spPr bwMode="auto">
          <a:xfrm>
            <a:off x="610956" y="427585"/>
            <a:ext cx="10619988" cy="521321"/>
          </a:xfrm>
          <a:prstGeom prst="rect">
            <a:avLst/>
          </a:prstGeom>
          <a:noFill/>
          <a:ln>
            <a:noFill/>
          </a:ln>
          <a:effectLst/>
        </p:spPr>
        <p:txBody>
          <a:bodyPr vert="horz" wrap="square" lIns="90000" tIns="0" rIns="0" bIns="0" numCol="1" anchor="t" anchorCtr="0" compatLnSpc="1">
            <a:prstTxWarp prst="textNoShape">
              <a:avLst/>
            </a:prstTxWarp>
          </a:bodyPr>
          <a:lstStyle>
            <a:lvl1pPr algn="l" rtl="0" eaLnBrk="1" fontAlgn="base" hangingPunct="1">
              <a:spcBef>
                <a:spcPct val="0"/>
              </a:spcBef>
              <a:spcAft>
                <a:spcPct val="0"/>
              </a:spcAft>
              <a:defRPr sz="2000" b="1">
                <a:solidFill>
                  <a:schemeClr val="tx1"/>
                </a:solidFill>
                <a:latin typeface="+mj-lt"/>
                <a:ea typeface="+mj-ea"/>
                <a:cs typeface="+mj-cs"/>
              </a:defRPr>
            </a:lvl1pPr>
            <a:lvl2pPr algn="l" rtl="0" eaLnBrk="1" fontAlgn="base" hangingPunct="1">
              <a:spcBef>
                <a:spcPct val="0"/>
              </a:spcBef>
              <a:spcAft>
                <a:spcPct val="0"/>
              </a:spcAft>
              <a:defRPr sz="2954" b="1">
                <a:solidFill>
                  <a:schemeClr val="tx1"/>
                </a:solidFill>
                <a:latin typeface="Arial" charset="0"/>
                <a:cs typeface="Arial" charset="0"/>
              </a:defRPr>
            </a:lvl2pPr>
            <a:lvl3pPr algn="l" rtl="0" eaLnBrk="1" fontAlgn="base" hangingPunct="1">
              <a:spcBef>
                <a:spcPct val="0"/>
              </a:spcBef>
              <a:spcAft>
                <a:spcPct val="0"/>
              </a:spcAft>
              <a:defRPr sz="2954" b="1">
                <a:solidFill>
                  <a:schemeClr val="tx1"/>
                </a:solidFill>
                <a:latin typeface="Arial" charset="0"/>
                <a:cs typeface="Arial" charset="0"/>
              </a:defRPr>
            </a:lvl3pPr>
            <a:lvl4pPr algn="l" rtl="0" eaLnBrk="1" fontAlgn="base" hangingPunct="1">
              <a:spcBef>
                <a:spcPct val="0"/>
              </a:spcBef>
              <a:spcAft>
                <a:spcPct val="0"/>
              </a:spcAft>
              <a:defRPr sz="2954" b="1">
                <a:solidFill>
                  <a:schemeClr val="tx1"/>
                </a:solidFill>
                <a:latin typeface="Arial" charset="0"/>
                <a:cs typeface="Arial" charset="0"/>
              </a:defRPr>
            </a:lvl4pPr>
            <a:lvl5pPr algn="l" rtl="0" eaLnBrk="1" fontAlgn="base" hangingPunct="1">
              <a:spcBef>
                <a:spcPct val="0"/>
              </a:spcBef>
              <a:spcAft>
                <a:spcPct val="0"/>
              </a:spcAft>
              <a:defRPr sz="2954" b="1">
                <a:solidFill>
                  <a:schemeClr val="tx1"/>
                </a:solidFill>
                <a:latin typeface="Arial" charset="0"/>
                <a:cs typeface="Arial" charset="0"/>
              </a:defRPr>
            </a:lvl5pPr>
            <a:lvl6pPr marL="562722" algn="l" rtl="0" eaLnBrk="1" fontAlgn="base" hangingPunct="1">
              <a:spcBef>
                <a:spcPct val="0"/>
              </a:spcBef>
              <a:spcAft>
                <a:spcPct val="0"/>
              </a:spcAft>
              <a:defRPr sz="3446" b="1">
                <a:solidFill>
                  <a:schemeClr val="tx1"/>
                </a:solidFill>
                <a:latin typeface="Arial" charset="0"/>
                <a:cs typeface="Arial" charset="0"/>
              </a:defRPr>
            </a:lvl6pPr>
            <a:lvl7pPr marL="1125444" algn="l" rtl="0" eaLnBrk="1" fontAlgn="base" hangingPunct="1">
              <a:spcBef>
                <a:spcPct val="0"/>
              </a:spcBef>
              <a:spcAft>
                <a:spcPct val="0"/>
              </a:spcAft>
              <a:defRPr sz="3446" b="1">
                <a:solidFill>
                  <a:schemeClr val="tx1"/>
                </a:solidFill>
                <a:latin typeface="Arial" charset="0"/>
                <a:cs typeface="Arial" charset="0"/>
              </a:defRPr>
            </a:lvl7pPr>
            <a:lvl8pPr marL="1688165" algn="l" rtl="0" eaLnBrk="1" fontAlgn="base" hangingPunct="1">
              <a:spcBef>
                <a:spcPct val="0"/>
              </a:spcBef>
              <a:spcAft>
                <a:spcPct val="0"/>
              </a:spcAft>
              <a:defRPr sz="3446" b="1">
                <a:solidFill>
                  <a:schemeClr val="tx1"/>
                </a:solidFill>
                <a:latin typeface="Arial" charset="0"/>
                <a:cs typeface="Arial" charset="0"/>
              </a:defRPr>
            </a:lvl8pPr>
            <a:lvl9pPr marL="2250887" algn="l" rtl="0" eaLnBrk="1" fontAlgn="base" hangingPunct="1">
              <a:spcBef>
                <a:spcPct val="0"/>
              </a:spcBef>
              <a:spcAft>
                <a:spcPct val="0"/>
              </a:spcAft>
              <a:defRPr sz="3446" b="1">
                <a:solidFill>
                  <a:schemeClr val="tx1"/>
                </a:solidFill>
                <a:latin typeface="Arial" charset="0"/>
                <a:cs typeface="Arial" charset="0"/>
              </a:defRPr>
            </a:lvl9pPr>
          </a:lstStyle>
          <a:p>
            <a:r>
              <a:rPr lang="en-GB" sz="2800" kern="0" dirty="0"/>
              <a:t>And a fully integrated logistics network</a:t>
            </a:r>
          </a:p>
        </p:txBody>
      </p:sp>
      <p:grpSp>
        <p:nvGrpSpPr>
          <p:cNvPr id="6" name="Group 5">
            <a:extLst>
              <a:ext uri="{FF2B5EF4-FFF2-40B4-BE49-F238E27FC236}">
                <a16:creationId xmlns:a16="http://schemas.microsoft.com/office/drawing/2014/main" id="{B81C6B57-19FF-4FEF-8AD3-B6445B8D0746}"/>
              </a:ext>
            </a:extLst>
          </p:cNvPr>
          <p:cNvGrpSpPr/>
          <p:nvPr/>
        </p:nvGrpSpPr>
        <p:grpSpPr>
          <a:xfrm>
            <a:off x="970956" y="1886910"/>
            <a:ext cx="9999620" cy="4700555"/>
            <a:chOff x="1521675" y="2001918"/>
            <a:chExt cx="9999620" cy="4700555"/>
          </a:xfrm>
        </p:grpSpPr>
        <p:sp>
          <p:nvSpPr>
            <p:cNvPr id="29" name="Oval 28"/>
            <p:cNvSpPr/>
            <p:nvPr/>
          </p:nvSpPr>
          <p:spPr>
            <a:xfrm>
              <a:off x="9607222" y="2015603"/>
              <a:ext cx="821648" cy="821648"/>
            </a:xfrm>
            <a:prstGeom prst="ellipse">
              <a:avLst/>
            </a:prstGeom>
            <a:solidFill>
              <a:schemeClr val="tx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3" name="Rectangle 2">
              <a:extLst>
                <a:ext uri="{FF2B5EF4-FFF2-40B4-BE49-F238E27FC236}">
                  <a16:creationId xmlns:a16="http://schemas.microsoft.com/office/drawing/2014/main" id="{8B06608F-B6A9-41AE-B23E-46C07A4F489E}"/>
                </a:ext>
              </a:extLst>
            </p:cNvPr>
            <p:cNvSpPr/>
            <p:nvPr/>
          </p:nvSpPr>
          <p:spPr>
            <a:xfrm>
              <a:off x="8428933" y="3037042"/>
              <a:ext cx="3092362" cy="1569660"/>
            </a:xfrm>
            <a:prstGeom prst="rect">
              <a:avLst/>
            </a:prstGeom>
          </p:spPr>
          <p:txBody>
            <a:bodyPr wrap="square" lIns="0" tIns="0" rIns="0" bIns="0">
              <a:spAutoFit/>
            </a:bodyPr>
            <a:lstStyle/>
            <a:p>
              <a:pPr algn="ctr" eaLnBrk="1" fontAlgn="auto" hangingPunct="1">
                <a:spcBef>
                  <a:spcPts val="0"/>
                </a:spcBef>
                <a:spcAft>
                  <a:spcPts val="1200"/>
                </a:spcAft>
                <a:defRPr/>
              </a:pPr>
              <a:r>
                <a:rPr lang="en-US" sz="1600" b="1" dirty="0">
                  <a:solidFill>
                    <a:srgbClr val="180E3C"/>
                  </a:solidFill>
                  <a:latin typeface="Arial"/>
                  <a:ea typeface="ＭＳ Ｐゴシック" pitchFamily="34" charset="-128"/>
                </a:rPr>
                <a:t>WITH VALUABLE GLOBAL SUPPLY CHAIN AND DEPLOYMENT SUPPORT </a:t>
              </a:r>
              <a:endParaRPr lang="en-US" sz="1600" dirty="0">
                <a:solidFill>
                  <a:srgbClr val="180E3C"/>
                </a:solidFill>
                <a:latin typeface="Arial"/>
                <a:ea typeface="ＭＳ Ｐゴシック" pitchFamily="34" charset="-128"/>
              </a:endParaRPr>
            </a:p>
            <a:p>
              <a:pPr lvl="0" algn="ctr" eaLnBrk="1" fontAlgn="auto" hangingPunct="1">
                <a:spcBef>
                  <a:spcPts val="0"/>
                </a:spcBef>
                <a:spcAft>
                  <a:spcPts val="0"/>
                </a:spcAft>
                <a:defRPr/>
              </a:pPr>
              <a:r>
                <a:rPr lang="en-GB" sz="1100" dirty="0">
                  <a:solidFill>
                    <a:srgbClr val="180E3C"/>
                  </a:solidFill>
                </a:rPr>
                <a:t>Dorset has </a:t>
              </a:r>
              <a:r>
                <a:rPr lang="en-GB" sz="1100" dirty="0">
                  <a:solidFill>
                    <a:srgbClr val="B00D23"/>
                  </a:solidFill>
                </a:rPr>
                <a:t>3 strategically located ports (Poole, Weymouth and Portland) </a:t>
              </a:r>
              <a:r>
                <a:rPr lang="en-GB" sz="1100" dirty="0">
                  <a:solidFill>
                    <a:srgbClr val="180E3C"/>
                  </a:solidFill>
                </a:rPr>
                <a:t>which provide valuable supply chain and deployment support for aquaculture projects.</a:t>
              </a:r>
              <a:endParaRPr lang="en-GB" sz="1000" b="1" dirty="0">
                <a:solidFill>
                  <a:srgbClr val="B00D23"/>
                </a:solidFill>
              </a:endParaRPr>
            </a:p>
          </p:txBody>
        </p:sp>
        <p:grpSp>
          <p:nvGrpSpPr>
            <p:cNvPr id="8" name="Group 7">
              <a:extLst>
                <a:ext uri="{FF2B5EF4-FFF2-40B4-BE49-F238E27FC236}">
                  <a16:creationId xmlns:a16="http://schemas.microsoft.com/office/drawing/2014/main" id="{256D35D8-9AD6-4B50-8496-0D1FE4DBCBB8}"/>
                </a:ext>
              </a:extLst>
            </p:cNvPr>
            <p:cNvGrpSpPr/>
            <p:nvPr/>
          </p:nvGrpSpPr>
          <p:grpSpPr>
            <a:xfrm>
              <a:off x="2609791" y="2015235"/>
              <a:ext cx="822016" cy="822016"/>
              <a:chOff x="3013701" y="2171937"/>
              <a:chExt cx="1541494" cy="1541494"/>
            </a:xfrm>
          </p:grpSpPr>
          <p:sp>
            <p:nvSpPr>
              <p:cNvPr id="48" name="Oval 47">
                <a:extLst>
                  <a:ext uri="{FF2B5EF4-FFF2-40B4-BE49-F238E27FC236}">
                    <a16:creationId xmlns:a16="http://schemas.microsoft.com/office/drawing/2014/main" id="{DF79E0F4-C567-46F6-8B65-4551C04BE906}"/>
                  </a:ext>
                </a:extLst>
              </p:cNvPr>
              <p:cNvSpPr/>
              <p:nvPr/>
            </p:nvSpPr>
            <p:spPr>
              <a:xfrm>
                <a:off x="3013701" y="2171937"/>
                <a:ext cx="1541494" cy="1541494"/>
              </a:xfrm>
              <a:prstGeom prst="ellipse">
                <a:avLst/>
              </a:prstGeom>
              <a:solidFill>
                <a:schemeClr val="tx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34" name="Freeform 14"/>
              <p:cNvSpPr>
                <a:spLocks/>
              </p:cNvSpPr>
              <p:nvPr/>
            </p:nvSpPr>
            <p:spPr bwMode="auto">
              <a:xfrm>
                <a:off x="3395592" y="2528189"/>
                <a:ext cx="777713" cy="828991"/>
              </a:xfrm>
              <a:custGeom>
                <a:avLst/>
                <a:gdLst>
                  <a:gd name="T0" fmla="*/ 121 w 121"/>
                  <a:gd name="T1" fmla="*/ 84 h 129"/>
                  <a:gd name="T2" fmla="*/ 121 w 121"/>
                  <a:gd name="T3" fmla="*/ 85 h 129"/>
                  <a:gd name="T4" fmla="*/ 119 w 121"/>
                  <a:gd name="T5" fmla="*/ 88 h 129"/>
                  <a:gd name="T6" fmla="*/ 116 w 121"/>
                  <a:gd name="T7" fmla="*/ 89 h 129"/>
                  <a:gd name="T8" fmla="*/ 73 w 121"/>
                  <a:gd name="T9" fmla="*/ 77 h 129"/>
                  <a:gd name="T10" fmla="*/ 73 w 121"/>
                  <a:gd name="T11" fmla="*/ 85 h 129"/>
                  <a:gd name="T12" fmla="*/ 73 w 121"/>
                  <a:gd name="T13" fmla="*/ 111 h 129"/>
                  <a:gd name="T14" fmla="*/ 87 w 121"/>
                  <a:gd name="T15" fmla="*/ 121 h 129"/>
                  <a:gd name="T16" fmla="*/ 89 w 121"/>
                  <a:gd name="T17" fmla="*/ 124 h 129"/>
                  <a:gd name="T18" fmla="*/ 89 w 121"/>
                  <a:gd name="T19" fmla="*/ 125 h 129"/>
                  <a:gd name="T20" fmla="*/ 87 w 121"/>
                  <a:gd name="T21" fmla="*/ 128 h 129"/>
                  <a:gd name="T22" fmla="*/ 84 w 121"/>
                  <a:gd name="T23" fmla="*/ 129 h 129"/>
                  <a:gd name="T24" fmla="*/ 61 w 121"/>
                  <a:gd name="T25" fmla="*/ 121 h 129"/>
                  <a:gd name="T26" fmla="*/ 38 w 121"/>
                  <a:gd name="T27" fmla="*/ 129 h 129"/>
                  <a:gd name="T28" fmla="*/ 34 w 121"/>
                  <a:gd name="T29" fmla="*/ 128 h 129"/>
                  <a:gd name="T30" fmla="*/ 32 w 121"/>
                  <a:gd name="T31" fmla="*/ 125 h 129"/>
                  <a:gd name="T32" fmla="*/ 32 w 121"/>
                  <a:gd name="T33" fmla="*/ 124 h 129"/>
                  <a:gd name="T34" fmla="*/ 34 w 121"/>
                  <a:gd name="T35" fmla="*/ 121 h 129"/>
                  <a:gd name="T36" fmla="*/ 48 w 121"/>
                  <a:gd name="T37" fmla="*/ 111 h 129"/>
                  <a:gd name="T38" fmla="*/ 48 w 121"/>
                  <a:gd name="T39" fmla="*/ 85 h 129"/>
                  <a:gd name="T40" fmla="*/ 48 w 121"/>
                  <a:gd name="T41" fmla="*/ 77 h 129"/>
                  <a:gd name="T42" fmla="*/ 5 w 121"/>
                  <a:gd name="T43" fmla="*/ 89 h 129"/>
                  <a:gd name="T44" fmla="*/ 2 w 121"/>
                  <a:gd name="T45" fmla="*/ 88 h 129"/>
                  <a:gd name="T46" fmla="*/ 0 w 121"/>
                  <a:gd name="T47" fmla="*/ 85 h 129"/>
                  <a:gd name="T48" fmla="*/ 0 w 121"/>
                  <a:gd name="T49" fmla="*/ 84 h 129"/>
                  <a:gd name="T50" fmla="*/ 2 w 121"/>
                  <a:gd name="T51" fmla="*/ 81 h 129"/>
                  <a:gd name="T52" fmla="*/ 48 w 121"/>
                  <a:gd name="T53" fmla="*/ 46 h 129"/>
                  <a:gd name="T54" fmla="*/ 48 w 121"/>
                  <a:gd name="T55" fmla="*/ 24 h 129"/>
                  <a:gd name="T56" fmla="*/ 61 w 121"/>
                  <a:gd name="T57" fmla="*/ 0 h 129"/>
                  <a:gd name="T58" fmla="*/ 73 w 121"/>
                  <a:gd name="T59" fmla="*/ 24 h 129"/>
                  <a:gd name="T60" fmla="*/ 73 w 121"/>
                  <a:gd name="T61" fmla="*/ 46 h 129"/>
                  <a:gd name="T62" fmla="*/ 119 w 121"/>
                  <a:gd name="T63" fmla="*/ 81 h 129"/>
                  <a:gd name="T64" fmla="*/ 121 w 121"/>
                  <a:gd name="T65" fmla="*/ 8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29">
                    <a:moveTo>
                      <a:pt x="121" y="84"/>
                    </a:moveTo>
                    <a:cubicBezTo>
                      <a:pt x="121" y="85"/>
                      <a:pt x="121" y="85"/>
                      <a:pt x="121" y="85"/>
                    </a:cubicBezTo>
                    <a:cubicBezTo>
                      <a:pt x="121" y="86"/>
                      <a:pt x="120" y="87"/>
                      <a:pt x="119" y="88"/>
                    </a:cubicBezTo>
                    <a:cubicBezTo>
                      <a:pt x="118" y="89"/>
                      <a:pt x="117" y="89"/>
                      <a:pt x="116" y="89"/>
                    </a:cubicBezTo>
                    <a:cubicBezTo>
                      <a:pt x="73" y="77"/>
                      <a:pt x="73" y="77"/>
                      <a:pt x="73" y="77"/>
                    </a:cubicBezTo>
                    <a:cubicBezTo>
                      <a:pt x="73" y="85"/>
                      <a:pt x="73" y="85"/>
                      <a:pt x="73" y="85"/>
                    </a:cubicBezTo>
                    <a:cubicBezTo>
                      <a:pt x="73" y="111"/>
                      <a:pt x="73" y="111"/>
                      <a:pt x="73" y="111"/>
                    </a:cubicBezTo>
                    <a:cubicBezTo>
                      <a:pt x="87" y="121"/>
                      <a:pt x="87" y="121"/>
                      <a:pt x="87" y="121"/>
                    </a:cubicBezTo>
                    <a:cubicBezTo>
                      <a:pt x="88" y="122"/>
                      <a:pt x="89" y="123"/>
                      <a:pt x="89" y="124"/>
                    </a:cubicBezTo>
                    <a:cubicBezTo>
                      <a:pt x="89" y="125"/>
                      <a:pt x="89" y="125"/>
                      <a:pt x="89" y="125"/>
                    </a:cubicBezTo>
                    <a:cubicBezTo>
                      <a:pt x="89" y="126"/>
                      <a:pt x="88" y="127"/>
                      <a:pt x="87" y="128"/>
                    </a:cubicBezTo>
                    <a:cubicBezTo>
                      <a:pt x="86" y="129"/>
                      <a:pt x="85" y="129"/>
                      <a:pt x="84" y="129"/>
                    </a:cubicBezTo>
                    <a:cubicBezTo>
                      <a:pt x="61" y="121"/>
                      <a:pt x="61" y="121"/>
                      <a:pt x="61" y="121"/>
                    </a:cubicBezTo>
                    <a:cubicBezTo>
                      <a:pt x="38" y="129"/>
                      <a:pt x="38" y="129"/>
                      <a:pt x="38" y="129"/>
                    </a:cubicBezTo>
                    <a:cubicBezTo>
                      <a:pt x="36" y="129"/>
                      <a:pt x="35" y="129"/>
                      <a:pt x="34" y="128"/>
                    </a:cubicBezTo>
                    <a:cubicBezTo>
                      <a:pt x="33" y="127"/>
                      <a:pt x="32" y="126"/>
                      <a:pt x="32" y="125"/>
                    </a:cubicBezTo>
                    <a:cubicBezTo>
                      <a:pt x="32" y="124"/>
                      <a:pt x="32" y="124"/>
                      <a:pt x="32" y="124"/>
                    </a:cubicBezTo>
                    <a:cubicBezTo>
                      <a:pt x="32" y="123"/>
                      <a:pt x="33" y="122"/>
                      <a:pt x="34" y="121"/>
                    </a:cubicBezTo>
                    <a:cubicBezTo>
                      <a:pt x="48" y="111"/>
                      <a:pt x="48" y="111"/>
                      <a:pt x="48" y="111"/>
                    </a:cubicBezTo>
                    <a:cubicBezTo>
                      <a:pt x="48" y="85"/>
                      <a:pt x="48" y="85"/>
                      <a:pt x="48" y="85"/>
                    </a:cubicBezTo>
                    <a:cubicBezTo>
                      <a:pt x="48" y="77"/>
                      <a:pt x="48" y="77"/>
                      <a:pt x="48" y="77"/>
                    </a:cubicBezTo>
                    <a:cubicBezTo>
                      <a:pt x="5" y="89"/>
                      <a:pt x="5" y="89"/>
                      <a:pt x="5" y="89"/>
                    </a:cubicBezTo>
                    <a:cubicBezTo>
                      <a:pt x="4" y="89"/>
                      <a:pt x="3" y="89"/>
                      <a:pt x="2" y="88"/>
                    </a:cubicBezTo>
                    <a:cubicBezTo>
                      <a:pt x="1" y="87"/>
                      <a:pt x="0" y="86"/>
                      <a:pt x="0" y="85"/>
                    </a:cubicBezTo>
                    <a:cubicBezTo>
                      <a:pt x="0" y="84"/>
                      <a:pt x="0" y="84"/>
                      <a:pt x="0" y="84"/>
                    </a:cubicBezTo>
                    <a:cubicBezTo>
                      <a:pt x="0" y="83"/>
                      <a:pt x="1" y="81"/>
                      <a:pt x="2" y="81"/>
                    </a:cubicBezTo>
                    <a:cubicBezTo>
                      <a:pt x="48" y="46"/>
                      <a:pt x="48" y="46"/>
                      <a:pt x="48" y="46"/>
                    </a:cubicBezTo>
                    <a:cubicBezTo>
                      <a:pt x="48" y="24"/>
                      <a:pt x="48" y="24"/>
                      <a:pt x="48" y="24"/>
                    </a:cubicBezTo>
                    <a:cubicBezTo>
                      <a:pt x="48" y="18"/>
                      <a:pt x="55" y="0"/>
                      <a:pt x="61" y="0"/>
                    </a:cubicBezTo>
                    <a:cubicBezTo>
                      <a:pt x="67" y="0"/>
                      <a:pt x="73" y="18"/>
                      <a:pt x="73" y="24"/>
                    </a:cubicBezTo>
                    <a:cubicBezTo>
                      <a:pt x="73" y="46"/>
                      <a:pt x="73" y="46"/>
                      <a:pt x="73" y="46"/>
                    </a:cubicBezTo>
                    <a:cubicBezTo>
                      <a:pt x="119" y="81"/>
                      <a:pt x="119" y="81"/>
                      <a:pt x="119" y="81"/>
                    </a:cubicBezTo>
                    <a:cubicBezTo>
                      <a:pt x="120" y="81"/>
                      <a:pt x="121" y="83"/>
                      <a:pt x="121" y="8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sz="1600" dirty="0">
                  <a:solidFill>
                    <a:srgbClr val="000000"/>
                  </a:solidFill>
                </a:endParaRPr>
              </a:p>
            </p:txBody>
          </p:sp>
        </p:grpSp>
        <p:grpSp>
          <p:nvGrpSpPr>
            <p:cNvPr id="17" name="Group 16">
              <a:extLst>
                <a:ext uri="{FF2B5EF4-FFF2-40B4-BE49-F238E27FC236}">
                  <a16:creationId xmlns:a16="http://schemas.microsoft.com/office/drawing/2014/main" id="{78FC3EA0-E6F4-46C3-AAD2-8DD7703640F9}"/>
                </a:ext>
              </a:extLst>
            </p:cNvPr>
            <p:cNvGrpSpPr/>
            <p:nvPr/>
          </p:nvGrpSpPr>
          <p:grpSpPr>
            <a:xfrm>
              <a:off x="5912558" y="2001918"/>
              <a:ext cx="821648" cy="821648"/>
              <a:chOff x="4404418" y="2135670"/>
              <a:chExt cx="1541494" cy="1541494"/>
            </a:xfrm>
          </p:grpSpPr>
          <p:sp>
            <p:nvSpPr>
              <p:cNvPr id="42" name="Oval 41">
                <a:extLst>
                  <a:ext uri="{FF2B5EF4-FFF2-40B4-BE49-F238E27FC236}">
                    <a16:creationId xmlns:a16="http://schemas.microsoft.com/office/drawing/2014/main" id="{5B30086E-A52E-4172-80D0-0EA3D96479F2}"/>
                  </a:ext>
                </a:extLst>
              </p:cNvPr>
              <p:cNvSpPr/>
              <p:nvPr/>
            </p:nvSpPr>
            <p:spPr>
              <a:xfrm>
                <a:off x="4404418" y="2135670"/>
                <a:ext cx="1541494" cy="1541494"/>
              </a:xfrm>
              <a:prstGeom prst="ellipse">
                <a:avLst/>
              </a:prstGeom>
              <a:solidFill>
                <a:schemeClr val="tx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33" name="Freeform 11"/>
              <p:cNvSpPr>
                <a:spLocks noEditPoints="1"/>
              </p:cNvSpPr>
              <p:nvPr/>
            </p:nvSpPr>
            <p:spPr bwMode="auto">
              <a:xfrm flipH="1">
                <a:off x="4667533" y="2496435"/>
                <a:ext cx="981307" cy="336874"/>
              </a:xfrm>
              <a:custGeom>
                <a:avLst/>
                <a:gdLst>
                  <a:gd name="T0" fmla="*/ 682 w 836"/>
                  <a:gd name="T1" fmla="*/ 241 h 287"/>
                  <a:gd name="T2" fmla="*/ 768 w 836"/>
                  <a:gd name="T3" fmla="*/ 241 h 287"/>
                  <a:gd name="T4" fmla="*/ 725 w 836"/>
                  <a:gd name="T5" fmla="*/ 260 h 287"/>
                  <a:gd name="T6" fmla="*/ 725 w 836"/>
                  <a:gd name="T7" fmla="*/ 222 h 287"/>
                  <a:gd name="T8" fmla="*/ 725 w 836"/>
                  <a:gd name="T9" fmla="*/ 260 h 287"/>
                  <a:gd name="T10" fmla="*/ 582 w 836"/>
                  <a:gd name="T11" fmla="*/ 241 h 287"/>
                  <a:gd name="T12" fmla="*/ 668 w 836"/>
                  <a:gd name="T13" fmla="*/ 241 h 287"/>
                  <a:gd name="T14" fmla="*/ 625 w 836"/>
                  <a:gd name="T15" fmla="*/ 260 h 287"/>
                  <a:gd name="T16" fmla="*/ 625 w 836"/>
                  <a:gd name="T17" fmla="*/ 222 h 287"/>
                  <a:gd name="T18" fmla="*/ 625 w 836"/>
                  <a:gd name="T19" fmla="*/ 260 h 287"/>
                  <a:gd name="T20" fmla="*/ 481 w 836"/>
                  <a:gd name="T21" fmla="*/ 241 h 287"/>
                  <a:gd name="T22" fmla="*/ 567 w 836"/>
                  <a:gd name="T23" fmla="*/ 241 h 287"/>
                  <a:gd name="T24" fmla="*/ 524 w 836"/>
                  <a:gd name="T25" fmla="*/ 260 h 287"/>
                  <a:gd name="T26" fmla="*/ 524 w 836"/>
                  <a:gd name="T27" fmla="*/ 222 h 287"/>
                  <a:gd name="T28" fmla="*/ 524 w 836"/>
                  <a:gd name="T29" fmla="*/ 260 h 287"/>
                  <a:gd name="T30" fmla="*/ 161 w 836"/>
                  <a:gd name="T31" fmla="*/ 2 h 287"/>
                  <a:gd name="T32" fmla="*/ 161 w 836"/>
                  <a:gd name="T33" fmla="*/ 46 h 287"/>
                  <a:gd name="T34" fmla="*/ 166 w 836"/>
                  <a:gd name="T35" fmla="*/ 56 h 287"/>
                  <a:gd name="T36" fmla="*/ 162 w 836"/>
                  <a:gd name="T37" fmla="*/ 231 h 287"/>
                  <a:gd name="T38" fmla="*/ 524 w 836"/>
                  <a:gd name="T39" fmla="*/ 189 h 287"/>
                  <a:gd name="T40" fmla="*/ 626 w 836"/>
                  <a:gd name="T41" fmla="*/ 189 h 287"/>
                  <a:gd name="T42" fmla="*/ 726 w 836"/>
                  <a:gd name="T43" fmla="*/ 189 h 287"/>
                  <a:gd name="T44" fmla="*/ 822 w 836"/>
                  <a:gd name="T45" fmla="*/ 231 h 287"/>
                  <a:gd name="T46" fmla="*/ 836 w 836"/>
                  <a:gd name="T47" fmla="*/ 178 h 287"/>
                  <a:gd name="T48" fmla="*/ 166 w 836"/>
                  <a:gd name="T49" fmla="*/ 0 h 287"/>
                  <a:gd name="T50" fmla="*/ 803 w 836"/>
                  <a:gd name="T51" fmla="*/ 205 h 287"/>
                  <a:gd name="T52" fmla="*/ 810 w 836"/>
                  <a:gd name="T53" fmla="*/ 178 h 287"/>
                  <a:gd name="T54" fmla="*/ 0 w 836"/>
                  <a:gd name="T55" fmla="*/ 225 h 287"/>
                  <a:gd name="T56" fmla="*/ 23 w 836"/>
                  <a:gd name="T57" fmla="*/ 242 h 287"/>
                  <a:gd name="T58" fmla="*/ 24 w 836"/>
                  <a:gd name="T59" fmla="*/ 225 h 287"/>
                  <a:gd name="T60" fmla="*/ 140 w 836"/>
                  <a:gd name="T61" fmla="*/ 234 h 287"/>
                  <a:gd name="T62" fmla="*/ 157 w 836"/>
                  <a:gd name="T63" fmla="*/ 242 h 287"/>
                  <a:gd name="T64" fmla="*/ 140 w 836"/>
                  <a:gd name="T65" fmla="*/ 225 h 287"/>
                  <a:gd name="T66" fmla="*/ 162 w 836"/>
                  <a:gd name="T67" fmla="*/ 234 h 287"/>
                  <a:gd name="T68" fmla="*/ 471 w 836"/>
                  <a:gd name="T69" fmla="*/ 247 h 287"/>
                  <a:gd name="T70" fmla="*/ 471 w 836"/>
                  <a:gd name="T71" fmla="*/ 234 h 287"/>
                  <a:gd name="T72" fmla="*/ 779 w 836"/>
                  <a:gd name="T73" fmla="*/ 242 h 287"/>
                  <a:gd name="T74" fmla="*/ 827 w 836"/>
                  <a:gd name="T75" fmla="*/ 247 h 287"/>
                  <a:gd name="T76" fmla="*/ 779 w 836"/>
                  <a:gd name="T77" fmla="*/ 234 h 287"/>
                  <a:gd name="T78" fmla="*/ 2 w 836"/>
                  <a:gd name="T79" fmla="*/ 133 h 287"/>
                  <a:gd name="T80" fmla="*/ 2 w 836"/>
                  <a:gd name="T81" fmla="*/ 220 h 287"/>
                  <a:gd name="T82" fmla="*/ 83 w 836"/>
                  <a:gd name="T83" fmla="*/ 177 h 287"/>
                  <a:gd name="T84" fmla="*/ 158 w 836"/>
                  <a:gd name="T85" fmla="*/ 220 h 287"/>
                  <a:gd name="T86" fmla="*/ 37 w 836"/>
                  <a:gd name="T87" fmla="*/ 56 h 287"/>
                  <a:gd name="T88" fmla="*/ 145 w 836"/>
                  <a:gd name="T89" fmla="*/ 68 h 287"/>
                  <a:gd name="T90" fmla="*/ 98 w 836"/>
                  <a:gd name="T91" fmla="*/ 109 h 287"/>
                  <a:gd name="T92" fmla="*/ 17 w 836"/>
                  <a:gd name="T93" fmla="*/ 138 h 287"/>
                  <a:gd name="T94" fmla="*/ 145 w 836"/>
                  <a:gd name="T95" fmla="*/ 68 h 287"/>
                  <a:gd name="T96" fmla="*/ 37 w 836"/>
                  <a:gd name="T97" fmla="*/ 241 h 287"/>
                  <a:gd name="T98" fmla="*/ 129 w 836"/>
                  <a:gd name="T99" fmla="*/ 241 h 287"/>
                  <a:gd name="T100" fmla="*/ 83 w 836"/>
                  <a:gd name="T101" fmla="*/ 261 h 287"/>
                  <a:gd name="T102" fmla="*/ 83 w 836"/>
                  <a:gd name="T103" fmla="*/ 221 h 287"/>
                  <a:gd name="T104" fmla="*/ 83 w 836"/>
                  <a:gd name="T105" fmla="*/ 261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36" h="287">
                    <a:moveTo>
                      <a:pt x="725" y="198"/>
                    </a:moveTo>
                    <a:cubicBezTo>
                      <a:pt x="702" y="198"/>
                      <a:pt x="682" y="217"/>
                      <a:pt x="682" y="241"/>
                    </a:cubicBezTo>
                    <a:cubicBezTo>
                      <a:pt x="682" y="264"/>
                      <a:pt x="702" y="284"/>
                      <a:pt x="725" y="284"/>
                    </a:cubicBezTo>
                    <a:cubicBezTo>
                      <a:pt x="749" y="284"/>
                      <a:pt x="768" y="264"/>
                      <a:pt x="768" y="241"/>
                    </a:cubicBezTo>
                    <a:cubicBezTo>
                      <a:pt x="768" y="217"/>
                      <a:pt x="749" y="198"/>
                      <a:pt x="725" y="198"/>
                    </a:cubicBezTo>
                    <a:close/>
                    <a:moveTo>
                      <a:pt x="725" y="260"/>
                    </a:moveTo>
                    <a:cubicBezTo>
                      <a:pt x="715" y="260"/>
                      <a:pt x="706" y="251"/>
                      <a:pt x="706" y="241"/>
                    </a:cubicBezTo>
                    <a:cubicBezTo>
                      <a:pt x="706" y="230"/>
                      <a:pt x="715" y="222"/>
                      <a:pt x="725" y="222"/>
                    </a:cubicBezTo>
                    <a:cubicBezTo>
                      <a:pt x="736" y="222"/>
                      <a:pt x="744" y="230"/>
                      <a:pt x="744" y="241"/>
                    </a:cubicBezTo>
                    <a:cubicBezTo>
                      <a:pt x="744" y="251"/>
                      <a:pt x="736" y="260"/>
                      <a:pt x="725" y="260"/>
                    </a:cubicBezTo>
                    <a:close/>
                    <a:moveTo>
                      <a:pt x="625" y="198"/>
                    </a:moveTo>
                    <a:cubicBezTo>
                      <a:pt x="601" y="198"/>
                      <a:pt x="582" y="217"/>
                      <a:pt x="582" y="241"/>
                    </a:cubicBezTo>
                    <a:cubicBezTo>
                      <a:pt x="582" y="264"/>
                      <a:pt x="601" y="284"/>
                      <a:pt x="625" y="284"/>
                    </a:cubicBezTo>
                    <a:cubicBezTo>
                      <a:pt x="649" y="284"/>
                      <a:pt x="668" y="264"/>
                      <a:pt x="668" y="241"/>
                    </a:cubicBezTo>
                    <a:cubicBezTo>
                      <a:pt x="668" y="217"/>
                      <a:pt x="649" y="198"/>
                      <a:pt x="625" y="198"/>
                    </a:cubicBezTo>
                    <a:close/>
                    <a:moveTo>
                      <a:pt x="625" y="260"/>
                    </a:moveTo>
                    <a:cubicBezTo>
                      <a:pt x="615" y="260"/>
                      <a:pt x="606" y="251"/>
                      <a:pt x="606" y="241"/>
                    </a:cubicBezTo>
                    <a:cubicBezTo>
                      <a:pt x="606" y="230"/>
                      <a:pt x="615" y="222"/>
                      <a:pt x="625" y="222"/>
                    </a:cubicBezTo>
                    <a:cubicBezTo>
                      <a:pt x="636" y="222"/>
                      <a:pt x="644" y="230"/>
                      <a:pt x="644" y="241"/>
                    </a:cubicBezTo>
                    <a:cubicBezTo>
                      <a:pt x="644" y="251"/>
                      <a:pt x="636" y="260"/>
                      <a:pt x="625" y="260"/>
                    </a:cubicBezTo>
                    <a:close/>
                    <a:moveTo>
                      <a:pt x="524" y="198"/>
                    </a:moveTo>
                    <a:cubicBezTo>
                      <a:pt x="500" y="198"/>
                      <a:pt x="481" y="217"/>
                      <a:pt x="481" y="241"/>
                    </a:cubicBezTo>
                    <a:cubicBezTo>
                      <a:pt x="481" y="264"/>
                      <a:pt x="500" y="284"/>
                      <a:pt x="524" y="284"/>
                    </a:cubicBezTo>
                    <a:cubicBezTo>
                      <a:pt x="547" y="284"/>
                      <a:pt x="567" y="264"/>
                      <a:pt x="567" y="241"/>
                    </a:cubicBezTo>
                    <a:cubicBezTo>
                      <a:pt x="567" y="217"/>
                      <a:pt x="547" y="198"/>
                      <a:pt x="524" y="198"/>
                    </a:cubicBezTo>
                    <a:close/>
                    <a:moveTo>
                      <a:pt x="524" y="260"/>
                    </a:moveTo>
                    <a:cubicBezTo>
                      <a:pt x="513" y="260"/>
                      <a:pt x="505" y="251"/>
                      <a:pt x="505" y="241"/>
                    </a:cubicBezTo>
                    <a:cubicBezTo>
                      <a:pt x="505" y="230"/>
                      <a:pt x="513" y="222"/>
                      <a:pt x="524" y="222"/>
                    </a:cubicBezTo>
                    <a:cubicBezTo>
                      <a:pt x="534" y="222"/>
                      <a:pt x="543" y="230"/>
                      <a:pt x="543" y="241"/>
                    </a:cubicBezTo>
                    <a:cubicBezTo>
                      <a:pt x="543" y="251"/>
                      <a:pt x="534" y="260"/>
                      <a:pt x="524" y="260"/>
                    </a:cubicBezTo>
                    <a:close/>
                    <a:moveTo>
                      <a:pt x="161" y="46"/>
                    </a:moveTo>
                    <a:cubicBezTo>
                      <a:pt x="161" y="2"/>
                      <a:pt x="161" y="2"/>
                      <a:pt x="161" y="2"/>
                    </a:cubicBezTo>
                    <a:cubicBezTo>
                      <a:pt x="114" y="23"/>
                      <a:pt x="89" y="46"/>
                      <a:pt x="89" y="46"/>
                    </a:cubicBezTo>
                    <a:lnTo>
                      <a:pt x="161" y="46"/>
                    </a:lnTo>
                    <a:close/>
                    <a:moveTo>
                      <a:pt x="166" y="0"/>
                    </a:moveTo>
                    <a:cubicBezTo>
                      <a:pt x="166" y="56"/>
                      <a:pt x="166" y="56"/>
                      <a:pt x="166" y="56"/>
                    </a:cubicBezTo>
                    <a:cubicBezTo>
                      <a:pt x="162" y="56"/>
                      <a:pt x="162" y="56"/>
                      <a:pt x="162" y="56"/>
                    </a:cubicBezTo>
                    <a:cubicBezTo>
                      <a:pt x="162" y="231"/>
                      <a:pt x="162" y="231"/>
                      <a:pt x="162" y="231"/>
                    </a:cubicBezTo>
                    <a:cubicBezTo>
                      <a:pt x="472" y="231"/>
                      <a:pt x="472" y="231"/>
                      <a:pt x="472" y="231"/>
                    </a:cubicBezTo>
                    <a:cubicBezTo>
                      <a:pt x="477" y="207"/>
                      <a:pt x="499" y="189"/>
                      <a:pt x="524" y="189"/>
                    </a:cubicBezTo>
                    <a:cubicBezTo>
                      <a:pt x="548" y="189"/>
                      <a:pt x="568" y="204"/>
                      <a:pt x="575" y="225"/>
                    </a:cubicBezTo>
                    <a:cubicBezTo>
                      <a:pt x="582" y="204"/>
                      <a:pt x="602" y="189"/>
                      <a:pt x="626" y="189"/>
                    </a:cubicBezTo>
                    <a:cubicBezTo>
                      <a:pt x="649" y="189"/>
                      <a:pt x="668" y="203"/>
                      <a:pt x="676" y="223"/>
                    </a:cubicBezTo>
                    <a:cubicBezTo>
                      <a:pt x="683" y="203"/>
                      <a:pt x="703" y="189"/>
                      <a:pt x="726" y="189"/>
                    </a:cubicBezTo>
                    <a:cubicBezTo>
                      <a:pt x="751" y="189"/>
                      <a:pt x="773" y="207"/>
                      <a:pt x="778" y="231"/>
                    </a:cubicBezTo>
                    <a:cubicBezTo>
                      <a:pt x="822" y="231"/>
                      <a:pt x="822" y="231"/>
                      <a:pt x="822" y="231"/>
                    </a:cubicBezTo>
                    <a:cubicBezTo>
                      <a:pt x="822" y="178"/>
                      <a:pt x="822" y="178"/>
                      <a:pt x="822" y="178"/>
                    </a:cubicBezTo>
                    <a:cubicBezTo>
                      <a:pt x="836" y="178"/>
                      <a:pt x="836" y="178"/>
                      <a:pt x="836" y="178"/>
                    </a:cubicBezTo>
                    <a:cubicBezTo>
                      <a:pt x="836" y="0"/>
                      <a:pt x="836" y="0"/>
                      <a:pt x="836" y="0"/>
                    </a:cubicBezTo>
                    <a:lnTo>
                      <a:pt x="166" y="0"/>
                    </a:lnTo>
                    <a:close/>
                    <a:moveTo>
                      <a:pt x="810" y="205"/>
                    </a:moveTo>
                    <a:cubicBezTo>
                      <a:pt x="803" y="205"/>
                      <a:pt x="803" y="205"/>
                      <a:pt x="803" y="205"/>
                    </a:cubicBezTo>
                    <a:cubicBezTo>
                      <a:pt x="803" y="178"/>
                      <a:pt x="803" y="178"/>
                      <a:pt x="803" y="178"/>
                    </a:cubicBezTo>
                    <a:cubicBezTo>
                      <a:pt x="810" y="178"/>
                      <a:pt x="810" y="178"/>
                      <a:pt x="810" y="178"/>
                    </a:cubicBezTo>
                    <a:lnTo>
                      <a:pt x="810" y="205"/>
                    </a:lnTo>
                    <a:close/>
                    <a:moveTo>
                      <a:pt x="0" y="225"/>
                    </a:moveTo>
                    <a:cubicBezTo>
                      <a:pt x="0" y="242"/>
                      <a:pt x="0" y="242"/>
                      <a:pt x="0" y="242"/>
                    </a:cubicBezTo>
                    <a:cubicBezTo>
                      <a:pt x="23" y="242"/>
                      <a:pt x="23" y="242"/>
                      <a:pt x="23" y="242"/>
                    </a:cubicBezTo>
                    <a:cubicBezTo>
                      <a:pt x="23" y="240"/>
                      <a:pt x="23" y="237"/>
                      <a:pt x="23" y="234"/>
                    </a:cubicBezTo>
                    <a:cubicBezTo>
                      <a:pt x="23" y="231"/>
                      <a:pt x="23" y="228"/>
                      <a:pt x="24" y="225"/>
                    </a:cubicBezTo>
                    <a:lnTo>
                      <a:pt x="0" y="225"/>
                    </a:lnTo>
                    <a:close/>
                    <a:moveTo>
                      <a:pt x="140" y="234"/>
                    </a:moveTo>
                    <a:cubicBezTo>
                      <a:pt x="140" y="237"/>
                      <a:pt x="140" y="240"/>
                      <a:pt x="140" y="242"/>
                    </a:cubicBezTo>
                    <a:cubicBezTo>
                      <a:pt x="157" y="242"/>
                      <a:pt x="157" y="242"/>
                      <a:pt x="157" y="242"/>
                    </a:cubicBezTo>
                    <a:cubicBezTo>
                      <a:pt x="157" y="225"/>
                      <a:pt x="157" y="225"/>
                      <a:pt x="157" y="225"/>
                    </a:cubicBezTo>
                    <a:cubicBezTo>
                      <a:pt x="140" y="225"/>
                      <a:pt x="140" y="225"/>
                      <a:pt x="140" y="225"/>
                    </a:cubicBezTo>
                    <a:cubicBezTo>
                      <a:pt x="140" y="228"/>
                      <a:pt x="140" y="231"/>
                      <a:pt x="140" y="234"/>
                    </a:cubicBezTo>
                    <a:close/>
                    <a:moveTo>
                      <a:pt x="162" y="234"/>
                    </a:moveTo>
                    <a:cubicBezTo>
                      <a:pt x="162" y="247"/>
                      <a:pt x="162" y="247"/>
                      <a:pt x="162" y="247"/>
                    </a:cubicBezTo>
                    <a:cubicBezTo>
                      <a:pt x="471" y="247"/>
                      <a:pt x="471" y="247"/>
                      <a:pt x="471" y="247"/>
                    </a:cubicBezTo>
                    <a:cubicBezTo>
                      <a:pt x="471" y="245"/>
                      <a:pt x="471" y="244"/>
                      <a:pt x="471" y="242"/>
                    </a:cubicBezTo>
                    <a:cubicBezTo>
                      <a:pt x="471" y="240"/>
                      <a:pt x="471" y="237"/>
                      <a:pt x="471" y="234"/>
                    </a:cubicBezTo>
                    <a:lnTo>
                      <a:pt x="162" y="234"/>
                    </a:lnTo>
                    <a:close/>
                    <a:moveTo>
                      <a:pt x="779" y="242"/>
                    </a:moveTo>
                    <a:cubicBezTo>
                      <a:pt x="779" y="244"/>
                      <a:pt x="779" y="245"/>
                      <a:pt x="779" y="247"/>
                    </a:cubicBezTo>
                    <a:cubicBezTo>
                      <a:pt x="827" y="247"/>
                      <a:pt x="827" y="247"/>
                      <a:pt x="827" y="247"/>
                    </a:cubicBezTo>
                    <a:cubicBezTo>
                      <a:pt x="827" y="234"/>
                      <a:pt x="827" y="234"/>
                      <a:pt x="827" y="234"/>
                    </a:cubicBezTo>
                    <a:cubicBezTo>
                      <a:pt x="779" y="234"/>
                      <a:pt x="779" y="234"/>
                      <a:pt x="779" y="234"/>
                    </a:cubicBezTo>
                    <a:cubicBezTo>
                      <a:pt x="779" y="237"/>
                      <a:pt x="779" y="240"/>
                      <a:pt x="779" y="242"/>
                    </a:cubicBezTo>
                    <a:close/>
                    <a:moveTo>
                      <a:pt x="2" y="133"/>
                    </a:moveTo>
                    <a:cubicBezTo>
                      <a:pt x="2" y="152"/>
                      <a:pt x="2" y="152"/>
                      <a:pt x="2" y="152"/>
                    </a:cubicBezTo>
                    <a:cubicBezTo>
                      <a:pt x="2" y="220"/>
                      <a:pt x="2" y="220"/>
                      <a:pt x="2" y="220"/>
                    </a:cubicBezTo>
                    <a:cubicBezTo>
                      <a:pt x="28" y="220"/>
                      <a:pt x="28" y="220"/>
                      <a:pt x="28" y="220"/>
                    </a:cubicBezTo>
                    <a:cubicBezTo>
                      <a:pt x="34" y="196"/>
                      <a:pt x="56" y="177"/>
                      <a:pt x="83" y="177"/>
                    </a:cubicBezTo>
                    <a:cubicBezTo>
                      <a:pt x="110" y="177"/>
                      <a:pt x="132" y="196"/>
                      <a:pt x="139" y="220"/>
                    </a:cubicBezTo>
                    <a:cubicBezTo>
                      <a:pt x="158" y="220"/>
                      <a:pt x="158" y="220"/>
                      <a:pt x="158" y="220"/>
                    </a:cubicBezTo>
                    <a:cubicBezTo>
                      <a:pt x="158" y="56"/>
                      <a:pt x="158" y="56"/>
                      <a:pt x="158" y="56"/>
                    </a:cubicBezTo>
                    <a:cubicBezTo>
                      <a:pt x="37" y="56"/>
                      <a:pt x="37" y="56"/>
                      <a:pt x="37" y="56"/>
                    </a:cubicBezTo>
                    <a:lnTo>
                      <a:pt x="2" y="133"/>
                    </a:lnTo>
                    <a:close/>
                    <a:moveTo>
                      <a:pt x="145" y="68"/>
                    </a:moveTo>
                    <a:cubicBezTo>
                      <a:pt x="145" y="109"/>
                      <a:pt x="145" y="109"/>
                      <a:pt x="145" y="109"/>
                    </a:cubicBezTo>
                    <a:cubicBezTo>
                      <a:pt x="98" y="109"/>
                      <a:pt x="98" y="109"/>
                      <a:pt x="98" y="109"/>
                    </a:cubicBezTo>
                    <a:cubicBezTo>
                      <a:pt x="64" y="138"/>
                      <a:pt x="64" y="138"/>
                      <a:pt x="64" y="138"/>
                    </a:cubicBezTo>
                    <a:cubicBezTo>
                      <a:pt x="17" y="138"/>
                      <a:pt x="17" y="138"/>
                      <a:pt x="17" y="138"/>
                    </a:cubicBezTo>
                    <a:cubicBezTo>
                      <a:pt x="43" y="68"/>
                      <a:pt x="43" y="68"/>
                      <a:pt x="43" y="68"/>
                    </a:cubicBezTo>
                    <a:lnTo>
                      <a:pt x="145" y="68"/>
                    </a:lnTo>
                    <a:close/>
                    <a:moveTo>
                      <a:pt x="83" y="195"/>
                    </a:moveTo>
                    <a:cubicBezTo>
                      <a:pt x="58" y="195"/>
                      <a:pt x="37" y="215"/>
                      <a:pt x="37" y="241"/>
                    </a:cubicBezTo>
                    <a:cubicBezTo>
                      <a:pt x="37" y="266"/>
                      <a:pt x="58" y="287"/>
                      <a:pt x="83" y="287"/>
                    </a:cubicBezTo>
                    <a:cubicBezTo>
                      <a:pt x="109" y="287"/>
                      <a:pt x="129" y="266"/>
                      <a:pt x="129" y="241"/>
                    </a:cubicBezTo>
                    <a:cubicBezTo>
                      <a:pt x="129" y="215"/>
                      <a:pt x="109" y="195"/>
                      <a:pt x="83" y="195"/>
                    </a:cubicBezTo>
                    <a:close/>
                    <a:moveTo>
                      <a:pt x="83" y="261"/>
                    </a:moveTo>
                    <a:cubicBezTo>
                      <a:pt x="72" y="261"/>
                      <a:pt x="63" y="252"/>
                      <a:pt x="63" y="241"/>
                    </a:cubicBezTo>
                    <a:cubicBezTo>
                      <a:pt x="63" y="230"/>
                      <a:pt x="72" y="221"/>
                      <a:pt x="83" y="221"/>
                    </a:cubicBezTo>
                    <a:cubicBezTo>
                      <a:pt x="94" y="221"/>
                      <a:pt x="103" y="230"/>
                      <a:pt x="103" y="241"/>
                    </a:cubicBezTo>
                    <a:cubicBezTo>
                      <a:pt x="103" y="252"/>
                      <a:pt x="94" y="261"/>
                      <a:pt x="83" y="26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ctr"/>
                <a:endParaRPr lang="en-US" sz="1600" dirty="0">
                  <a:solidFill>
                    <a:srgbClr val="000000"/>
                  </a:solidFill>
                </a:endParaRPr>
              </a:p>
            </p:txBody>
          </p:sp>
          <p:sp>
            <p:nvSpPr>
              <p:cNvPr id="32" name="Freeform 18"/>
              <p:cNvSpPr>
                <a:spLocks noChangeAspect="1" noEditPoints="1"/>
              </p:cNvSpPr>
              <p:nvPr/>
            </p:nvSpPr>
            <p:spPr bwMode="auto">
              <a:xfrm>
                <a:off x="4762966" y="2931746"/>
                <a:ext cx="795562" cy="285414"/>
              </a:xfrm>
              <a:custGeom>
                <a:avLst/>
                <a:gdLst>
                  <a:gd name="T0" fmla="*/ 2147483647 w 6736"/>
                  <a:gd name="T1" fmla="*/ 2147483647 h 2281"/>
                  <a:gd name="T2" fmla="*/ 2147483647 w 6736"/>
                  <a:gd name="T3" fmla="*/ 2147483647 h 2281"/>
                  <a:gd name="T4" fmla="*/ 2147483647 w 6736"/>
                  <a:gd name="T5" fmla="*/ 2147483647 h 2281"/>
                  <a:gd name="T6" fmla="*/ 2147483647 w 6736"/>
                  <a:gd name="T7" fmla="*/ 2147483647 h 2281"/>
                  <a:gd name="T8" fmla="*/ 2147483647 w 6736"/>
                  <a:gd name="T9" fmla="*/ 2147483647 h 2281"/>
                  <a:gd name="T10" fmla="*/ 2147483647 w 6736"/>
                  <a:gd name="T11" fmla="*/ 2147483647 h 2281"/>
                  <a:gd name="T12" fmla="*/ 2147483647 w 6736"/>
                  <a:gd name="T13" fmla="*/ 2147483647 h 2281"/>
                  <a:gd name="T14" fmla="*/ 2147483647 w 6736"/>
                  <a:gd name="T15" fmla="*/ 2147483647 h 2281"/>
                  <a:gd name="T16" fmla="*/ 2147483647 w 6736"/>
                  <a:gd name="T17" fmla="*/ 2147483647 h 2281"/>
                  <a:gd name="T18" fmla="*/ 2147483647 w 6736"/>
                  <a:gd name="T19" fmla="*/ 2147483647 h 2281"/>
                  <a:gd name="T20" fmla="*/ 2147483647 w 6736"/>
                  <a:gd name="T21" fmla="*/ 2147483647 h 2281"/>
                  <a:gd name="T22" fmla="*/ 2147483647 w 6736"/>
                  <a:gd name="T23" fmla="*/ 2147483647 h 2281"/>
                  <a:gd name="T24" fmla="*/ 2147483647 w 6736"/>
                  <a:gd name="T25" fmla="*/ 2147483647 h 2281"/>
                  <a:gd name="T26" fmla="*/ 2147483647 w 6736"/>
                  <a:gd name="T27" fmla="*/ 2147483647 h 2281"/>
                  <a:gd name="T28" fmla="*/ 2147483647 w 6736"/>
                  <a:gd name="T29" fmla="*/ 2147483647 h 2281"/>
                  <a:gd name="T30" fmla="*/ 2147483647 w 6736"/>
                  <a:gd name="T31" fmla="*/ 2147483647 h 2281"/>
                  <a:gd name="T32" fmla="*/ 2147483647 w 6736"/>
                  <a:gd name="T33" fmla="*/ 2147483647 h 2281"/>
                  <a:gd name="T34" fmla="*/ 2147483647 w 6736"/>
                  <a:gd name="T35" fmla="*/ 2147483647 h 2281"/>
                  <a:gd name="T36" fmla="*/ 2147483647 w 6736"/>
                  <a:gd name="T37" fmla="*/ 2147483647 h 2281"/>
                  <a:gd name="T38" fmla="*/ 2147483647 w 6736"/>
                  <a:gd name="T39" fmla="*/ 2147483647 h 2281"/>
                  <a:gd name="T40" fmla="*/ 2147483647 w 6736"/>
                  <a:gd name="T41" fmla="*/ 2147483647 h 2281"/>
                  <a:gd name="T42" fmla="*/ 2147483647 w 6736"/>
                  <a:gd name="T43" fmla="*/ 2147483647 h 2281"/>
                  <a:gd name="T44" fmla="*/ 2147483647 w 6736"/>
                  <a:gd name="T45" fmla="*/ 2147483647 h 2281"/>
                  <a:gd name="T46" fmla="*/ 2147483647 w 6736"/>
                  <a:gd name="T47" fmla="*/ 2147483647 h 2281"/>
                  <a:gd name="T48" fmla="*/ 2147483647 w 6736"/>
                  <a:gd name="T49" fmla="*/ 2147483647 h 2281"/>
                  <a:gd name="T50" fmla="*/ 2147483647 w 6736"/>
                  <a:gd name="T51" fmla="*/ 2147483647 h 2281"/>
                  <a:gd name="T52" fmla="*/ 2147483647 w 6736"/>
                  <a:gd name="T53" fmla="*/ 2147483647 h 2281"/>
                  <a:gd name="T54" fmla="*/ 2147483647 w 6736"/>
                  <a:gd name="T55" fmla="*/ 2147483647 h 2281"/>
                  <a:gd name="T56" fmla="*/ 2147483647 w 6736"/>
                  <a:gd name="T57" fmla="*/ 2147483647 h 2281"/>
                  <a:gd name="T58" fmla="*/ 2147483647 w 6736"/>
                  <a:gd name="T59" fmla="*/ 2147483647 h 2281"/>
                  <a:gd name="T60" fmla="*/ 2147483647 w 6736"/>
                  <a:gd name="T61" fmla="*/ 2147483647 h 2281"/>
                  <a:gd name="T62" fmla="*/ 2147483647 w 6736"/>
                  <a:gd name="T63" fmla="*/ 2147483647 h 2281"/>
                  <a:gd name="T64" fmla="*/ 2147483647 w 6736"/>
                  <a:gd name="T65" fmla="*/ 2147483647 h 2281"/>
                  <a:gd name="T66" fmla="*/ 2147483647 w 6736"/>
                  <a:gd name="T67" fmla="*/ 2147483647 h 2281"/>
                  <a:gd name="T68" fmla="*/ 0 w 6736"/>
                  <a:gd name="T69" fmla="*/ 2147483647 h 2281"/>
                  <a:gd name="T70" fmla="*/ 2147483647 w 6736"/>
                  <a:gd name="T71" fmla="*/ 2147483647 h 2281"/>
                  <a:gd name="T72" fmla="*/ 2147483647 w 6736"/>
                  <a:gd name="T73" fmla="*/ 2147483647 h 2281"/>
                  <a:gd name="T74" fmla="*/ 2147483647 w 6736"/>
                  <a:gd name="T75" fmla="*/ 2147483647 h 2281"/>
                  <a:gd name="T76" fmla="*/ 2147483647 w 6736"/>
                  <a:gd name="T77" fmla="*/ 2147483647 h 2281"/>
                  <a:gd name="T78" fmla="*/ 2147483647 w 6736"/>
                  <a:gd name="T79" fmla="*/ 2147483647 h 2281"/>
                  <a:gd name="T80" fmla="*/ 2147483647 w 6736"/>
                  <a:gd name="T81" fmla="*/ 2147483647 h 2281"/>
                  <a:gd name="T82" fmla="*/ 2147483647 w 6736"/>
                  <a:gd name="T83" fmla="*/ 2147483647 h 2281"/>
                  <a:gd name="T84" fmla="*/ 2147483647 w 6736"/>
                  <a:gd name="T85" fmla="*/ 2147483647 h 2281"/>
                  <a:gd name="T86" fmla="*/ 2147483647 w 6736"/>
                  <a:gd name="T87" fmla="*/ 2147483647 h 2281"/>
                  <a:gd name="T88" fmla="*/ 2147483647 w 6736"/>
                  <a:gd name="T89" fmla="*/ 2147483647 h 2281"/>
                  <a:gd name="T90" fmla="*/ 2147483647 w 6736"/>
                  <a:gd name="T91" fmla="*/ 2147483647 h 2281"/>
                  <a:gd name="T92" fmla="*/ 2147483647 w 6736"/>
                  <a:gd name="T93" fmla="*/ 2147483647 h 2281"/>
                  <a:gd name="T94" fmla="*/ 2147483647 w 6736"/>
                  <a:gd name="T95" fmla="*/ 2147483647 h 2281"/>
                  <a:gd name="T96" fmla="*/ 2147483647 w 6736"/>
                  <a:gd name="T97" fmla="*/ 2147483647 h 2281"/>
                  <a:gd name="T98" fmla="*/ 2147483647 w 6736"/>
                  <a:gd name="T99" fmla="*/ 2147483647 h 2281"/>
                  <a:gd name="T100" fmla="*/ 2147483647 w 6736"/>
                  <a:gd name="T101" fmla="*/ 2147483647 h 2281"/>
                  <a:gd name="T102" fmla="*/ 2147483647 w 6736"/>
                  <a:gd name="T103" fmla="*/ 2147483647 h 2281"/>
                  <a:gd name="T104" fmla="*/ 2147483647 w 6736"/>
                  <a:gd name="T105" fmla="*/ 2147483647 h 2281"/>
                  <a:gd name="T106" fmla="*/ 2147483647 w 6736"/>
                  <a:gd name="T107" fmla="*/ 2147483647 h 2281"/>
                  <a:gd name="T108" fmla="*/ 2147483647 w 6736"/>
                  <a:gd name="T109" fmla="*/ 2147483647 h 2281"/>
                  <a:gd name="T110" fmla="*/ 2147483647 w 6736"/>
                  <a:gd name="T111" fmla="*/ 2147483647 h 2281"/>
                  <a:gd name="T112" fmla="*/ 2147483647 w 6736"/>
                  <a:gd name="T113" fmla="*/ 2147483647 h 2281"/>
                  <a:gd name="T114" fmla="*/ 2147483647 w 6736"/>
                  <a:gd name="T115" fmla="*/ 2147483647 h 228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736"/>
                  <a:gd name="T175" fmla="*/ 0 h 2281"/>
                  <a:gd name="T176" fmla="*/ 6736 w 6736"/>
                  <a:gd name="T177" fmla="*/ 2281 h 228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736" h="2281">
                    <a:moveTo>
                      <a:pt x="1721" y="785"/>
                    </a:moveTo>
                    <a:lnTo>
                      <a:pt x="1721" y="785"/>
                    </a:lnTo>
                    <a:lnTo>
                      <a:pt x="1709" y="749"/>
                    </a:lnTo>
                    <a:lnTo>
                      <a:pt x="1699" y="714"/>
                    </a:lnTo>
                    <a:lnTo>
                      <a:pt x="1695" y="683"/>
                    </a:lnTo>
                    <a:lnTo>
                      <a:pt x="1694" y="653"/>
                    </a:lnTo>
                    <a:lnTo>
                      <a:pt x="1695" y="638"/>
                    </a:lnTo>
                    <a:lnTo>
                      <a:pt x="1697" y="624"/>
                    </a:lnTo>
                    <a:lnTo>
                      <a:pt x="1700" y="611"/>
                    </a:lnTo>
                    <a:lnTo>
                      <a:pt x="1706" y="597"/>
                    </a:lnTo>
                    <a:lnTo>
                      <a:pt x="1711" y="584"/>
                    </a:lnTo>
                    <a:lnTo>
                      <a:pt x="1716" y="572"/>
                    </a:lnTo>
                    <a:lnTo>
                      <a:pt x="1731" y="547"/>
                    </a:lnTo>
                    <a:lnTo>
                      <a:pt x="1751" y="523"/>
                    </a:lnTo>
                    <a:lnTo>
                      <a:pt x="1775" y="501"/>
                    </a:lnTo>
                    <a:lnTo>
                      <a:pt x="1800" y="481"/>
                    </a:lnTo>
                    <a:lnTo>
                      <a:pt x="1832" y="461"/>
                    </a:lnTo>
                    <a:lnTo>
                      <a:pt x="1866" y="440"/>
                    </a:lnTo>
                    <a:lnTo>
                      <a:pt x="1905" y="422"/>
                    </a:lnTo>
                    <a:lnTo>
                      <a:pt x="1947" y="403"/>
                    </a:lnTo>
                    <a:lnTo>
                      <a:pt x="1991" y="385"/>
                    </a:lnTo>
                    <a:lnTo>
                      <a:pt x="2034" y="369"/>
                    </a:lnTo>
                    <a:lnTo>
                      <a:pt x="2077" y="356"/>
                    </a:lnTo>
                    <a:lnTo>
                      <a:pt x="2119" y="342"/>
                    </a:lnTo>
                    <a:lnTo>
                      <a:pt x="2158" y="332"/>
                    </a:lnTo>
                    <a:lnTo>
                      <a:pt x="2196" y="324"/>
                    </a:lnTo>
                    <a:lnTo>
                      <a:pt x="2234" y="315"/>
                    </a:lnTo>
                    <a:lnTo>
                      <a:pt x="2306" y="305"/>
                    </a:lnTo>
                    <a:lnTo>
                      <a:pt x="2372" y="297"/>
                    </a:lnTo>
                    <a:lnTo>
                      <a:pt x="2434" y="294"/>
                    </a:lnTo>
                    <a:lnTo>
                      <a:pt x="2492" y="292"/>
                    </a:lnTo>
                    <a:lnTo>
                      <a:pt x="2546" y="292"/>
                    </a:lnTo>
                    <a:lnTo>
                      <a:pt x="3315" y="292"/>
                    </a:lnTo>
                    <a:lnTo>
                      <a:pt x="3387" y="294"/>
                    </a:lnTo>
                    <a:lnTo>
                      <a:pt x="3455" y="299"/>
                    </a:lnTo>
                    <a:lnTo>
                      <a:pt x="3519" y="305"/>
                    </a:lnTo>
                    <a:lnTo>
                      <a:pt x="3578" y="317"/>
                    </a:lnTo>
                    <a:lnTo>
                      <a:pt x="3635" y="329"/>
                    </a:lnTo>
                    <a:lnTo>
                      <a:pt x="3688" y="344"/>
                    </a:lnTo>
                    <a:lnTo>
                      <a:pt x="3737" y="361"/>
                    </a:lnTo>
                    <a:lnTo>
                      <a:pt x="3784" y="380"/>
                    </a:lnTo>
                    <a:lnTo>
                      <a:pt x="3826" y="400"/>
                    </a:lnTo>
                    <a:lnTo>
                      <a:pt x="3866" y="420"/>
                    </a:lnTo>
                    <a:lnTo>
                      <a:pt x="3905" y="440"/>
                    </a:lnTo>
                    <a:lnTo>
                      <a:pt x="3941" y="461"/>
                    </a:lnTo>
                    <a:lnTo>
                      <a:pt x="4007" y="503"/>
                    </a:lnTo>
                    <a:lnTo>
                      <a:pt x="4064" y="540"/>
                    </a:lnTo>
                    <a:lnTo>
                      <a:pt x="4573" y="871"/>
                    </a:lnTo>
                    <a:lnTo>
                      <a:pt x="4578" y="876"/>
                    </a:lnTo>
                    <a:lnTo>
                      <a:pt x="4582" y="884"/>
                    </a:lnTo>
                    <a:lnTo>
                      <a:pt x="4582" y="892"/>
                    </a:lnTo>
                    <a:lnTo>
                      <a:pt x="4580" y="901"/>
                    </a:lnTo>
                    <a:lnTo>
                      <a:pt x="4575" y="908"/>
                    </a:lnTo>
                    <a:lnTo>
                      <a:pt x="4570" y="914"/>
                    </a:lnTo>
                    <a:lnTo>
                      <a:pt x="4563" y="919"/>
                    </a:lnTo>
                    <a:lnTo>
                      <a:pt x="4555" y="919"/>
                    </a:lnTo>
                    <a:lnTo>
                      <a:pt x="1721" y="785"/>
                    </a:lnTo>
                    <a:close/>
                    <a:moveTo>
                      <a:pt x="1490" y="1471"/>
                    </a:moveTo>
                    <a:lnTo>
                      <a:pt x="1490" y="1471"/>
                    </a:lnTo>
                    <a:lnTo>
                      <a:pt x="1463" y="1473"/>
                    </a:lnTo>
                    <a:lnTo>
                      <a:pt x="1436" y="1476"/>
                    </a:lnTo>
                    <a:lnTo>
                      <a:pt x="1410" y="1483"/>
                    </a:lnTo>
                    <a:lnTo>
                      <a:pt x="1385" y="1493"/>
                    </a:lnTo>
                    <a:lnTo>
                      <a:pt x="1361" y="1503"/>
                    </a:lnTo>
                    <a:lnTo>
                      <a:pt x="1339" y="1517"/>
                    </a:lnTo>
                    <a:lnTo>
                      <a:pt x="1319" y="1534"/>
                    </a:lnTo>
                    <a:lnTo>
                      <a:pt x="1299" y="1550"/>
                    </a:lnTo>
                    <a:lnTo>
                      <a:pt x="1282" y="1569"/>
                    </a:lnTo>
                    <a:lnTo>
                      <a:pt x="1267" y="1591"/>
                    </a:lnTo>
                    <a:lnTo>
                      <a:pt x="1253" y="1613"/>
                    </a:lnTo>
                    <a:lnTo>
                      <a:pt x="1242" y="1637"/>
                    </a:lnTo>
                    <a:lnTo>
                      <a:pt x="1233" y="1660"/>
                    </a:lnTo>
                    <a:lnTo>
                      <a:pt x="1226" y="1687"/>
                    </a:lnTo>
                    <a:lnTo>
                      <a:pt x="1221" y="1714"/>
                    </a:lnTo>
                    <a:lnTo>
                      <a:pt x="1220" y="1741"/>
                    </a:lnTo>
                    <a:lnTo>
                      <a:pt x="1221" y="1768"/>
                    </a:lnTo>
                    <a:lnTo>
                      <a:pt x="1226" y="1795"/>
                    </a:lnTo>
                    <a:lnTo>
                      <a:pt x="1233" y="1822"/>
                    </a:lnTo>
                    <a:lnTo>
                      <a:pt x="1242" y="1846"/>
                    </a:lnTo>
                    <a:lnTo>
                      <a:pt x="1253" y="1869"/>
                    </a:lnTo>
                    <a:lnTo>
                      <a:pt x="1267" y="1891"/>
                    </a:lnTo>
                    <a:lnTo>
                      <a:pt x="1282" y="1913"/>
                    </a:lnTo>
                    <a:lnTo>
                      <a:pt x="1299" y="1932"/>
                    </a:lnTo>
                    <a:lnTo>
                      <a:pt x="1319" y="1949"/>
                    </a:lnTo>
                    <a:lnTo>
                      <a:pt x="1339" y="1966"/>
                    </a:lnTo>
                    <a:lnTo>
                      <a:pt x="1361" y="1979"/>
                    </a:lnTo>
                    <a:lnTo>
                      <a:pt x="1385" y="1989"/>
                    </a:lnTo>
                    <a:lnTo>
                      <a:pt x="1410" y="1999"/>
                    </a:lnTo>
                    <a:lnTo>
                      <a:pt x="1436" y="2006"/>
                    </a:lnTo>
                    <a:lnTo>
                      <a:pt x="1463" y="2009"/>
                    </a:lnTo>
                    <a:lnTo>
                      <a:pt x="1490" y="2011"/>
                    </a:lnTo>
                    <a:lnTo>
                      <a:pt x="1518" y="2009"/>
                    </a:lnTo>
                    <a:lnTo>
                      <a:pt x="1545" y="2006"/>
                    </a:lnTo>
                    <a:lnTo>
                      <a:pt x="1571" y="1999"/>
                    </a:lnTo>
                    <a:lnTo>
                      <a:pt x="1596" y="1989"/>
                    </a:lnTo>
                    <a:lnTo>
                      <a:pt x="1619" y="1979"/>
                    </a:lnTo>
                    <a:lnTo>
                      <a:pt x="1641" y="1966"/>
                    </a:lnTo>
                    <a:lnTo>
                      <a:pt x="1662" y="1949"/>
                    </a:lnTo>
                    <a:lnTo>
                      <a:pt x="1682" y="1932"/>
                    </a:lnTo>
                    <a:lnTo>
                      <a:pt x="1699" y="1913"/>
                    </a:lnTo>
                    <a:lnTo>
                      <a:pt x="1714" y="1891"/>
                    </a:lnTo>
                    <a:lnTo>
                      <a:pt x="1727" y="1869"/>
                    </a:lnTo>
                    <a:lnTo>
                      <a:pt x="1739" y="1846"/>
                    </a:lnTo>
                    <a:lnTo>
                      <a:pt x="1748" y="1822"/>
                    </a:lnTo>
                    <a:lnTo>
                      <a:pt x="1754" y="1795"/>
                    </a:lnTo>
                    <a:lnTo>
                      <a:pt x="1759" y="1768"/>
                    </a:lnTo>
                    <a:lnTo>
                      <a:pt x="1759" y="1741"/>
                    </a:lnTo>
                    <a:lnTo>
                      <a:pt x="1759" y="1714"/>
                    </a:lnTo>
                    <a:lnTo>
                      <a:pt x="1754" y="1687"/>
                    </a:lnTo>
                    <a:lnTo>
                      <a:pt x="1748" y="1660"/>
                    </a:lnTo>
                    <a:lnTo>
                      <a:pt x="1739" y="1637"/>
                    </a:lnTo>
                    <a:lnTo>
                      <a:pt x="1727" y="1613"/>
                    </a:lnTo>
                    <a:lnTo>
                      <a:pt x="1714" y="1591"/>
                    </a:lnTo>
                    <a:lnTo>
                      <a:pt x="1699" y="1569"/>
                    </a:lnTo>
                    <a:lnTo>
                      <a:pt x="1682" y="1550"/>
                    </a:lnTo>
                    <a:lnTo>
                      <a:pt x="1662" y="1534"/>
                    </a:lnTo>
                    <a:lnTo>
                      <a:pt x="1641" y="1517"/>
                    </a:lnTo>
                    <a:lnTo>
                      <a:pt x="1619" y="1503"/>
                    </a:lnTo>
                    <a:lnTo>
                      <a:pt x="1596" y="1493"/>
                    </a:lnTo>
                    <a:lnTo>
                      <a:pt x="1571" y="1483"/>
                    </a:lnTo>
                    <a:lnTo>
                      <a:pt x="1545" y="1476"/>
                    </a:lnTo>
                    <a:lnTo>
                      <a:pt x="1518" y="1473"/>
                    </a:lnTo>
                    <a:lnTo>
                      <a:pt x="1490" y="1471"/>
                    </a:lnTo>
                    <a:close/>
                    <a:moveTo>
                      <a:pt x="2029" y="1780"/>
                    </a:moveTo>
                    <a:lnTo>
                      <a:pt x="4850" y="1780"/>
                    </a:lnTo>
                    <a:lnTo>
                      <a:pt x="4850" y="2050"/>
                    </a:lnTo>
                    <a:lnTo>
                      <a:pt x="1933" y="2050"/>
                    </a:lnTo>
                    <a:lnTo>
                      <a:pt x="1915" y="2075"/>
                    </a:lnTo>
                    <a:lnTo>
                      <a:pt x="1894" y="2100"/>
                    </a:lnTo>
                    <a:lnTo>
                      <a:pt x="1873" y="2122"/>
                    </a:lnTo>
                    <a:lnTo>
                      <a:pt x="1849" y="2144"/>
                    </a:lnTo>
                    <a:lnTo>
                      <a:pt x="1824" y="2165"/>
                    </a:lnTo>
                    <a:lnTo>
                      <a:pt x="1798" y="2185"/>
                    </a:lnTo>
                    <a:lnTo>
                      <a:pt x="1771" y="2202"/>
                    </a:lnTo>
                    <a:lnTo>
                      <a:pt x="1744" y="2219"/>
                    </a:lnTo>
                    <a:lnTo>
                      <a:pt x="1716" y="2232"/>
                    </a:lnTo>
                    <a:lnTo>
                      <a:pt x="1685" y="2244"/>
                    </a:lnTo>
                    <a:lnTo>
                      <a:pt x="1655" y="2256"/>
                    </a:lnTo>
                    <a:lnTo>
                      <a:pt x="1623" y="2264"/>
                    </a:lnTo>
                    <a:lnTo>
                      <a:pt x="1591" y="2271"/>
                    </a:lnTo>
                    <a:lnTo>
                      <a:pt x="1559" y="2276"/>
                    </a:lnTo>
                    <a:lnTo>
                      <a:pt x="1525" y="2279"/>
                    </a:lnTo>
                    <a:lnTo>
                      <a:pt x="1490" y="2281"/>
                    </a:lnTo>
                    <a:lnTo>
                      <a:pt x="1463" y="2281"/>
                    </a:lnTo>
                    <a:lnTo>
                      <a:pt x="1436" y="2278"/>
                    </a:lnTo>
                    <a:lnTo>
                      <a:pt x="1409" y="2274"/>
                    </a:lnTo>
                    <a:lnTo>
                      <a:pt x="1382" y="2269"/>
                    </a:lnTo>
                    <a:lnTo>
                      <a:pt x="1355" y="2264"/>
                    </a:lnTo>
                    <a:lnTo>
                      <a:pt x="1329" y="2257"/>
                    </a:lnTo>
                    <a:lnTo>
                      <a:pt x="1304" y="2249"/>
                    </a:lnTo>
                    <a:lnTo>
                      <a:pt x="1280" y="2239"/>
                    </a:lnTo>
                    <a:lnTo>
                      <a:pt x="1257" y="2227"/>
                    </a:lnTo>
                    <a:lnTo>
                      <a:pt x="1233" y="2215"/>
                    </a:lnTo>
                    <a:lnTo>
                      <a:pt x="1211" y="2203"/>
                    </a:lnTo>
                    <a:lnTo>
                      <a:pt x="1189" y="2188"/>
                    </a:lnTo>
                    <a:lnTo>
                      <a:pt x="1167" y="2173"/>
                    </a:lnTo>
                    <a:lnTo>
                      <a:pt x="1147" y="2158"/>
                    </a:lnTo>
                    <a:lnTo>
                      <a:pt x="1127" y="2141"/>
                    </a:lnTo>
                    <a:lnTo>
                      <a:pt x="1108" y="2122"/>
                    </a:lnTo>
                    <a:lnTo>
                      <a:pt x="1091" y="2104"/>
                    </a:lnTo>
                    <a:lnTo>
                      <a:pt x="1075" y="2085"/>
                    </a:lnTo>
                    <a:lnTo>
                      <a:pt x="1058" y="2063"/>
                    </a:lnTo>
                    <a:lnTo>
                      <a:pt x="1043" y="2043"/>
                    </a:lnTo>
                    <a:lnTo>
                      <a:pt x="1029" y="2021"/>
                    </a:lnTo>
                    <a:lnTo>
                      <a:pt x="1016" y="1999"/>
                    </a:lnTo>
                    <a:lnTo>
                      <a:pt x="1004" y="1976"/>
                    </a:lnTo>
                    <a:lnTo>
                      <a:pt x="994" y="1952"/>
                    </a:lnTo>
                    <a:lnTo>
                      <a:pt x="983" y="1927"/>
                    </a:lnTo>
                    <a:lnTo>
                      <a:pt x="975" y="1901"/>
                    </a:lnTo>
                    <a:lnTo>
                      <a:pt x="968" y="1876"/>
                    </a:lnTo>
                    <a:lnTo>
                      <a:pt x="962" y="1849"/>
                    </a:lnTo>
                    <a:lnTo>
                      <a:pt x="957" y="1824"/>
                    </a:lnTo>
                    <a:lnTo>
                      <a:pt x="953" y="1797"/>
                    </a:lnTo>
                    <a:lnTo>
                      <a:pt x="951" y="1768"/>
                    </a:lnTo>
                    <a:lnTo>
                      <a:pt x="950" y="1741"/>
                    </a:lnTo>
                    <a:lnTo>
                      <a:pt x="951" y="1714"/>
                    </a:lnTo>
                    <a:lnTo>
                      <a:pt x="953" y="1685"/>
                    </a:lnTo>
                    <a:lnTo>
                      <a:pt x="957" y="1658"/>
                    </a:lnTo>
                    <a:lnTo>
                      <a:pt x="962" y="1631"/>
                    </a:lnTo>
                    <a:lnTo>
                      <a:pt x="968" y="1606"/>
                    </a:lnTo>
                    <a:lnTo>
                      <a:pt x="975" y="1581"/>
                    </a:lnTo>
                    <a:lnTo>
                      <a:pt x="983" y="1556"/>
                    </a:lnTo>
                    <a:lnTo>
                      <a:pt x="994" y="1530"/>
                    </a:lnTo>
                    <a:lnTo>
                      <a:pt x="1004" y="1507"/>
                    </a:lnTo>
                    <a:lnTo>
                      <a:pt x="1016" y="1483"/>
                    </a:lnTo>
                    <a:lnTo>
                      <a:pt x="1029" y="1461"/>
                    </a:lnTo>
                    <a:lnTo>
                      <a:pt x="1043" y="1439"/>
                    </a:lnTo>
                    <a:lnTo>
                      <a:pt x="1058" y="1419"/>
                    </a:lnTo>
                    <a:lnTo>
                      <a:pt x="1075" y="1397"/>
                    </a:lnTo>
                    <a:lnTo>
                      <a:pt x="1091" y="1378"/>
                    </a:lnTo>
                    <a:lnTo>
                      <a:pt x="1108" y="1360"/>
                    </a:lnTo>
                    <a:lnTo>
                      <a:pt x="1127" y="1341"/>
                    </a:lnTo>
                    <a:lnTo>
                      <a:pt x="1147" y="1324"/>
                    </a:lnTo>
                    <a:lnTo>
                      <a:pt x="1167" y="1309"/>
                    </a:lnTo>
                    <a:lnTo>
                      <a:pt x="1189" y="1294"/>
                    </a:lnTo>
                    <a:lnTo>
                      <a:pt x="1211" y="1279"/>
                    </a:lnTo>
                    <a:lnTo>
                      <a:pt x="1233" y="1267"/>
                    </a:lnTo>
                    <a:lnTo>
                      <a:pt x="1257" y="1255"/>
                    </a:lnTo>
                    <a:lnTo>
                      <a:pt x="1280" y="1243"/>
                    </a:lnTo>
                    <a:lnTo>
                      <a:pt x="1304" y="1233"/>
                    </a:lnTo>
                    <a:lnTo>
                      <a:pt x="1329" y="1225"/>
                    </a:lnTo>
                    <a:lnTo>
                      <a:pt x="1355" y="1218"/>
                    </a:lnTo>
                    <a:lnTo>
                      <a:pt x="1382" y="1211"/>
                    </a:lnTo>
                    <a:lnTo>
                      <a:pt x="1409" y="1208"/>
                    </a:lnTo>
                    <a:lnTo>
                      <a:pt x="1436" y="1205"/>
                    </a:lnTo>
                    <a:lnTo>
                      <a:pt x="1463" y="1201"/>
                    </a:lnTo>
                    <a:lnTo>
                      <a:pt x="1490" y="1201"/>
                    </a:lnTo>
                    <a:lnTo>
                      <a:pt x="1518" y="1201"/>
                    </a:lnTo>
                    <a:lnTo>
                      <a:pt x="1545" y="1205"/>
                    </a:lnTo>
                    <a:lnTo>
                      <a:pt x="1572" y="1208"/>
                    </a:lnTo>
                    <a:lnTo>
                      <a:pt x="1599" y="1211"/>
                    </a:lnTo>
                    <a:lnTo>
                      <a:pt x="1625" y="1218"/>
                    </a:lnTo>
                    <a:lnTo>
                      <a:pt x="1652" y="1225"/>
                    </a:lnTo>
                    <a:lnTo>
                      <a:pt x="1675" y="1233"/>
                    </a:lnTo>
                    <a:lnTo>
                      <a:pt x="1700" y="1243"/>
                    </a:lnTo>
                    <a:lnTo>
                      <a:pt x="1724" y="1255"/>
                    </a:lnTo>
                    <a:lnTo>
                      <a:pt x="1748" y="1267"/>
                    </a:lnTo>
                    <a:lnTo>
                      <a:pt x="1770" y="1279"/>
                    </a:lnTo>
                    <a:lnTo>
                      <a:pt x="1792" y="1294"/>
                    </a:lnTo>
                    <a:lnTo>
                      <a:pt x="1813" y="1309"/>
                    </a:lnTo>
                    <a:lnTo>
                      <a:pt x="1834" y="1324"/>
                    </a:lnTo>
                    <a:lnTo>
                      <a:pt x="1854" y="1341"/>
                    </a:lnTo>
                    <a:lnTo>
                      <a:pt x="1873" y="1360"/>
                    </a:lnTo>
                    <a:lnTo>
                      <a:pt x="1889" y="1378"/>
                    </a:lnTo>
                    <a:lnTo>
                      <a:pt x="1906" y="1397"/>
                    </a:lnTo>
                    <a:lnTo>
                      <a:pt x="1923" y="1419"/>
                    </a:lnTo>
                    <a:lnTo>
                      <a:pt x="1938" y="1439"/>
                    </a:lnTo>
                    <a:lnTo>
                      <a:pt x="1952" y="1461"/>
                    </a:lnTo>
                    <a:lnTo>
                      <a:pt x="1965" y="1483"/>
                    </a:lnTo>
                    <a:lnTo>
                      <a:pt x="1977" y="1507"/>
                    </a:lnTo>
                    <a:lnTo>
                      <a:pt x="1987" y="1530"/>
                    </a:lnTo>
                    <a:lnTo>
                      <a:pt x="1997" y="1556"/>
                    </a:lnTo>
                    <a:lnTo>
                      <a:pt x="2006" y="1581"/>
                    </a:lnTo>
                    <a:lnTo>
                      <a:pt x="2013" y="1606"/>
                    </a:lnTo>
                    <a:lnTo>
                      <a:pt x="2019" y="1631"/>
                    </a:lnTo>
                    <a:lnTo>
                      <a:pt x="2024" y="1658"/>
                    </a:lnTo>
                    <a:lnTo>
                      <a:pt x="2028" y="1685"/>
                    </a:lnTo>
                    <a:lnTo>
                      <a:pt x="2029" y="1714"/>
                    </a:lnTo>
                    <a:lnTo>
                      <a:pt x="2029" y="1741"/>
                    </a:lnTo>
                    <a:lnTo>
                      <a:pt x="2029" y="1780"/>
                    </a:lnTo>
                    <a:close/>
                    <a:moveTo>
                      <a:pt x="5589" y="1201"/>
                    </a:moveTo>
                    <a:lnTo>
                      <a:pt x="5589" y="1201"/>
                    </a:lnTo>
                    <a:lnTo>
                      <a:pt x="5618" y="1201"/>
                    </a:lnTo>
                    <a:lnTo>
                      <a:pt x="5645" y="1205"/>
                    </a:lnTo>
                    <a:lnTo>
                      <a:pt x="5672" y="1208"/>
                    </a:lnTo>
                    <a:lnTo>
                      <a:pt x="5699" y="1211"/>
                    </a:lnTo>
                    <a:lnTo>
                      <a:pt x="5724" y="1218"/>
                    </a:lnTo>
                    <a:lnTo>
                      <a:pt x="5749" y="1225"/>
                    </a:lnTo>
                    <a:lnTo>
                      <a:pt x="5774" y="1233"/>
                    </a:lnTo>
                    <a:lnTo>
                      <a:pt x="5800" y="1243"/>
                    </a:lnTo>
                    <a:lnTo>
                      <a:pt x="5823" y="1255"/>
                    </a:lnTo>
                    <a:lnTo>
                      <a:pt x="5847" y="1267"/>
                    </a:lnTo>
                    <a:lnTo>
                      <a:pt x="5869" y="1279"/>
                    </a:lnTo>
                    <a:lnTo>
                      <a:pt x="5891" y="1294"/>
                    </a:lnTo>
                    <a:lnTo>
                      <a:pt x="5913" y="1309"/>
                    </a:lnTo>
                    <a:lnTo>
                      <a:pt x="5933" y="1324"/>
                    </a:lnTo>
                    <a:lnTo>
                      <a:pt x="5952" y="1341"/>
                    </a:lnTo>
                    <a:lnTo>
                      <a:pt x="5972" y="1360"/>
                    </a:lnTo>
                    <a:lnTo>
                      <a:pt x="5989" y="1378"/>
                    </a:lnTo>
                    <a:lnTo>
                      <a:pt x="6006" y="1397"/>
                    </a:lnTo>
                    <a:lnTo>
                      <a:pt x="6022" y="1419"/>
                    </a:lnTo>
                    <a:lnTo>
                      <a:pt x="6038" y="1439"/>
                    </a:lnTo>
                    <a:lnTo>
                      <a:pt x="6051" y="1461"/>
                    </a:lnTo>
                    <a:lnTo>
                      <a:pt x="6065" y="1483"/>
                    </a:lnTo>
                    <a:lnTo>
                      <a:pt x="6076" y="1507"/>
                    </a:lnTo>
                    <a:lnTo>
                      <a:pt x="6087" y="1530"/>
                    </a:lnTo>
                    <a:lnTo>
                      <a:pt x="6097" y="1556"/>
                    </a:lnTo>
                    <a:lnTo>
                      <a:pt x="6105" y="1581"/>
                    </a:lnTo>
                    <a:lnTo>
                      <a:pt x="6112" y="1606"/>
                    </a:lnTo>
                    <a:lnTo>
                      <a:pt x="6119" y="1631"/>
                    </a:lnTo>
                    <a:lnTo>
                      <a:pt x="6124" y="1658"/>
                    </a:lnTo>
                    <a:lnTo>
                      <a:pt x="6127" y="1685"/>
                    </a:lnTo>
                    <a:lnTo>
                      <a:pt x="6129" y="1714"/>
                    </a:lnTo>
                    <a:lnTo>
                      <a:pt x="6129" y="1741"/>
                    </a:lnTo>
                    <a:lnTo>
                      <a:pt x="6129" y="1768"/>
                    </a:lnTo>
                    <a:lnTo>
                      <a:pt x="6127" y="1797"/>
                    </a:lnTo>
                    <a:lnTo>
                      <a:pt x="6550" y="1793"/>
                    </a:lnTo>
                    <a:lnTo>
                      <a:pt x="6561" y="1792"/>
                    </a:lnTo>
                    <a:lnTo>
                      <a:pt x="6571" y="1788"/>
                    </a:lnTo>
                    <a:lnTo>
                      <a:pt x="6579" y="1782"/>
                    </a:lnTo>
                    <a:lnTo>
                      <a:pt x="6584" y="1775"/>
                    </a:lnTo>
                    <a:lnTo>
                      <a:pt x="6588" y="1766"/>
                    </a:lnTo>
                    <a:lnTo>
                      <a:pt x="6589" y="1758"/>
                    </a:lnTo>
                    <a:lnTo>
                      <a:pt x="6589" y="1751"/>
                    </a:lnTo>
                    <a:lnTo>
                      <a:pt x="6586" y="1746"/>
                    </a:lnTo>
                    <a:lnTo>
                      <a:pt x="6520" y="1669"/>
                    </a:lnTo>
                    <a:lnTo>
                      <a:pt x="6562" y="1370"/>
                    </a:lnTo>
                    <a:lnTo>
                      <a:pt x="6566" y="1340"/>
                    </a:lnTo>
                    <a:lnTo>
                      <a:pt x="6567" y="1309"/>
                    </a:lnTo>
                    <a:lnTo>
                      <a:pt x="6566" y="1281"/>
                    </a:lnTo>
                    <a:lnTo>
                      <a:pt x="6562" y="1252"/>
                    </a:lnTo>
                    <a:lnTo>
                      <a:pt x="6557" y="1225"/>
                    </a:lnTo>
                    <a:lnTo>
                      <a:pt x="6549" y="1198"/>
                    </a:lnTo>
                    <a:lnTo>
                      <a:pt x="6539" y="1173"/>
                    </a:lnTo>
                    <a:lnTo>
                      <a:pt x="6525" y="1149"/>
                    </a:lnTo>
                    <a:lnTo>
                      <a:pt x="6510" y="1127"/>
                    </a:lnTo>
                    <a:lnTo>
                      <a:pt x="6490" y="1105"/>
                    </a:lnTo>
                    <a:lnTo>
                      <a:pt x="6468" y="1087"/>
                    </a:lnTo>
                    <a:lnTo>
                      <a:pt x="6441" y="1070"/>
                    </a:lnTo>
                    <a:lnTo>
                      <a:pt x="6412" y="1054"/>
                    </a:lnTo>
                    <a:lnTo>
                      <a:pt x="6378" y="1041"/>
                    </a:lnTo>
                    <a:lnTo>
                      <a:pt x="6341" y="1031"/>
                    </a:lnTo>
                    <a:lnTo>
                      <a:pt x="6301" y="1024"/>
                    </a:lnTo>
                    <a:lnTo>
                      <a:pt x="5238" y="887"/>
                    </a:lnTo>
                    <a:lnTo>
                      <a:pt x="5150" y="874"/>
                    </a:lnTo>
                    <a:lnTo>
                      <a:pt x="5071" y="860"/>
                    </a:lnTo>
                    <a:lnTo>
                      <a:pt x="4997" y="844"/>
                    </a:lnTo>
                    <a:lnTo>
                      <a:pt x="4963" y="835"/>
                    </a:lnTo>
                    <a:lnTo>
                      <a:pt x="4929" y="825"/>
                    </a:lnTo>
                    <a:lnTo>
                      <a:pt x="4896" y="813"/>
                    </a:lnTo>
                    <a:lnTo>
                      <a:pt x="4863" y="801"/>
                    </a:lnTo>
                    <a:lnTo>
                      <a:pt x="4833" y="790"/>
                    </a:lnTo>
                    <a:lnTo>
                      <a:pt x="4801" y="776"/>
                    </a:lnTo>
                    <a:lnTo>
                      <a:pt x="4771" y="761"/>
                    </a:lnTo>
                    <a:lnTo>
                      <a:pt x="4740" y="744"/>
                    </a:lnTo>
                    <a:lnTo>
                      <a:pt x="4678" y="710"/>
                    </a:lnTo>
                    <a:lnTo>
                      <a:pt x="3944" y="265"/>
                    </a:lnTo>
                    <a:lnTo>
                      <a:pt x="3905" y="243"/>
                    </a:lnTo>
                    <a:lnTo>
                      <a:pt x="3863" y="219"/>
                    </a:lnTo>
                    <a:lnTo>
                      <a:pt x="3816" y="197"/>
                    </a:lnTo>
                    <a:lnTo>
                      <a:pt x="3769" y="179"/>
                    </a:lnTo>
                    <a:lnTo>
                      <a:pt x="3720" y="160"/>
                    </a:lnTo>
                    <a:lnTo>
                      <a:pt x="3694" y="154"/>
                    </a:lnTo>
                    <a:lnTo>
                      <a:pt x="3669" y="147"/>
                    </a:lnTo>
                    <a:lnTo>
                      <a:pt x="3644" y="142"/>
                    </a:lnTo>
                    <a:lnTo>
                      <a:pt x="3620" y="138"/>
                    </a:lnTo>
                    <a:lnTo>
                      <a:pt x="3595" y="137"/>
                    </a:lnTo>
                    <a:lnTo>
                      <a:pt x="3571" y="135"/>
                    </a:lnTo>
                    <a:lnTo>
                      <a:pt x="2291" y="135"/>
                    </a:lnTo>
                    <a:lnTo>
                      <a:pt x="2250" y="135"/>
                    </a:lnTo>
                    <a:lnTo>
                      <a:pt x="2210" y="137"/>
                    </a:lnTo>
                    <a:lnTo>
                      <a:pt x="2173" y="140"/>
                    </a:lnTo>
                    <a:lnTo>
                      <a:pt x="2137" y="143"/>
                    </a:lnTo>
                    <a:lnTo>
                      <a:pt x="2104" y="148"/>
                    </a:lnTo>
                    <a:lnTo>
                      <a:pt x="2072" y="154"/>
                    </a:lnTo>
                    <a:lnTo>
                      <a:pt x="2041" y="160"/>
                    </a:lnTo>
                    <a:lnTo>
                      <a:pt x="2011" y="167"/>
                    </a:lnTo>
                    <a:lnTo>
                      <a:pt x="1980" y="177"/>
                    </a:lnTo>
                    <a:lnTo>
                      <a:pt x="1952" y="186"/>
                    </a:lnTo>
                    <a:lnTo>
                      <a:pt x="1925" y="197"/>
                    </a:lnTo>
                    <a:lnTo>
                      <a:pt x="1896" y="209"/>
                    </a:lnTo>
                    <a:lnTo>
                      <a:pt x="1840" y="236"/>
                    </a:lnTo>
                    <a:lnTo>
                      <a:pt x="1785" y="268"/>
                    </a:lnTo>
                    <a:lnTo>
                      <a:pt x="1157" y="636"/>
                    </a:lnTo>
                    <a:lnTo>
                      <a:pt x="1105" y="666"/>
                    </a:lnTo>
                    <a:lnTo>
                      <a:pt x="1059" y="690"/>
                    </a:lnTo>
                    <a:lnTo>
                      <a:pt x="1019" y="709"/>
                    </a:lnTo>
                    <a:lnTo>
                      <a:pt x="978" y="724"/>
                    </a:lnTo>
                    <a:lnTo>
                      <a:pt x="958" y="731"/>
                    </a:lnTo>
                    <a:lnTo>
                      <a:pt x="938" y="734"/>
                    </a:lnTo>
                    <a:lnTo>
                      <a:pt x="891" y="742"/>
                    </a:lnTo>
                    <a:lnTo>
                      <a:pt x="838" y="747"/>
                    </a:lnTo>
                    <a:lnTo>
                      <a:pt x="774" y="751"/>
                    </a:lnTo>
                    <a:lnTo>
                      <a:pt x="351" y="764"/>
                    </a:lnTo>
                    <a:lnTo>
                      <a:pt x="319" y="768"/>
                    </a:lnTo>
                    <a:lnTo>
                      <a:pt x="305" y="769"/>
                    </a:lnTo>
                    <a:lnTo>
                      <a:pt x="292" y="773"/>
                    </a:lnTo>
                    <a:lnTo>
                      <a:pt x="278" y="778"/>
                    </a:lnTo>
                    <a:lnTo>
                      <a:pt x="268" y="783"/>
                    </a:lnTo>
                    <a:lnTo>
                      <a:pt x="258" y="790"/>
                    </a:lnTo>
                    <a:lnTo>
                      <a:pt x="248" y="796"/>
                    </a:lnTo>
                    <a:lnTo>
                      <a:pt x="240" y="805"/>
                    </a:lnTo>
                    <a:lnTo>
                      <a:pt x="233" y="815"/>
                    </a:lnTo>
                    <a:lnTo>
                      <a:pt x="228" y="825"/>
                    </a:lnTo>
                    <a:lnTo>
                      <a:pt x="223" y="837"/>
                    </a:lnTo>
                    <a:lnTo>
                      <a:pt x="219" y="850"/>
                    </a:lnTo>
                    <a:lnTo>
                      <a:pt x="216" y="865"/>
                    </a:lnTo>
                    <a:lnTo>
                      <a:pt x="214" y="881"/>
                    </a:lnTo>
                    <a:lnTo>
                      <a:pt x="214" y="899"/>
                    </a:lnTo>
                    <a:lnTo>
                      <a:pt x="214" y="1429"/>
                    </a:lnTo>
                    <a:lnTo>
                      <a:pt x="213" y="1441"/>
                    </a:lnTo>
                    <a:lnTo>
                      <a:pt x="209" y="1453"/>
                    </a:lnTo>
                    <a:lnTo>
                      <a:pt x="202" y="1463"/>
                    </a:lnTo>
                    <a:lnTo>
                      <a:pt x="196" y="1473"/>
                    </a:lnTo>
                    <a:lnTo>
                      <a:pt x="187" y="1481"/>
                    </a:lnTo>
                    <a:lnTo>
                      <a:pt x="179" y="1490"/>
                    </a:lnTo>
                    <a:lnTo>
                      <a:pt x="160" y="1503"/>
                    </a:lnTo>
                    <a:lnTo>
                      <a:pt x="263" y="1631"/>
                    </a:lnTo>
                    <a:lnTo>
                      <a:pt x="781" y="1677"/>
                    </a:lnTo>
                    <a:lnTo>
                      <a:pt x="781" y="1885"/>
                    </a:lnTo>
                    <a:lnTo>
                      <a:pt x="273" y="1827"/>
                    </a:lnTo>
                    <a:lnTo>
                      <a:pt x="263" y="1824"/>
                    </a:lnTo>
                    <a:lnTo>
                      <a:pt x="250" y="1817"/>
                    </a:lnTo>
                    <a:lnTo>
                      <a:pt x="234" y="1809"/>
                    </a:lnTo>
                    <a:lnTo>
                      <a:pt x="228" y="1802"/>
                    </a:lnTo>
                    <a:lnTo>
                      <a:pt x="196" y="1765"/>
                    </a:lnTo>
                    <a:lnTo>
                      <a:pt x="165" y="1729"/>
                    </a:lnTo>
                    <a:lnTo>
                      <a:pt x="108" y="1669"/>
                    </a:lnTo>
                    <a:lnTo>
                      <a:pt x="59" y="1616"/>
                    </a:lnTo>
                    <a:lnTo>
                      <a:pt x="39" y="1593"/>
                    </a:lnTo>
                    <a:lnTo>
                      <a:pt x="24" y="1569"/>
                    </a:lnTo>
                    <a:lnTo>
                      <a:pt x="12" y="1549"/>
                    </a:lnTo>
                    <a:lnTo>
                      <a:pt x="7" y="1537"/>
                    </a:lnTo>
                    <a:lnTo>
                      <a:pt x="3" y="1527"/>
                    </a:lnTo>
                    <a:lnTo>
                      <a:pt x="2" y="1517"/>
                    </a:lnTo>
                    <a:lnTo>
                      <a:pt x="0" y="1507"/>
                    </a:lnTo>
                    <a:lnTo>
                      <a:pt x="2" y="1496"/>
                    </a:lnTo>
                    <a:lnTo>
                      <a:pt x="3" y="1486"/>
                    </a:lnTo>
                    <a:lnTo>
                      <a:pt x="7" y="1475"/>
                    </a:lnTo>
                    <a:lnTo>
                      <a:pt x="12" y="1464"/>
                    </a:lnTo>
                    <a:lnTo>
                      <a:pt x="19" y="1454"/>
                    </a:lnTo>
                    <a:lnTo>
                      <a:pt x="27" y="1442"/>
                    </a:lnTo>
                    <a:lnTo>
                      <a:pt x="37" y="1431"/>
                    </a:lnTo>
                    <a:lnTo>
                      <a:pt x="49" y="1421"/>
                    </a:lnTo>
                    <a:lnTo>
                      <a:pt x="79" y="1395"/>
                    </a:lnTo>
                    <a:lnTo>
                      <a:pt x="79" y="899"/>
                    </a:lnTo>
                    <a:lnTo>
                      <a:pt x="81" y="865"/>
                    </a:lnTo>
                    <a:lnTo>
                      <a:pt x="84" y="833"/>
                    </a:lnTo>
                    <a:lnTo>
                      <a:pt x="91" y="805"/>
                    </a:lnTo>
                    <a:lnTo>
                      <a:pt x="101" y="778"/>
                    </a:lnTo>
                    <a:lnTo>
                      <a:pt x="111" y="754"/>
                    </a:lnTo>
                    <a:lnTo>
                      <a:pt x="125" y="732"/>
                    </a:lnTo>
                    <a:lnTo>
                      <a:pt x="142" y="712"/>
                    </a:lnTo>
                    <a:lnTo>
                      <a:pt x="159" y="695"/>
                    </a:lnTo>
                    <a:lnTo>
                      <a:pt x="177" y="680"/>
                    </a:lnTo>
                    <a:lnTo>
                      <a:pt x="199" y="668"/>
                    </a:lnTo>
                    <a:lnTo>
                      <a:pt x="221" y="656"/>
                    </a:lnTo>
                    <a:lnTo>
                      <a:pt x="243" y="648"/>
                    </a:lnTo>
                    <a:lnTo>
                      <a:pt x="268" y="641"/>
                    </a:lnTo>
                    <a:lnTo>
                      <a:pt x="294" y="636"/>
                    </a:lnTo>
                    <a:lnTo>
                      <a:pt x="319" y="631"/>
                    </a:lnTo>
                    <a:lnTo>
                      <a:pt x="346" y="629"/>
                    </a:lnTo>
                    <a:lnTo>
                      <a:pt x="827" y="611"/>
                    </a:lnTo>
                    <a:lnTo>
                      <a:pt x="849" y="607"/>
                    </a:lnTo>
                    <a:lnTo>
                      <a:pt x="874" y="604"/>
                    </a:lnTo>
                    <a:lnTo>
                      <a:pt x="899" y="599"/>
                    </a:lnTo>
                    <a:lnTo>
                      <a:pt x="923" y="590"/>
                    </a:lnTo>
                    <a:lnTo>
                      <a:pt x="946" y="584"/>
                    </a:lnTo>
                    <a:lnTo>
                      <a:pt x="968" y="575"/>
                    </a:lnTo>
                    <a:lnTo>
                      <a:pt x="987" y="567"/>
                    </a:lnTo>
                    <a:lnTo>
                      <a:pt x="1004" y="558"/>
                    </a:lnTo>
                    <a:lnTo>
                      <a:pt x="1719" y="150"/>
                    </a:lnTo>
                    <a:lnTo>
                      <a:pt x="1783" y="115"/>
                    </a:lnTo>
                    <a:lnTo>
                      <a:pt x="1813" y="100"/>
                    </a:lnTo>
                    <a:lnTo>
                      <a:pt x="1846" y="84"/>
                    </a:lnTo>
                    <a:lnTo>
                      <a:pt x="1876" y="73"/>
                    </a:lnTo>
                    <a:lnTo>
                      <a:pt x="1908" y="59"/>
                    </a:lnTo>
                    <a:lnTo>
                      <a:pt x="1940" y="49"/>
                    </a:lnTo>
                    <a:lnTo>
                      <a:pt x="1974" y="39"/>
                    </a:lnTo>
                    <a:lnTo>
                      <a:pt x="2007" y="30"/>
                    </a:lnTo>
                    <a:lnTo>
                      <a:pt x="2043" y="22"/>
                    </a:lnTo>
                    <a:lnTo>
                      <a:pt x="2080" y="15"/>
                    </a:lnTo>
                    <a:lnTo>
                      <a:pt x="2119" y="10"/>
                    </a:lnTo>
                    <a:lnTo>
                      <a:pt x="2159" y="5"/>
                    </a:lnTo>
                    <a:lnTo>
                      <a:pt x="2201" y="3"/>
                    </a:lnTo>
                    <a:lnTo>
                      <a:pt x="2245" y="2"/>
                    </a:lnTo>
                    <a:lnTo>
                      <a:pt x="2291" y="0"/>
                    </a:lnTo>
                    <a:lnTo>
                      <a:pt x="3608" y="0"/>
                    </a:lnTo>
                    <a:lnTo>
                      <a:pt x="3629" y="2"/>
                    </a:lnTo>
                    <a:lnTo>
                      <a:pt x="3649" y="3"/>
                    </a:lnTo>
                    <a:lnTo>
                      <a:pt x="3672" y="7"/>
                    </a:lnTo>
                    <a:lnTo>
                      <a:pt x="3696" y="12"/>
                    </a:lnTo>
                    <a:lnTo>
                      <a:pt x="3750" y="27"/>
                    </a:lnTo>
                    <a:lnTo>
                      <a:pt x="3809" y="47"/>
                    </a:lnTo>
                    <a:lnTo>
                      <a:pt x="3872" y="71"/>
                    </a:lnTo>
                    <a:lnTo>
                      <a:pt x="3937" y="101"/>
                    </a:lnTo>
                    <a:lnTo>
                      <a:pt x="4005" y="137"/>
                    </a:lnTo>
                    <a:lnTo>
                      <a:pt x="4074" y="175"/>
                    </a:lnTo>
                    <a:lnTo>
                      <a:pt x="4808" y="612"/>
                    </a:lnTo>
                    <a:lnTo>
                      <a:pt x="4852" y="636"/>
                    </a:lnTo>
                    <a:lnTo>
                      <a:pt x="4897" y="658"/>
                    </a:lnTo>
                    <a:lnTo>
                      <a:pt x="4946" y="677"/>
                    </a:lnTo>
                    <a:lnTo>
                      <a:pt x="4997" y="693"/>
                    </a:lnTo>
                    <a:lnTo>
                      <a:pt x="5049" y="707"/>
                    </a:lnTo>
                    <a:lnTo>
                      <a:pt x="5103" y="719"/>
                    </a:lnTo>
                    <a:lnTo>
                      <a:pt x="5159" y="729"/>
                    </a:lnTo>
                    <a:lnTo>
                      <a:pt x="5216" y="737"/>
                    </a:lnTo>
                    <a:lnTo>
                      <a:pt x="6272" y="874"/>
                    </a:lnTo>
                    <a:lnTo>
                      <a:pt x="6324" y="882"/>
                    </a:lnTo>
                    <a:lnTo>
                      <a:pt x="6375" y="894"/>
                    </a:lnTo>
                    <a:lnTo>
                      <a:pt x="6422" y="909"/>
                    </a:lnTo>
                    <a:lnTo>
                      <a:pt x="6466" y="926"/>
                    </a:lnTo>
                    <a:lnTo>
                      <a:pt x="6507" y="948"/>
                    </a:lnTo>
                    <a:lnTo>
                      <a:pt x="6525" y="960"/>
                    </a:lnTo>
                    <a:lnTo>
                      <a:pt x="6544" y="972"/>
                    </a:lnTo>
                    <a:lnTo>
                      <a:pt x="6561" y="984"/>
                    </a:lnTo>
                    <a:lnTo>
                      <a:pt x="6577" y="997"/>
                    </a:lnTo>
                    <a:lnTo>
                      <a:pt x="6593" y="1012"/>
                    </a:lnTo>
                    <a:lnTo>
                      <a:pt x="6608" y="1026"/>
                    </a:lnTo>
                    <a:lnTo>
                      <a:pt x="6621" y="1041"/>
                    </a:lnTo>
                    <a:lnTo>
                      <a:pt x="6633" y="1058"/>
                    </a:lnTo>
                    <a:lnTo>
                      <a:pt x="6645" y="1073"/>
                    </a:lnTo>
                    <a:lnTo>
                      <a:pt x="6657" y="1090"/>
                    </a:lnTo>
                    <a:lnTo>
                      <a:pt x="6667" y="1107"/>
                    </a:lnTo>
                    <a:lnTo>
                      <a:pt x="6675" y="1125"/>
                    </a:lnTo>
                    <a:lnTo>
                      <a:pt x="6682" y="1144"/>
                    </a:lnTo>
                    <a:lnTo>
                      <a:pt x="6689" y="1162"/>
                    </a:lnTo>
                    <a:lnTo>
                      <a:pt x="6696" y="1183"/>
                    </a:lnTo>
                    <a:lnTo>
                      <a:pt x="6699" y="1201"/>
                    </a:lnTo>
                    <a:lnTo>
                      <a:pt x="6702" y="1221"/>
                    </a:lnTo>
                    <a:lnTo>
                      <a:pt x="6706" y="1242"/>
                    </a:lnTo>
                    <a:lnTo>
                      <a:pt x="6706" y="1264"/>
                    </a:lnTo>
                    <a:lnTo>
                      <a:pt x="6706" y="1286"/>
                    </a:lnTo>
                    <a:lnTo>
                      <a:pt x="6704" y="1306"/>
                    </a:lnTo>
                    <a:lnTo>
                      <a:pt x="6702" y="1329"/>
                    </a:lnTo>
                    <a:lnTo>
                      <a:pt x="6660" y="1633"/>
                    </a:lnTo>
                    <a:lnTo>
                      <a:pt x="6672" y="1642"/>
                    </a:lnTo>
                    <a:lnTo>
                      <a:pt x="6682" y="1650"/>
                    </a:lnTo>
                    <a:lnTo>
                      <a:pt x="6690" y="1658"/>
                    </a:lnTo>
                    <a:lnTo>
                      <a:pt x="6699" y="1669"/>
                    </a:lnTo>
                    <a:lnTo>
                      <a:pt x="6714" y="1691"/>
                    </a:lnTo>
                    <a:lnTo>
                      <a:pt x="6724" y="1712"/>
                    </a:lnTo>
                    <a:lnTo>
                      <a:pt x="6731" y="1736"/>
                    </a:lnTo>
                    <a:lnTo>
                      <a:pt x="6736" y="1761"/>
                    </a:lnTo>
                    <a:lnTo>
                      <a:pt x="6736" y="1785"/>
                    </a:lnTo>
                    <a:lnTo>
                      <a:pt x="6733" y="1810"/>
                    </a:lnTo>
                    <a:lnTo>
                      <a:pt x="6726" y="1832"/>
                    </a:lnTo>
                    <a:lnTo>
                      <a:pt x="6714" y="1854"/>
                    </a:lnTo>
                    <a:lnTo>
                      <a:pt x="6709" y="1864"/>
                    </a:lnTo>
                    <a:lnTo>
                      <a:pt x="6701" y="1874"/>
                    </a:lnTo>
                    <a:lnTo>
                      <a:pt x="6692" y="1883"/>
                    </a:lnTo>
                    <a:lnTo>
                      <a:pt x="6684" y="1891"/>
                    </a:lnTo>
                    <a:lnTo>
                      <a:pt x="6674" y="1900"/>
                    </a:lnTo>
                    <a:lnTo>
                      <a:pt x="6662" y="1906"/>
                    </a:lnTo>
                    <a:lnTo>
                      <a:pt x="6650" y="1913"/>
                    </a:lnTo>
                    <a:lnTo>
                      <a:pt x="6638" y="1918"/>
                    </a:lnTo>
                    <a:lnTo>
                      <a:pt x="6625" y="1922"/>
                    </a:lnTo>
                    <a:lnTo>
                      <a:pt x="6609" y="1925"/>
                    </a:lnTo>
                    <a:lnTo>
                      <a:pt x="6594" y="1927"/>
                    </a:lnTo>
                    <a:lnTo>
                      <a:pt x="6577" y="1928"/>
                    </a:lnTo>
                    <a:lnTo>
                      <a:pt x="6093" y="1933"/>
                    </a:lnTo>
                    <a:lnTo>
                      <a:pt x="6078" y="1972"/>
                    </a:lnTo>
                    <a:lnTo>
                      <a:pt x="6060" y="2008"/>
                    </a:lnTo>
                    <a:lnTo>
                      <a:pt x="6038" y="2041"/>
                    </a:lnTo>
                    <a:lnTo>
                      <a:pt x="6014" y="2073"/>
                    </a:lnTo>
                    <a:lnTo>
                      <a:pt x="5989" y="2104"/>
                    </a:lnTo>
                    <a:lnTo>
                      <a:pt x="5960" y="2133"/>
                    </a:lnTo>
                    <a:lnTo>
                      <a:pt x="5931" y="2160"/>
                    </a:lnTo>
                    <a:lnTo>
                      <a:pt x="5899" y="2183"/>
                    </a:lnTo>
                    <a:lnTo>
                      <a:pt x="5866" y="2205"/>
                    </a:lnTo>
                    <a:lnTo>
                      <a:pt x="5830" y="2225"/>
                    </a:lnTo>
                    <a:lnTo>
                      <a:pt x="5793" y="2242"/>
                    </a:lnTo>
                    <a:lnTo>
                      <a:pt x="5754" y="2256"/>
                    </a:lnTo>
                    <a:lnTo>
                      <a:pt x="5715" y="2266"/>
                    </a:lnTo>
                    <a:lnTo>
                      <a:pt x="5673" y="2274"/>
                    </a:lnTo>
                    <a:lnTo>
                      <a:pt x="5633" y="2279"/>
                    </a:lnTo>
                    <a:lnTo>
                      <a:pt x="5589" y="2281"/>
                    </a:lnTo>
                    <a:lnTo>
                      <a:pt x="5562" y="2281"/>
                    </a:lnTo>
                    <a:lnTo>
                      <a:pt x="5535" y="2278"/>
                    </a:lnTo>
                    <a:lnTo>
                      <a:pt x="5508" y="2274"/>
                    </a:lnTo>
                    <a:lnTo>
                      <a:pt x="5481" y="2269"/>
                    </a:lnTo>
                    <a:lnTo>
                      <a:pt x="5454" y="2264"/>
                    </a:lnTo>
                    <a:lnTo>
                      <a:pt x="5429" y="2257"/>
                    </a:lnTo>
                    <a:lnTo>
                      <a:pt x="5403" y="2249"/>
                    </a:lnTo>
                    <a:lnTo>
                      <a:pt x="5380" y="2239"/>
                    </a:lnTo>
                    <a:lnTo>
                      <a:pt x="5356" y="2227"/>
                    </a:lnTo>
                    <a:lnTo>
                      <a:pt x="5332" y="2215"/>
                    </a:lnTo>
                    <a:lnTo>
                      <a:pt x="5309" y="2203"/>
                    </a:lnTo>
                    <a:lnTo>
                      <a:pt x="5287" y="2188"/>
                    </a:lnTo>
                    <a:lnTo>
                      <a:pt x="5267" y="2173"/>
                    </a:lnTo>
                    <a:lnTo>
                      <a:pt x="5246" y="2158"/>
                    </a:lnTo>
                    <a:lnTo>
                      <a:pt x="5226" y="2141"/>
                    </a:lnTo>
                    <a:lnTo>
                      <a:pt x="5208" y="2122"/>
                    </a:lnTo>
                    <a:lnTo>
                      <a:pt x="5189" y="2104"/>
                    </a:lnTo>
                    <a:lnTo>
                      <a:pt x="5172" y="2085"/>
                    </a:lnTo>
                    <a:lnTo>
                      <a:pt x="5157" y="2063"/>
                    </a:lnTo>
                    <a:lnTo>
                      <a:pt x="5142" y="2043"/>
                    </a:lnTo>
                    <a:lnTo>
                      <a:pt x="5128" y="2021"/>
                    </a:lnTo>
                    <a:lnTo>
                      <a:pt x="5115" y="1999"/>
                    </a:lnTo>
                    <a:lnTo>
                      <a:pt x="5103" y="1976"/>
                    </a:lnTo>
                    <a:lnTo>
                      <a:pt x="5091" y="1952"/>
                    </a:lnTo>
                    <a:lnTo>
                      <a:pt x="5083" y="1927"/>
                    </a:lnTo>
                    <a:lnTo>
                      <a:pt x="5074" y="1901"/>
                    </a:lnTo>
                    <a:lnTo>
                      <a:pt x="5066" y="1876"/>
                    </a:lnTo>
                    <a:lnTo>
                      <a:pt x="5061" y="1849"/>
                    </a:lnTo>
                    <a:lnTo>
                      <a:pt x="5056" y="1824"/>
                    </a:lnTo>
                    <a:lnTo>
                      <a:pt x="5052" y="1797"/>
                    </a:lnTo>
                    <a:lnTo>
                      <a:pt x="5051" y="1768"/>
                    </a:lnTo>
                    <a:lnTo>
                      <a:pt x="5049" y="1741"/>
                    </a:lnTo>
                    <a:lnTo>
                      <a:pt x="5051" y="1714"/>
                    </a:lnTo>
                    <a:lnTo>
                      <a:pt x="5052" y="1685"/>
                    </a:lnTo>
                    <a:lnTo>
                      <a:pt x="5056" y="1658"/>
                    </a:lnTo>
                    <a:lnTo>
                      <a:pt x="5061" y="1631"/>
                    </a:lnTo>
                    <a:lnTo>
                      <a:pt x="5066" y="1606"/>
                    </a:lnTo>
                    <a:lnTo>
                      <a:pt x="5074" y="1581"/>
                    </a:lnTo>
                    <a:lnTo>
                      <a:pt x="5083" y="1556"/>
                    </a:lnTo>
                    <a:lnTo>
                      <a:pt x="5091" y="1530"/>
                    </a:lnTo>
                    <a:lnTo>
                      <a:pt x="5103" y="1507"/>
                    </a:lnTo>
                    <a:lnTo>
                      <a:pt x="5115" y="1483"/>
                    </a:lnTo>
                    <a:lnTo>
                      <a:pt x="5128" y="1461"/>
                    </a:lnTo>
                    <a:lnTo>
                      <a:pt x="5142" y="1439"/>
                    </a:lnTo>
                    <a:lnTo>
                      <a:pt x="5157" y="1419"/>
                    </a:lnTo>
                    <a:lnTo>
                      <a:pt x="5172" y="1397"/>
                    </a:lnTo>
                    <a:lnTo>
                      <a:pt x="5189" y="1378"/>
                    </a:lnTo>
                    <a:lnTo>
                      <a:pt x="5208" y="1360"/>
                    </a:lnTo>
                    <a:lnTo>
                      <a:pt x="5226" y="1341"/>
                    </a:lnTo>
                    <a:lnTo>
                      <a:pt x="5246" y="1324"/>
                    </a:lnTo>
                    <a:lnTo>
                      <a:pt x="5267" y="1309"/>
                    </a:lnTo>
                    <a:lnTo>
                      <a:pt x="5287" y="1294"/>
                    </a:lnTo>
                    <a:lnTo>
                      <a:pt x="5309" y="1279"/>
                    </a:lnTo>
                    <a:lnTo>
                      <a:pt x="5332" y="1267"/>
                    </a:lnTo>
                    <a:lnTo>
                      <a:pt x="5356" y="1255"/>
                    </a:lnTo>
                    <a:lnTo>
                      <a:pt x="5380" y="1243"/>
                    </a:lnTo>
                    <a:lnTo>
                      <a:pt x="5403" y="1233"/>
                    </a:lnTo>
                    <a:lnTo>
                      <a:pt x="5429" y="1225"/>
                    </a:lnTo>
                    <a:lnTo>
                      <a:pt x="5454" y="1218"/>
                    </a:lnTo>
                    <a:lnTo>
                      <a:pt x="5481" y="1211"/>
                    </a:lnTo>
                    <a:lnTo>
                      <a:pt x="5508" y="1208"/>
                    </a:lnTo>
                    <a:lnTo>
                      <a:pt x="5535" y="1205"/>
                    </a:lnTo>
                    <a:lnTo>
                      <a:pt x="5562" y="1201"/>
                    </a:lnTo>
                    <a:lnTo>
                      <a:pt x="5589" y="1201"/>
                    </a:lnTo>
                    <a:close/>
                    <a:moveTo>
                      <a:pt x="5589" y="1471"/>
                    </a:moveTo>
                    <a:lnTo>
                      <a:pt x="5589" y="1471"/>
                    </a:lnTo>
                    <a:lnTo>
                      <a:pt x="5562" y="1473"/>
                    </a:lnTo>
                    <a:lnTo>
                      <a:pt x="5535" y="1476"/>
                    </a:lnTo>
                    <a:lnTo>
                      <a:pt x="5510" y="1483"/>
                    </a:lnTo>
                    <a:lnTo>
                      <a:pt x="5484" y="1493"/>
                    </a:lnTo>
                    <a:lnTo>
                      <a:pt x="5461" y="1503"/>
                    </a:lnTo>
                    <a:lnTo>
                      <a:pt x="5439" y="1517"/>
                    </a:lnTo>
                    <a:lnTo>
                      <a:pt x="5418" y="1534"/>
                    </a:lnTo>
                    <a:lnTo>
                      <a:pt x="5398" y="1550"/>
                    </a:lnTo>
                    <a:lnTo>
                      <a:pt x="5381" y="1569"/>
                    </a:lnTo>
                    <a:lnTo>
                      <a:pt x="5366" y="1591"/>
                    </a:lnTo>
                    <a:lnTo>
                      <a:pt x="5353" y="1613"/>
                    </a:lnTo>
                    <a:lnTo>
                      <a:pt x="5341" y="1637"/>
                    </a:lnTo>
                    <a:lnTo>
                      <a:pt x="5332" y="1660"/>
                    </a:lnTo>
                    <a:lnTo>
                      <a:pt x="5326" y="1687"/>
                    </a:lnTo>
                    <a:lnTo>
                      <a:pt x="5321" y="1714"/>
                    </a:lnTo>
                    <a:lnTo>
                      <a:pt x="5319" y="1741"/>
                    </a:lnTo>
                    <a:lnTo>
                      <a:pt x="5321" y="1768"/>
                    </a:lnTo>
                    <a:lnTo>
                      <a:pt x="5326" y="1795"/>
                    </a:lnTo>
                    <a:lnTo>
                      <a:pt x="5332" y="1822"/>
                    </a:lnTo>
                    <a:lnTo>
                      <a:pt x="5341" y="1846"/>
                    </a:lnTo>
                    <a:lnTo>
                      <a:pt x="5353" y="1869"/>
                    </a:lnTo>
                    <a:lnTo>
                      <a:pt x="5366" y="1891"/>
                    </a:lnTo>
                    <a:lnTo>
                      <a:pt x="5381" y="1913"/>
                    </a:lnTo>
                    <a:lnTo>
                      <a:pt x="5398" y="1932"/>
                    </a:lnTo>
                    <a:lnTo>
                      <a:pt x="5418" y="1949"/>
                    </a:lnTo>
                    <a:lnTo>
                      <a:pt x="5439" y="1966"/>
                    </a:lnTo>
                    <a:lnTo>
                      <a:pt x="5461" y="1979"/>
                    </a:lnTo>
                    <a:lnTo>
                      <a:pt x="5484" y="1989"/>
                    </a:lnTo>
                    <a:lnTo>
                      <a:pt x="5510" y="1999"/>
                    </a:lnTo>
                    <a:lnTo>
                      <a:pt x="5535" y="2006"/>
                    </a:lnTo>
                    <a:lnTo>
                      <a:pt x="5562" y="2009"/>
                    </a:lnTo>
                    <a:lnTo>
                      <a:pt x="5589" y="2011"/>
                    </a:lnTo>
                    <a:lnTo>
                      <a:pt x="5618" y="2009"/>
                    </a:lnTo>
                    <a:lnTo>
                      <a:pt x="5645" y="2006"/>
                    </a:lnTo>
                    <a:lnTo>
                      <a:pt x="5670" y="1999"/>
                    </a:lnTo>
                    <a:lnTo>
                      <a:pt x="5695" y="1989"/>
                    </a:lnTo>
                    <a:lnTo>
                      <a:pt x="5719" y="1979"/>
                    </a:lnTo>
                    <a:lnTo>
                      <a:pt x="5741" y="1966"/>
                    </a:lnTo>
                    <a:lnTo>
                      <a:pt x="5761" y="1949"/>
                    </a:lnTo>
                    <a:lnTo>
                      <a:pt x="5779" y="1932"/>
                    </a:lnTo>
                    <a:lnTo>
                      <a:pt x="5798" y="1913"/>
                    </a:lnTo>
                    <a:lnTo>
                      <a:pt x="5813" y="1891"/>
                    </a:lnTo>
                    <a:lnTo>
                      <a:pt x="5827" y="1869"/>
                    </a:lnTo>
                    <a:lnTo>
                      <a:pt x="5839" y="1846"/>
                    </a:lnTo>
                    <a:lnTo>
                      <a:pt x="5847" y="1822"/>
                    </a:lnTo>
                    <a:lnTo>
                      <a:pt x="5854" y="1795"/>
                    </a:lnTo>
                    <a:lnTo>
                      <a:pt x="5857" y="1768"/>
                    </a:lnTo>
                    <a:lnTo>
                      <a:pt x="5859" y="1741"/>
                    </a:lnTo>
                    <a:lnTo>
                      <a:pt x="5857" y="1714"/>
                    </a:lnTo>
                    <a:lnTo>
                      <a:pt x="5854" y="1687"/>
                    </a:lnTo>
                    <a:lnTo>
                      <a:pt x="5847" y="1660"/>
                    </a:lnTo>
                    <a:lnTo>
                      <a:pt x="5839" y="1637"/>
                    </a:lnTo>
                    <a:lnTo>
                      <a:pt x="5827" y="1613"/>
                    </a:lnTo>
                    <a:lnTo>
                      <a:pt x="5813" y="1591"/>
                    </a:lnTo>
                    <a:lnTo>
                      <a:pt x="5798" y="1569"/>
                    </a:lnTo>
                    <a:lnTo>
                      <a:pt x="5779" y="1550"/>
                    </a:lnTo>
                    <a:lnTo>
                      <a:pt x="5761" y="1534"/>
                    </a:lnTo>
                    <a:lnTo>
                      <a:pt x="5741" y="1517"/>
                    </a:lnTo>
                    <a:lnTo>
                      <a:pt x="5719" y="1503"/>
                    </a:lnTo>
                    <a:lnTo>
                      <a:pt x="5695" y="1493"/>
                    </a:lnTo>
                    <a:lnTo>
                      <a:pt x="5670" y="1483"/>
                    </a:lnTo>
                    <a:lnTo>
                      <a:pt x="5645" y="1476"/>
                    </a:lnTo>
                    <a:lnTo>
                      <a:pt x="5618" y="1473"/>
                    </a:lnTo>
                    <a:lnTo>
                      <a:pt x="5589" y="1471"/>
                    </a:lnTo>
                    <a:close/>
                  </a:path>
                </a:pathLst>
              </a:custGeom>
              <a:solidFill>
                <a:schemeClr val="bg1"/>
              </a:solidFill>
              <a:ln w="9525">
                <a:noFill/>
                <a:round/>
                <a:headEnd/>
                <a:tailEnd/>
              </a:ln>
            </p:spPr>
            <p:txBody>
              <a:bodyPr vert="horz" wrap="square" lIns="91440" tIns="45720" rIns="91440" bIns="45720" anchor="t"/>
              <a:lstStyle/>
              <a:p>
                <a:pPr defTabSz="914077"/>
                <a:endParaRPr lang="de-DE">
                  <a:solidFill>
                    <a:srgbClr val="000000"/>
                  </a:solidFill>
                </a:endParaRPr>
              </a:p>
            </p:txBody>
          </p:sp>
        </p:grpSp>
        <p:sp>
          <p:nvSpPr>
            <p:cNvPr id="26" name="Rectangle 25">
              <a:extLst>
                <a:ext uri="{FF2B5EF4-FFF2-40B4-BE49-F238E27FC236}">
                  <a16:creationId xmlns:a16="http://schemas.microsoft.com/office/drawing/2014/main" id="{3B10EDD6-2F31-4C81-87A0-D20C856E731A}"/>
                </a:ext>
              </a:extLst>
            </p:cNvPr>
            <p:cNvSpPr/>
            <p:nvPr/>
          </p:nvSpPr>
          <p:spPr>
            <a:xfrm>
              <a:off x="1521675" y="3038286"/>
              <a:ext cx="3034664" cy="1492716"/>
            </a:xfrm>
            <a:prstGeom prst="rect">
              <a:avLst/>
            </a:prstGeom>
          </p:spPr>
          <p:txBody>
            <a:bodyPr wrap="square" lIns="0" tIns="0" rIns="0" bIns="0">
              <a:spAutoFit/>
            </a:bodyPr>
            <a:lstStyle/>
            <a:p>
              <a:pPr algn="ctr" eaLnBrk="1" fontAlgn="auto" hangingPunct="1">
                <a:spcBef>
                  <a:spcPts val="0"/>
                </a:spcBef>
                <a:spcAft>
                  <a:spcPts val="1200"/>
                </a:spcAft>
                <a:defRPr/>
              </a:pPr>
              <a:r>
                <a:rPr lang="en-US" sz="1600" b="1" dirty="0">
                  <a:solidFill>
                    <a:srgbClr val="180E3C"/>
                  </a:solidFill>
                  <a:latin typeface="Arial"/>
                  <a:ea typeface="ＭＳ Ｐゴシック" pitchFamily="34" charset="-128"/>
                </a:rPr>
                <a:t>DIRECT ACCESS TO LOCATIONS WORLDWIDE</a:t>
              </a:r>
              <a:endParaRPr lang="en-US" sz="1600" dirty="0">
                <a:solidFill>
                  <a:srgbClr val="180E3C"/>
                </a:solidFill>
                <a:latin typeface="Arial"/>
                <a:ea typeface="ＭＳ Ｐゴシック" pitchFamily="34" charset="-128"/>
              </a:endParaRPr>
            </a:p>
            <a:p>
              <a:pPr algn="ctr" eaLnBrk="1" fontAlgn="auto" hangingPunct="1">
                <a:spcBef>
                  <a:spcPts val="0"/>
                </a:spcBef>
                <a:spcAft>
                  <a:spcPts val="0"/>
                </a:spcAft>
                <a:defRPr/>
              </a:pPr>
              <a:r>
                <a:rPr lang="en-GB" sz="1100" dirty="0">
                  <a:solidFill>
                    <a:schemeClr val="tx2"/>
                  </a:solidFill>
                </a:rPr>
                <a:t>Bournemouth Airport </a:t>
              </a:r>
              <a:r>
                <a:rPr lang="en-GB" sz="1100" dirty="0"/>
                <a:t>is receiving major investment for key infrastructure developments, and offers domestic and international flights to major cities within the UK, Europe and worldwide.</a:t>
              </a:r>
            </a:p>
          </p:txBody>
        </p:sp>
        <p:grpSp>
          <p:nvGrpSpPr>
            <p:cNvPr id="76" name="Group 75">
              <a:extLst>
                <a:ext uri="{FF2B5EF4-FFF2-40B4-BE49-F238E27FC236}">
                  <a16:creationId xmlns:a16="http://schemas.microsoft.com/office/drawing/2014/main" id="{9CED3EC5-7B58-4A6F-8F96-A437B219F334}"/>
                </a:ext>
              </a:extLst>
            </p:cNvPr>
            <p:cNvGrpSpPr/>
            <p:nvPr/>
          </p:nvGrpSpPr>
          <p:grpSpPr>
            <a:xfrm>
              <a:off x="2357041" y="4696895"/>
              <a:ext cx="1327513" cy="679315"/>
              <a:chOff x="5320650" y="3815537"/>
              <a:chExt cx="1101962" cy="679315"/>
            </a:xfrm>
          </p:grpSpPr>
          <p:sp>
            <p:nvSpPr>
              <p:cNvPr id="78" name="Rectangle 77">
                <a:extLst>
                  <a:ext uri="{FF2B5EF4-FFF2-40B4-BE49-F238E27FC236}">
                    <a16:creationId xmlns:a16="http://schemas.microsoft.com/office/drawing/2014/main" id="{88388589-4EEA-432C-B00E-5D53A244A0DF}"/>
                  </a:ext>
                </a:extLst>
              </p:cNvPr>
              <p:cNvSpPr/>
              <p:nvPr/>
            </p:nvSpPr>
            <p:spPr>
              <a:xfrm>
                <a:off x="5690240" y="3815537"/>
                <a:ext cx="393012" cy="430887"/>
              </a:xfrm>
              <a:prstGeom prst="rect">
                <a:avLst/>
              </a:prstGeom>
            </p:spPr>
            <p:txBody>
              <a:bodyPr wrap="none" lIns="36000" tIns="0" rIns="36000" bIns="0">
                <a:spAutoFit/>
              </a:bodyPr>
              <a:lstStyle/>
              <a:p>
                <a:pPr algn="ctr"/>
                <a:r>
                  <a:rPr lang="en-GB" sz="2800" b="1" dirty="0">
                    <a:solidFill>
                      <a:srgbClr val="B00D23"/>
                    </a:solidFill>
                  </a:rPr>
                  <a:t>30</a:t>
                </a:r>
              </a:p>
            </p:txBody>
          </p:sp>
          <p:sp>
            <p:nvSpPr>
              <p:cNvPr id="79" name="TextBox 78">
                <a:extLst>
                  <a:ext uri="{FF2B5EF4-FFF2-40B4-BE49-F238E27FC236}">
                    <a16:creationId xmlns:a16="http://schemas.microsoft.com/office/drawing/2014/main" id="{08A32015-9C91-49AE-A1A2-8BDF102C87A0}"/>
                  </a:ext>
                </a:extLst>
              </p:cNvPr>
              <p:cNvSpPr txBox="1"/>
              <p:nvPr/>
            </p:nvSpPr>
            <p:spPr>
              <a:xfrm>
                <a:off x="5320650" y="4310186"/>
                <a:ext cx="1101962" cy="184666"/>
              </a:xfrm>
              <a:prstGeom prst="rect">
                <a:avLst/>
              </a:prstGeom>
              <a:noFill/>
            </p:spPr>
            <p:txBody>
              <a:bodyPr wrap="square" lIns="0" tIns="0" rIns="0" bIns="0" rtlCol="0">
                <a:spAutoFit/>
              </a:bodyPr>
              <a:lstStyle/>
              <a:p>
                <a:pPr algn="ctr"/>
                <a:r>
                  <a:rPr lang="en-GB" sz="1200" dirty="0">
                    <a:solidFill>
                      <a:srgbClr val="B00D23"/>
                    </a:solidFill>
                  </a:rPr>
                  <a:t>Global Destinations</a:t>
                </a:r>
              </a:p>
            </p:txBody>
          </p:sp>
        </p:grpSp>
        <p:sp>
          <p:nvSpPr>
            <p:cNvPr id="11" name="Rectangle 10">
              <a:extLst>
                <a:ext uri="{FF2B5EF4-FFF2-40B4-BE49-F238E27FC236}">
                  <a16:creationId xmlns:a16="http://schemas.microsoft.com/office/drawing/2014/main" id="{40067A31-7433-43D7-A2DF-07561B982579}"/>
                </a:ext>
              </a:extLst>
            </p:cNvPr>
            <p:cNvSpPr/>
            <p:nvPr/>
          </p:nvSpPr>
          <p:spPr>
            <a:xfrm>
              <a:off x="1779006" y="5710333"/>
              <a:ext cx="2520000" cy="846386"/>
            </a:xfrm>
            <a:prstGeom prst="rect">
              <a:avLst/>
            </a:prstGeom>
          </p:spPr>
          <p:txBody>
            <a:bodyPr wrap="square" lIns="0" tIns="0" rIns="0" bIns="0">
              <a:spAutoFit/>
            </a:bodyPr>
            <a:lstStyle/>
            <a:p>
              <a:pPr lvl="0" algn="ctr" eaLnBrk="1" fontAlgn="auto" hangingPunct="1">
                <a:spcBef>
                  <a:spcPts val="0"/>
                </a:spcBef>
                <a:spcAft>
                  <a:spcPts val="0"/>
                </a:spcAft>
                <a:defRPr/>
              </a:pPr>
              <a:r>
                <a:rPr lang="en-GB" sz="1100" dirty="0">
                  <a:solidFill>
                    <a:srgbClr val="B00D23"/>
                  </a:solidFill>
                </a:rPr>
                <a:t>Exeter and Southampton Airports </a:t>
              </a:r>
              <a:r>
                <a:rPr lang="en-GB" sz="1100" dirty="0">
                  <a:solidFill>
                    <a:srgbClr val="180E3C"/>
                  </a:solidFill>
                </a:rPr>
                <a:t>also offer more than </a:t>
              </a:r>
              <a:r>
                <a:rPr lang="en-GB" sz="1100" dirty="0">
                  <a:solidFill>
                    <a:srgbClr val="B00D23"/>
                  </a:solidFill>
                </a:rPr>
                <a:t>50 international destinations, </a:t>
              </a:r>
              <a:r>
                <a:rPr lang="en-GB" sz="1100" dirty="0">
                  <a:solidFill>
                    <a:srgbClr val="180E3C"/>
                  </a:solidFill>
                </a:rPr>
                <a:t>attracting a large number of passengers from the wider South West region.</a:t>
              </a:r>
            </a:p>
          </p:txBody>
        </p:sp>
        <p:cxnSp>
          <p:nvCxnSpPr>
            <p:cNvPr id="13" name="Straight Connector 12">
              <a:extLst>
                <a:ext uri="{FF2B5EF4-FFF2-40B4-BE49-F238E27FC236}">
                  <a16:creationId xmlns:a16="http://schemas.microsoft.com/office/drawing/2014/main" id="{BB468CCD-0D27-4914-AB94-78CADB30B2E8}"/>
                </a:ext>
              </a:extLst>
            </p:cNvPr>
            <p:cNvCxnSpPr/>
            <p:nvPr/>
          </p:nvCxnSpPr>
          <p:spPr>
            <a:xfrm>
              <a:off x="1760798" y="5527444"/>
              <a:ext cx="2520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8B06608F-B6A9-41AE-B23E-46C07A4F489E}"/>
                </a:ext>
              </a:extLst>
            </p:cNvPr>
            <p:cNvSpPr/>
            <p:nvPr/>
          </p:nvSpPr>
          <p:spPr>
            <a:xfrm>
              <a:off x="4980815" y="3037042"/>
              <a:ext cx="2708694" cy="1569660"/>
            </a:xfrm>
            <a:prstGeom prst="rect">
              <a:avLst/>
            </a:prstGeom>
          </p:spPr>
          <p:txBody>
            <a:bodyPr wrap="square" lIns="0" tIns="0" rIns="0" bIns="0">
              <a:spAutoFit/>
            </a:bodyPr>
            <a:lstStyle/>
            <a:p>
              <a:pPr algn="ctr" eaLnBrk="1" fontAlgn="auto" hangingPunct="1">
                <a:spcBef>
                  <a:spcPts val="0"/>
                </a:spcBef>
                <a:spcAft>
                  <a:spcPts val="1200"/>
                </a:spcAft>
                <a:defRPr/>
              </a:pPr>
              <a:r>
                <a:rPr lang="en-US" sz="1600" b="1" dirty="0">
                  <a:solidFill>
                    <a:srgbClr val="180E3C"/>
                  </a:solidFill>
                  <a:latin typeface="Arial"/>
                  <a:ea typeface="ＭＳ Ｐゴシック" pitchFamily="34" charset="-128"/>
                </a:rPr>
                <a:t>CONNECTING YOU TO CUSTOMERS AND SUPPLIERS BY ROAD…</a:t>
              </a:r>
              <a:endParaRPr lang="en-US" sz="1600" dirty="0">
                <a:solidFill>
                  <a:srgbClr val="180E3C"/>
                </a:solidFill>
                <a:latin typeface="Arial"/>
                <a:ea typeface="ＭＳ Ｐゴシック" pitchFamily="34" charset="-128"/>
              </a:endParaRPr>
            </a:p>
            <a:p>
              <a:pPr lvl="0" algn="ctr" eaLnBrk="1" fontAlgn="auto" hangingPunct="1">
                <a:spcBef>
                  <a:spcPts val="0"/>
                </a:spcBef>
                <a:spcAft>
                  <a:spcPts val="0"/>
                </a:spcAft>
                <a:defRPr/>
              </a:pPr>
              <a:r>
                <a:rPr lang="en-GB" sz="1100" dirty="0">
                  <a:solidFill>
                    <a:srgbClr val="180E3C"/>
                  </a:solidFill>
                </a:rPr>
                <a:t>Dorset’s road network which is receiving heavy investment is well connected and allows for </a:t>
              </a:r>
              <a:r>
                <a:rPr lang="en-GB" sz="1100" dirty="0">
                  <a:solidFill>
                    <a:srgbClr val="B00D23"/>
                  </a:solidFill>
                </a:rPr>
                <a:t>direct access to the South West region and beyond</a:t>
              </a:r>
              <a:r>
                <a:rPr lang="en-GB" sz="1100" dirty="0">
                  <a:solidFill>
                    <a:srgbClr val="180E3C"/>
                  </a:solidFill>
                </a:rPr>
                <a:t>. </a:t>
              </a:r>
            </a:p>
          </p:txBody>
        </p:sp>
        <p:sp>
          <p:nvSpPr>
            <p:cNvPr id="45" name="Oval 44">
              <a:extLst>
                <a:ext uri="{FF2B5EF4-FFF2-40B4-BE49-F238E27FC236}">
                  <a16:creationId xmlns:a16="http://schemas.microsoft.com/office/drawing/2014/main" id="{5B30086E-A52E-4172-80D0-0EA3D96479F2}"/>
                </a:ext>
              </a:extLst>
            </p:cNvPr>
            <p:cNvSpPr/>
            <p:nvPr/>
          </p:nvSpPr>
          <p:spPr>
            <a:xfrm>
              <a:off x="5924337" y="4705796"/>
              <a:ext cx="821648" cy="821648"/>
            </a:xfrm>
            <a:prstGeom prst="ellipse">
              <a:avLst/>
            </a:prstGeom>
            <a:solidFill>
              <a:schemeClr val="tx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50" name="Rectangle 49">
              <a:extLst>
                <a:ext uri="{FF2B5EF4-FFF2-40B4-BE49-F238E27FC236}">
                  <a16:creationId xmlns:a16="http://schemas.microsoft.com/office/drawing/2014/main" id="{8B06608F-B6A9-41AE-B23E-46C07A4F489E}"/>
                </a:ext>
              </a:extLst>
            </p:cNvPr>
            <p:cNvSpPr/>
            <p:nvPr/>
          </p:nvSpPr>
          <p:spPr>
            <a:xfrm>
              <a:off x="5054332" y="5625255"/>
              <a:ext cx="2520000" cy="1077218"/>
            </a:xfrm>
            <a:prstGeom prst="rect">
              <a:avLst/>
            </a:prstGeom>
          </p:spPr>
          <p:txBody>
            <a:bodyPr wrap="square" lIns="0" tIns="0" rIns="0" bIns="0">
              <a:spAutoFit/>
            </a:bodyPr>
            <a:lstStyle/>
            <a:p>
              <a:pPr algn="ctr" eaLnBrk="1" fontAlgn="auto" hangingPunct="1">
                <a:spcBef>
                  <a:spcPts val="0"/>
                </a:spcBef>
                <a:spcAft>
                  <a:spcPts val="1200"/>
                </a:spcAft>
                <a:defRPr/>
              </a:pPr>
              <a:r>
                <a:rPr lang="en-US" sz="1600" b="1" dirty="0">
                  <a:solidFill>
                    <a:srgbClr val="180E3C"/>
                  </a:solidFill>
                  <a:latin typeface="Arial"/>
                  <a:ea typeface="ＭＳ Ｐゴシック" pitchFamily="34" charset="-128"/>
                </a:rPr>
                <a:t>… AND RAIL</a:t>
              </a:r>
              <a:endParaRPr lang="en-US" sz="1600" dirty="0">
                <a:solidFill>
                  <a:srgbClr val="180E3C"/>
                </a:solidFill>
                <a:latin typeface="Arial"/>
                <a:ea typeface="ＭＳ Ｐゴシック" pitchFamily="34" charset="-128"/>
              </a:endParaRPr>
            </a:p>
            <a:p>
              <a:pPr lvl="0" algn="ctr" eaLnBrk="1" fontAlgn="auto" hangingPunct="1">
                <a:spcBef>
                  <a:spcPts val="0"/>
                </a:spcBef>
                <a:spcAft>
                  <a:spcPts val="0"/>
                </a:spcAft>
                <a:defRPr/>
              </a:pPr>
              <a:r>
                <a:rPr lang="en-GB" sz="1100" dirty="0">
                  <a:solidFill>
                    <a:srgbClr val="180E3C"/>
                  </a:solidFill>
                </a:rPr>
                <a:t>The Rail Network </a:t>
              </a:r>
              <a:r>
                <a:rPr lang="en-GB" sz="1100" dirty="0">
                  <a:solidFill>
                    <a:srgbClr val="B00D23"/>
                  </a:solidFill>
                </a:rPr>
                <a:t>connects Dorset to the rest of the UK</a:t>
              </a:r>
              <a:r>
                <a:rPr lang="en-GB" sz="1100" dirty="0">
                  <a:solidFill>
                    <a:srgbClr val="180E3C"/>
                  </a:solidFill>
                </a:rPr>
                <a:t>, London Waterloo being within 3.5 hours travelling time.</a:t>
              </a:r>
            </a:p>
            <a:p>
              <a:pPr algn="ctr" eaLnBrk="1" fontAlgn="auto" hangingPunct="1">
                <a:spcBef>
                  <a:spcPts val="0"/>
                </a:spcBef>
                <a:spcAft>
                  <a:spcPts val="0"/>
                </a:spcAft>
                <a:defRPr/>
              </a:pPr>
              <a:endParaRPr lang="en-GB" sz="1100" dirty="0">
                <a:solidFill>
                  <a:schemeClr val="tx2"/>
                </a:solidFill>
              </a:endParaRPr>
            </a:p>
          </p:txBody>
        </p:sp>
        <p:sp>
          <p:nvSpPr>
            <p:cNvPr id="52" name="Train6">
              <a:hlinkClick r:id="rId9" action="ppaction://hlinksldjump"/>
              <a:extLst>
                <a:ext uri="{FF2B5EF4-FFF2-40B4-BE49-F238E27FC236}">
                  <a16:creationId xmlns:a16="http://schemas.microsoft.com/office/drawing/2014/main" id="{69A482CC-7909-4E42-A7CA-F9A9777EEF81}"/>
                </a:ext>
              </a:extLst>
            </p:cNvPr>
            <p:cNvSpPr>
              <a:spLocks noChangeAspect="1" noEditPoints="1"/>
            </p:cNvSpPr>
            <p:nvPr>
              <p:custDataLst>
                <p:tags r:id="rId1"/>
              </p:custDataLst>
            </p:nvPr>
          </p:nvSpPr>
          <p:spPr bwMode="auto">
            <a:xfrm>
              <a:off x="6178717" y="4874101"/>
              <a:ext cx="341863" cy="485038"/>
            </a:xfrm>
            <a:custGeom>
              <a:avLst/>
              <a:gdLst>
                <a:gd name="T0" fmla="*/ 38 w 300"/>
                <a:gd name="T1" fmla="*/ 337 h 425"/>
                <a:gd name="T2" fmla="*/ 59 w 300"/>
                <a:gd name="T3" fmla="*/ 337 h 425"/>
                <a:gd name="T4" fmla="*/ 8 w 300"/>
                <a:gd name="T5" fmla="*/ 425 h 425"/>
                <a:gd name="T6" fmla="*/ 65 w 300"/>
                <a:gd name="T7" fmla="*/ 425 h 425"/>
                <a:gd name="T8" fmla="*/ 116 w 300"/>
                <a:gd name="T9" fmla="*/ 337 h 425"/>
                <a:gd name="T10" fmla="*/ 181 w 300"/>
                <a:gd name="T11" fmla="*/ 337 h 425"/>
                <a:gd name="T12" fmla="*/ 232 w 300"/>
                <a:gd name="T13" fmla="*/ 425 h 425"/>
                <a:gd name="T14" fmla="*/ 290 w 300"/>
                <a:gd name="T15" fmla="*/ 425 h 425"/>
                <a:gd name="T16" fmla="*/ 239 w 300"/>
                <a:gd name="T17" fmla="*/ 337 h 425"/>
                <a:gd name="T18" fmla="*/ 263 w 300"/>
                <a:gd name="T19" fmla="*/ 337 h 425"/>
                <a:gd name="T20" fmla="*/ 300 w 300"/>
                <a:gd name="T21" fmla="*/ 300 h 425"/>
                <a:gd name="T22" fmla="*/ 300 w 300"/>
                <a:gd name="T23" fmla="*/ 100 h 425"/>
                <a:gd name="T24" fmla="*/ 300 w 300"/>
                <a:gd name="T25" fmla="*/ 50 h 425"/>
                <a:gd name="T26" fmla="*/ 150 w 300"/>
                <a:gd name="T27" fmla="*/ 0 h 425"/>
                <a:gd name="T28" fmla="*/ 0 w 300"/>
                <a:gd name="T29" fmla="*/ 50 h 425"/>
                <a:gd name="T30" fmla="*/ 0 w 300"/>
                <a:gd name="T31" fmla="*/ 100 h 425"/>
                <a:gd name="T32" fmla="*/ 0 w 300"/>
                <a:gd name="T33" fmla="*/ 300 h 425"/>
                <a:gd name="T34" fmla="*/ 38 w 300"/>
                <a:gd name="T35" fmla="*/ 337 h 425"/>
                <a:gd name="T36" fmla="*/ 250 w 300"/>
                <a:gd name="T37" fmla="*/ 312 h 425"/>
                <a:gd name="T38" fmla="*/ 225 w 300"/>
                <a:gd name="T39" fmla="*/ 287 h 425"/>
                <a:gd name="T40" fmla="*/ 250 w 300"/>
                <a:gd name="T41" fmla="*/ 262 h 425"/>
                <a:gd name="T42" fmla="*/ 275 w 300"/>
                <a:gd name="T43" fmla="*/ 287 h 425"/>
                <a:gd name="T44" fmla="*/ 250 w 300"/>
                <a:gd name="T45" fmla="*/ 312 h 425"/>
                <a:gd name="T46" fmla="*/ 113 w 300"/>
                <a:gd name="T47" fmla="*/ 37 h 425"/>
                <a:gd name="T48" fmla="*/ 188 w 300"/>
                <a:gd name="T49" fmla="*/ 37 h 425"/>
                <a:gd name="T50" fmla="*/ 200 w 300"/>
                <a:gd name="T51" fmla="*/ 50 h 425"/>
                <a:gd name="T52" fmla="*/ 188 w 300"/>
                <a:gd name="T53" fmla="*/ 62 h 425"/>
                <a:gd name="T54" fmla="*/ 113 w 300"/>
                <a:gd name="T55" fmla="*/ 62 h 425"/>
                <a:gd name="T56" fmla="*/ 100 w 300"/>
                <a:gd name="T57" fmla="*/ 50 h 425"/>
                <a:gd name="T58" fmla="*/ 113 w 300"/>
                <a:gd name="T59" fmla="*/ 37 h 425"/>
                <a:gd name="T60" fmla="*/ 25 w 300"/>
                <a:gd name="T61" fmla="*/ 137 h 425"/>
                <a:gd name="T62" fmla="*/ 63 w 300"/>
                <a:gd name="T63" fmla="*/ 100 h 425"/>
                <a:gd name="T64" fmla="*/ 150 w 300"/>
                <a:gd name="T65" fmla="*/ 100 h 425"/>
                <a:gd name="T66" fmla="*/ 238 w 300"/>
                <a:gd name="T67" fmla="*/ 100 h 425"/>
                <a:gd name="T68" fmla="*/ 275 w 300"/>
                <a:gd name="T69" fmla="*/ 137 h 425"/>
                <a:gd name="T70" fmla="*/ 275 w 300"/>
                <a:gd name="T71" fmla="*/ 187 h 425"/>
                <a:gd name="T72" fmla="*/ 238 w 300"/>
                <a:gd name="T73" fmla="*/ 225 h 425"/>
                <a:gd name="T74" fmla="*/ 63 w 300"/>
                <a:gd name="T75" fmla="*/ 225 h 425"/>
                <a:gd name="T76" fmla="*/ 25 w 300"/>
                <a:gd name="T77" fmla="*/ 187 h 425"/>
                <a:gd name="T78" fmla="*/ 25 w 300"/>
                <a:gd name="T79" fmla="*/ 137 h 425"/>
                <a:gd name="T80" fmla="*/ 50 w 300"/>
                <a:gd name="T81" fmla="*/ 262 h 425"/>
                <a:gd name="T82" fmla="*/ 75 w 300"/>
                <a:gd name="T83" fmla="*/ 287 h 425"/>
                <a:gd name="T84" fmla="*/ 50 w 300"/>
                <a:gd name="T85" fmla="*/ 312 h 425"/>
                <a:gd name="T86" fmla="*/ 25 w 300"/>
                <a:gd name="T87" fmla="*/ 287 h 425"/>
                <a:gd name="T88" fmla="*/ 50 w 300"/>
                <a:gd name="T89" fmla="*/ 262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0" h="425">
                  <a:moveTo>
                    <a:pt x="38" y="337"/>
                  </a:moveTo>
                  <a:lnTo>
                    <a:pt x="59" y="337"/>
                  </a:lnTo>
                  <a:lnTo>
                    <a:pt x="8" y="425"/>
                  </a:lnTo>
                  <a:lnTo>
                    <a:pt x="65" y="425"/>
                  </a:lnTo>
                  <a:lnTo>
                    <a:pt x="116" y="337"/>
                  </a:lnTo>
                  <a:lnTo>
                    <a:pt x="181" y="337"/>
                  </a:lnTo>
                  <a:lnTo>
                    <a:pt x="232" y="425"/>
                  </a:lnTo>
                  <a:lnTo>
                    <a:pt x="290" y="425"/>
                  </a:lnTo>
                  <a:lnTo>
                    <a:pt x="239" y="337"/>
                  </a:lnTo>
                  <a:lnTo>
                    <a:pt x="263" y="337"/>
                  </a:lnTo>
                  <a:cubicBezTo>
                    <a:pt x="284" y="337"/>
                    <a:pt x="300" y="321"/>
                    <a:pt x="300" y="300"/>
                  </a:cubicBezTo>
                  <a:lnTo>
                    <a:pt x="300" y="100"/>
                  </a:lnTo>
                  <a:lnTo>
                    <a:pt x="300" y="50"/>
                  </a:lnTo>
                  <a:cubicBezTo>
                    <a:pt x="300" y="25"/>
                    <a:pt x="286" y="0"/>
                    <a:pt x="150" y="0"/>
                  </a:cubicBezTo>
                  <a:cubicBezTo>
                    <a:pt x="14" y="0"/>
                    <a:pt x="0" y="25"/>
                    <a:pt x="0" y="50"/>
                  </a:cubicBezTo>
                  <a:lnTo>
                    <a:pt x="0" y="100"/>
                  </a:lnTo>
                  <a:lnTo>
                    <a:pt x="0" y="300"/>
                  </a:lnTo>
                  <a:cubicBezTo>
                    <a:pt x="0" y="321"/>
                    <a:pt x="16" y="337"/>
                    <a:pt x="38" y="337"/>
                  </a:cubicBezTo>
                  <a:close/>
                  <a:moveTo>
                    <a:pt x="250" y="312"/>
                  </a:moveTo>
                  <a:cubicBezTo>
                    <a:pt x="236" y="312"/>
                    <a:pt x="225" y="301"/>
                    <a:pt x="225" y="287"/>
                  </a:cubicBezTo>
                  <a:cubicBezTo>
                    <a:pt x="225" y="273"/>
                    <a:pt x="236" y="262"/>
                    <a:pt x="250" y="262"/>
                  </a:cubicBezTo>
                  <a:cubicBezTo>
                    <a:pt x="264" y="262"/>
                    <a:pt x="275" y="273"/>
                    <a:pt x="275" y="287"/>
                  </a:cubicBezTo>
                  <a:cubicBezTo>
                    <a:pt x="275" y="301"/>
                    <a:pt x="264" y="312"/>
                    <a:pt x="250" y="312"/>
                  </a:cubicBezTo>
                  <a:close/>
                  <a:moveTo>
                    <a:pt x="113" y="37"/>
                  </a:moveTo>
                  <a:lnTo>
                    <a:pt x="188" y="37"/>
                  </a:lnTo>
                  <a:cubicBezTo>
                    <a:pt x="195" y="37"/>
                    <a:pt x="200" y="42"/>
                    <a:pt x="200" y="50"/>
                  </a:cubicBezTo>
                  <a:cubicBezTo>
                    <a:pt x="200" y="57"/>
                    <a:pt x="195" y="62"/>
                    <a:pt x="188" y="62"/>
                  </a:cubicBezTo>
                  <a:lnTo>
                    <a:pt x="113" y="62"/>
                  </a:lnTo>
                  <a:cubicBezTo>
                    <a:pt x="105" y="62"/>
                    <a:pt x="100" y="57"/>
                    <a:pt x="100" y="50"/>
                  </a:cubicBezTo>
                  <a:cubicBezTo>
                    <a:pt x="100" y="42"/>
                    <a:pt x="105" y="37"/>
                    <a:pt x="113" y="37"/>
                  </a:cubicBezTo>
                  <a:close/>
                  <a:moveTo>
                    <a:pt x="25" y="137"/>
                  </a:moveTo>
                  <a:cubicBezTo>
                    <a:pt x="25" y="116"/>
                    <a:pt x="41" y="100"/>
                    <a:pt x="63" y="100"/>
                  </a:cubicBezTo>
                  <a:lnTo>
                    <a:pt x="150" y="100"/>
                  </a:lnTo>
                  <a:lnTo>
                    <a:pt x="238" y="100"/>
                  </a:lnTo>
                  <a:cubicBezTo>
                    <a:pt x="259" y="100"/>
                    <a:pt x="275" y="116"/>
                    <a:pt x="275" y="137"/>
                  </a:cubicBezTo>
                  <a:lnTo>
                    <a:pt x="275" y="187"/>
                  </a:lnTo>
                  <a:cubicBezTo>
                    <a:pt x="275" y="207"/>
                    <a:pt x="259" y="225"/>
                    <a:pt x="238" y="225"/>
                  </a:cubicBezTo>
                  <a:lnTo>
                    <a:pt x="63" y="225"/>
                  </a:lnTo>
                  <a:cubicBezTo>
                    <a:pt x="41" y="225"/>
                    <a:pt x="25" y="207"/>
                    <a:pt x="25" y="187"/>
                  </a:cubicBezTo>
                  <a:lnTo>
                    <a:pt x="25" y="137"/>
                  </a:lnTo>
                  <a:close/>
                  <a:moveTo>
                    <a:pt x="50" y="262"/>
                  </a:moveTo>
                  <a:cubicBezTo>
                    <a:pt x="64" y="262"/>
                    <a:pt x="75" y="273"/>
                    <a:pt x="75" y="287"/>
                  </a:cubicBezTo>
                  <a:cubicBezTo>
                    <a:pt x="75" y="301"/>
                    <a:pt x="64" y="312"/>
                    <a:pt x="50" y="312"/>
                  </a:cubicBezTo>
                  <a:cubicBezTo>
                    <a:pt x="36" y="312"/>
                    <a:pt x="25" y="301"/>
                    <a:pt x="25" y="287"/>
                  </a:cubicBezTo>
                  <a:cubicBezTo>
                    <a:pt x="25" y="273"/>
                    <a:pt x="36" y="262"/>
                    <a:pt x="50" y="262"/>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180E3C"/>
                </a:solidFill>
              </a:endParaRPr>
            </a:p>
          </p:txBody>
        </p:sp>
      </p:grpSp>
      <p:sp>
        <p:nvSpPr>
          <p:cNvPr id="36" name="Rectangle 35">
            <a:extLst>
              <a:ext uri="{FF2B5EF4-FFF2-40B4-BE49-F238E27FC236}">
                <a16:creationId xmlns:a16="http://schemas.microsoft.com/office/drawing/2014/main" id="{E454A606-A4E2-4CE2-98A1-E5BA163C41C3}"/>
              </a:ext>
            </a:extLst>
          </p:cNvPr>
          <p:cNvSpPr/>
          <p:nvPr/>
        </p:nvSpPr>
        <p:spPr>
          <a:xfrm>
            <a:off x="8776480" y="4504987"/>
            <a:ext cx="1381694" cy="800219"/>
          </a:xfrm>
          <a:prstGeom prst="rect">
            <a:avLst/>
          </a:prstGeom>
        </p:spPr>
        <p:txBody>
          <a:bodyPr wrap="square" lIns="0" tIns="0" rIns="0" bIns="0">
            <a:spAutoFit/>
          </a:bodyPr>
          <a:lstStyle/>
          <a:p>
            <a:pPr algn="ctr"/>
            <a:r>
              <a:rPr lang="en-GB" sz="2800" b="1" dirty="0">
                <a:solidFill>
                  <a:schemeClr val="tx2"/>
                </a:solidFill>
              </a:rPr>
              <a:t>3</a:t>
            </a:r>
          </a:p>
          <a:p>
            <a:pPr algn="ctr"/>
            <a:r>
              <a:rPr lang="en-GB" sz="1200" dirty="0">
                <a:solidFill>
                  <a:schemeClr val="tx2"/>
                </a:solidFill>
              </a:rPr>
              <a:t>Ports for Cargo Handling</a:t>
            </a:r>
          </a:p>
        </p:txBody>
      </p:sp>
      <p:grpSp>
        <p:nvGrpSpPr>
          <p:cNvPr id="2" name="Group 1">
            <a:extLst>
              <a:ext uri="{FF2B5EF4-FFF2-40B4-BE49-F238E27FC236}">
                <a16:creationId xmlns:a16="http://schemas.microsoft.com/office/drawing/2014/main" id="{8E329957-62D6-447C-BAD3-81477B599811}"/>
              </a:ext>
            </a:extLst>
          </p:cNvPr>
          <p:cNvGrpSpPr/>
          <p:nvPr/>
        </p:nvGrpSpPr>
        <p:grpSpPr>
          <a:xfrm>
            <a:off x="8207327" y="5412436"/>
            <a:ext cx="2520000" cy="857108"/>
            <a:chOff x="8460000" y="5400000"/>
            <a:chExt cx="2520000" cy="857108"/>
          </a:xfrm>
        </p:grpSpPr>
        <p:cxnSp>
          <p:nvCxnSpPr>
            <p:cNvPr id="37" name="Straight Connector 36">
              <a:extLst>
                <a:ext uri="{FF2B5EF4-FFF2-40B4-BE49-F238E27FC236}">
                  <a16:creationId xmlns:a16="http://schemas.microsoft.com/office/drawing/2014/main" id="{188154F8-CB38-4E39-AC12-1A676B97F243}"/>
                </a:ext>
              </a:extLst>
            </p:cNvPr>
            <p:cNvCxnSpPr/>
            <p:nvPr/>
          </p:nvCxnSpPr>
          <p:spPr>
            <a:xfrm>
              <a:off x="8460000" y="5400000"/>
              <a:ext cx="2520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2B00AAA8-8AFE-4BB5-8225-52D45C708CE2}"/>
                </a:ext>
              </a:extLst>
            </p:cNvPr>
            <p:cNvSpPr/>
            <p:nvPr/>
          </p:nvSpPr>
          <p:spPr>
            <a:xfrm>
              <a:off x="8460000" y="5580000"/>
              <a:ext cx="2520000" cy="677108"/>
            </a:xfrm>
            <a:prstGeom prst="rect">
              <a:avLst/>
            </a:prstGeom>
          </p:spPr>
          <p:txBody>
            <a:bodyPr wrap="square" lIns="0" tIns="0" rIns="0" bIns="0">
              <a:spAutoFit/>
            </a:bodyPr>
            <a:lstStyle/>
            <a:p>
              <a:pPr lvl="0" algn="ctr" eaLnBrk="1" fontAlgn="auto" hangingPunct="1">
                <a:spcBef>
                  <a:spcPts val="0"/>
                </a:spcBef>
                <a:spcAft>
                  <a:spcPts val="0"/>
                </a:spcAft>
                <a:defRPr/>
              </a:pPr>
              <a:r>
                <a:rPr lang="en-GB" sz="1100" dirty="0">
                  <a:solidFill>
                    <a:schemeClr val="tx2"/>
                  </a:solidFill>
                </a:rPr>
                <a:t>Southampton, Portsmouth and Plymouth Ports </a:t>
              </a:r>
              <a:r>
                <a:rPr lang="en-GB" sz="1100" dirty="0"/>
                <a:t>are also strategically located to support marine and aquaculture projects in the South West region.</a:t>
              </a:r>
              <a:endParaRPr lang="en-GB" sz="1000" b="1" dirty="0">
                <a:solidFill>
                  <a:schemeClr val="tx2"/>
                </a:solidFill>
              </a:endParaRPr>
            </a:p>
          </p:txBody>
        </p:sp>
      </p:grpSp>
      <p:pic>
        <p:nvPicPr>
          <p:cNvPr id="12" name="Graphic 11" descr="Tug boat">
            <a:extLst>
              <a:ext uri="{FF2B5EF4-FFF2-40B4-BE49-F238E27FC236}">
                <a16:creationId xmlns:a16="http://schemas.microsoft.com/office/drawing/2014/main" id="{371625B9-5982-4C20-955C-6835B256D29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186305" y="2053857"/>
            <a:ext cx="562044" cy="562044"/>
          </a:xfrm>
          <a:prstGeom prst="rect">
            <a:avLst/>
          </a:prstGeom>
        </p:spPr>
      </p:pic>
    </p:spTree>
    <p:extLst>
      <p:ext uri="{BB962C8B-B14F-4D97-AF65-F5344CB8AC3E}">
        <p14:creationId xmlns:p14="http://schemas.microsoft.com/office/powerpoint/2010/main" val="32700771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077A20DE-1DEC-4BA0-86C4-4BF2F7A81E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 y="0"/>
            <a:ext cx="12243852" cy="6480000"/>
          </a:xfrm>
          <a:prstGeom prst="rect">
            <a:avLst/>
          </a:prstGeom>
        </p:spPr>
      </p:pic>
      <p:sp>
        <p:nvSpPr>
          <p:cNvPr id="16" name="Rectangle 15"/>
          <p:cNvSpPr/>
          <p:nvPr/>
        </p:nvSpPr>
        <p:spPr>
          <a:xfrm>
            <a:off x="725232" y="1469978"/>
            <a:ext cx="5760000" cy="241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GB" sz="1600" dirty="0">
                <a:solidFill>
                  <a:schemeClr val="bg1"/>
                </a:solidFill>
              </a:rPr>
              <a:t>Dorset is perfectly positioned to ensure you have access to the skills you need, now and for the future.</a:t>
            </a:r>
          </a:p>
          <a:p>
            <a:endParaRPr lang="en-GB" sz="1600" dirty="0">
              <a:solidFill>
                <a:schemeClr val="bg1"/>
              </a:solidFill>
            </a:endParaRPr>
          </a:p>
          <a:p>
            <a:r>
              <a:rPr lang="en-GB" sz="1600" dirty="0">
                <a:solidFill>
                  <a:schemeClr val="bg1"/>
                </a:solidFill>
              </a:rPr>
              <a:t>Cutting edge marine and aquaculture programmes in Dorset and the wider South West are also addressing key industry issues including sustainability, technology, training, supply chains and production.</a:t>
            </a:r>
          </a:p>
          <a:p>
            <a:endParaRPr lang="en-GB" sz="1600" dirty="0">
              <a:solidFill>
                <a:schemeClr val="bg1"/>
              </a:solidFill>
            </a:endParaRPr>
          </a:p>
          <a:p>
            <a:r>
              <a:rPr lang="en-GB" sz="1200" dirty="0">
                <a:solidFill>
                  <a:schemeClr val="bg1"/>
                </a:solidFill>
              </a:rPr>
              <a:t>Click the icons to the right to find out more about how our people and institutions can support your technology business.</a:t>
            </a:r>
          </a:p>
        </p:txBody>
      </p:sp>
      <p:grpSp>
        <p:nvGrpSpPr>
          <p:cNvPr id="7" name="Group 6"/>
          <p:cNvGrpSpPr>
            <a:grpSpLocks noChangeAspect="1"/>
          </p:cNvGrpSpPr>
          <p:nvPr/>
        </p:nvGrpSpPr>
        <p:grpSpPr>
          <a:xfrm>
            <a:off x="9144000" y="1352398"/>
            <a:ext cx="1627814" cy="1811159"/>
            <a:chOff x="8577512" y="3721744"/>
            <a:chExt cx="1865205" cy="2109348"/>
          </a:xfrm>
        </p:grpSpPr>
        <p:grpSp>
          <p:nvGrpSpPr>
            <p:cNvPr id="4" name="Group 3"/>
            <p:cNvGrpSpPr/>
            <p:nvPr/>
          </p:nvGrpSpPr>
          <p:grpSpPr>
            <a:xfrm>
              <a:off x="8577512" y="3721744"/>
              <a:ext cx="1865205" cy="2109348"/>
              <a:chOff x="1598285" y="1628525"/>
              <a:chExt cx="1865205" cy="2109348"/>
            </a:xfrm>
          </p:grpSpPr>
          <p:sp>
            <p:nvSpPr>
              <p:cNvPr id="18" name="Title 1"/>
              <p:cNvSpPr txBox="1">
                <a:spLocks/>
              </p:cNvSpPr>
              <p:nvPr/>
            </p:nvSpPr>
            <p:spPr bwMode="auto">
              <a:xfrm>
                <a:off x="1598285" y="3239923"/>
                <a:ext cx="1865205" cy="49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lvl1pPr algn="l" rtl="0" eaLnBrk="1" fontAlgn="base" hangingPunct="1">
                  <a:spcBef>
                    <a:spcPct val="0"/>
                  </a:spcBef>
                  <a:spcAft>
                    <a:spcPct val="0"/>
                  </a:spcAft>
                  <a:defRPr sz="2954" b="1">
                    <a:solidFill>
                      <a:schemeClr val="tx1"/>
                    </a:solidFill>
                    <a:latin typeface="+mj-lt"/>
                    <a:ea typeface="+mj-ea"/>
                    <a:cs typeface="+mj-cs"/>
                  </a:defRPr>
                </a:lvl1pPr>
                <a:lvl2pPr algn="l" rtl="0" eaLnBrk="1" fontAlgn="base" hangingPunct="1">
                  <a:spcBef>
                    <a:spcPct val="0"/>
                  </a:spcBef>
                  <a:spcAft>
                    <a:spcPct val="0"/>
                  </a:spcAft>
                  <a:defRPr sz="2954" b="1">
                    <a:solidFill>
                      <a:schemeClr val="tx1"/>
                    </a:solidFill>
                    <a:latin typeface="Arial" charset="0"/>
                    <a:cs typeface="Arial" charset="0"/>
                  </a:defRPr>
                </a:lvl2pPr>
                <a:lvl3pPr algn="l" rtl="0" eaLnBrk="1" fontAlgn="base" hangingPunct="1">
                  <a:spcBef>
                    <a:spcPct val="0"/>
                  </a:spcBef>
                  <a:spcAft>
                    <a:spcPct val="0"/>
                  </a:spcAft>
                  <a:defRPr sz="2954" b="1">
                    <a:solidFill>
                      <a:schemeClr val="tx1"/>
                    </a:solidFill>
                    <a:latin typeface="Arial" charset="0"/>
                    <a:cs typeface="Arial" charset="0"/>
                  </a:defRPr>
                </a:lvl3pPr>
                <a:lvl4pPr algn="l" rtl="0" eaLnBrk="1" fontAlgn="base" hangingPunct="1">
                  <a:spcBef>
                    <a:spcPct val="0"/>
                  </a:spcBef>
                  <a:spcAft>
                    <a:spcPct val="0"/>
                  </a:spcAft>
                  <a:defRPr sz="2954" b="1">
                    <a:solidFill>
                      <a:schemeClr val="tx1"/>
                    </a:solidFill>
                    <a:latin typeface="Arial" charset="0"/>
                    <a:cs typeface="Arial" charset="0"/>
                  </a:defRPr>
                </a:lvl4pPr>
                <a:lvl5pPr algn="l" rtl="0" eaLnBrk="1" fontAlgn="base" hangingPunct="1">
                  <a:spcBef>
                    <a:spcPct val="0"/>
                  </a:spcBef>
                  <a:spcAft>
                    <a:spcPct val="0"/>
                  </a:spcAft>
                  <a:defRPr sz="2954" b="1">
                    <a:solidFill>
                      <a:schemeClr val="tx1"/>
                    </a:solidFill>
                    <a:latin typeface="Arial" charset="0"/>
                    <a:cs typeface="Arial" charset="0"/>
                  </a:defRPr>
                </a:lvl5pPr>
                <a:lvl6pPr marL="562722" algn="l" rtl="0" eaLnBrk="1" fontAlgn="base" hangingPunct="1">
                  <a:spcBef>
                    <a:spcPct val="0"/>
                  </a:spcBef>
                  <a:spcAft>
                    <a:spcPct val="0"/>
                  </a:spcAft>
                  <a:defRPr sz="3446" b="1">
                    <a:solidFill>
                      <a:schemeClr val="tx1"/>
                    </a:solidFill>
                    <a:latin typeface="Arial" charset="0"/>
                    <a:cs typeface="Arial" charset="0"/>
                  </a:defRPr>
                </a:lvl6pPr>
                <a:lvl7pPr marL="1125444" algn="l" rtl="0" eaLnBrk="1" fontAlgn="base" hangingPunct="1">
                  <a:spcBef>
                    <a:spcPct val="0"/>
                  </a:spcBef>
                  <a:spcAft>
                    <a:spcPct val="0"/>
                  </a:spcAft>
                  <a:defRPr sz="3446" b="1">
                    <a:solidFill>
                      <a:schemeClr val="tx1"/>
                    </a:solidFill>
                    <a:latin typeface="Arial" charset="0"/>
                    <a:cs typeface="Arial" charset="0"/>
                  </a:defRPr>
                </a:lvl7pPr>
                <a:lvl8pPr marL="1688165" algn="l" rtl="0" eaLnBrk="1" fontAlgn="base" hangingPunct="1">
                  <a:spcBef>
                    <a:spcPct val="0"/>
                  </a:spcBef>
                  <a:spcAft>
                    <a:spcPct val="0"/>
                  </a:spcAft>
                  <a:defRPr sz="3446" b="1">
                    <a:solidFill>
                      <a:schemeClr val="tx1"/>
                    </a:solidFill>
                    <a:latin typeface="Arial" charset="0"/>
                    <a:cs typeface="Arial" charset="0"/>
                  </a:defRPr>
                </a:lvl8pPr>
                <a:lvl9pPr marL="2250887" algn="l" rtl="0" eaLnBrk="1" fontAlgn="base" hangingPunct="1">
                  <a:spcBef>
                    <a:spcPct val="0"/>
                  </a:spcBef>
                  <a:spcAft>
                    <a:spcPct val="0"/>
                  </a:spcAft>
                  <a:defRPr sz="3446" b="1">
                    <a:solidFill>
                      <a:schemeClr val="tx1"/>
                    </a:solidFill>
                    <a:latin typeface="Arial" charset="0"/>
                    <a:cs typeface="Arial" charset="0"/>
                  </a:defRPr>
                </a:lvl9pPr>
              </a:lstStyle>
              <a:p>
                <a:pPr algn="ctr"/>
                <a:r>
                  <a:rPr lang="en-GB" sz="1600" kern="0" dirty="0">
                    <a:solidFill>
                      <a:schemeClr val="bg1"/>
                    </a:solidFill>
                  </a:rPr>
                  <a:t>Skills</a:t>
                </a:r>
                <a:endParaRPr lang="en-GB" sz="1400" kern="0" dirty="0">
                  <a:solidFill>
                    <a:schemeClr val="bg1"/>
                  </a:solidFill>
                </a:endParaRPr>
              </a:p>
            </p:txBody>
          </p:sp>
          <p:sp>
            <p:nvSpPr>
              <p:cNvPr id="24" name="Oval 23">
                <a:hlinkClick r:id="rId9" action="ppaction://hlinksldjump"/>
              </p:cNvPr>
              <p:cNvSpPr/>
              <p:nvPr/>
            </p:nvSpPr>
            <p:spPr>
              <a:xfrm>
                <a:off x="1770156" y="1628525"/>
                <a:ext cx="1541494" cy="1541494"/>
              </a:xfrm>
              <a:prstGeom prst="ellipse">
                <a:avLst/>
              </a:prstGeom>
              <a:solidFill>
                <a:schemeClr val="tx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Team">
              <a:extLst>
                <a:ext uri="{FF2B5EF4-FFF2-40B4-BE49-F238E27FC236}">
                  <a16:creationId xmlns:a16="http://schemas.microsoft.com/office/drawing/2014/main" id="{7E936779-819F-474E-AA5E-655B8D29E86C}"/>
                </a:ext>
              </a:extLst>
            </p:cNvPr>
            <p:cNvGrpSpPr>
              <a:grpSpLocks noChangeAspect="1"/>
            </p:cNvGrpSpPr>
            <p:nvPr>
              <p:custDataLst>
                <p:tags r:id="rId2"/>
              </p:custDataLst>
            </p:nvPr>
          </p:nvGrpSpPr>
          <p:grpSpPr bwMode="auto">
            <a:xfrm>
              <a:off x="9085304" y="4124472"/>
              <a:ext cx="907592" cy="760186"/>
              <a:chOff x="28" y="73"/>
              <a:chExt cx="431" cy="361"/>
            </a:xfrm>
            <a:solidFill>
              <a:schemeClr val="bg1"/>
            </a:solidFill>
          </p:grpSpPr>
          <p:sp>
            <p:nvSpPr>
              <p:cNvPr id="27" name="Team">
                <a:hlinkClick r:id="rId9" action="ppaction://hlinksldjump"/>
                <a:extLst>
                  <a:ext uri="{FF2B5EF4-FFF2-40B4-BE49-F238E27FC236}">
                    <a16:creationId xmlns:a16="http://schemas.microsoft.com/office/drawing/2014/main" id="{0F2FB48A-2873-488B-B2BD-47A8F859C183}"/>
                  </a:ext>
                </a:extLst>
              </p:cNvPr>
              <p:cNvSpPr>
                <a:spLocks/>
              </p:cNvSpPr>
              <p:nvPr>
                <p:custDataLst>
                  <p:tags r:id="rId3"/>
                </p:custDataLst>
              </p:nvPr>
            </p:nvSpPr>
            <p:spPr bwMode="auto">
              <a:xfrm>
                <a:off x="110" y="73"/>
                <a:ext cx="271" cy="361"/>
              </a:xfrm>
              <a:custGeom>
                <a:avLst/>
                <a:gdLst>
                  <a:gd name="T0" fmla="*/ 498 w 721"/>
                  <a:gd name="T1" fmla="*/ 421 h 958"/>
                  <a:gd name="T2" fmla="*/ 592 w 721"/>
                  <a:gd name="T3" fmla="*/ 233 h 958"/>
                  <a:gd name="T4" fmla="*/ 361 w 721"/>
                  <a:gd name="T5" fmla="*/ 0 h 958"/>
                  <a:gd name="T6" fmla="*/ 129 w 721"/>
                  <a:gd name="T7" fmla="*/ 231 h 958"/>
                  <a:gd name="T8" fmla="*/ 223 w 721"/>
                  <a:gd name="T9" fmla="*/ 421 h 958"/>
                  <a:gd name="T10" fmla="*/ 0 w 721"/>
                  <a:gd name="T11" fmla="*/ 758 h 958"/>
                  <a:gd name="T12" fmla="*/ 721 w 721"/>
                  <a:gd name="T13" fmla="*/ 758 h 958"/>
                  <a:gd name="T14" fmla="*/ 498 w 721"/>
                  <a:gd name="T15" fmla="*/ 421 h 9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1" h="958">
                    <a:moveTo>
                      <a:pt x="498" y="421"/>
                    </a:moveTo>
                    <a:cubicBezTo>
                      <a:pt x="555" y="379"/>
                      <a:pt x="592" y="309"/>
                      <a:pt x="592" y="233"/>
                    </a:cubicBezTo>
                    <a:cubicBezTo>
                      <a:pt x="592" y="105"/>
                      <a:pt x="489" y="0"/>
                      <a:pt x="361" y="0"/>
                    </a:cubicBezTo>
                    <a:cubicBezTo>
                      <a:pt x="233" y="0"/>
                      <a:pt x="129" y="103"/>
                      <a:pt x="129" y="231"/>
                    </a:cubicBezTo>
                    <a:cubicBezTo>
                      <a:pt x="129" y="308"/>
                      <a:pt x="166" y="379"/>
                      <a:pt x="223" y="421"/>
                    </a:cubicBezTo>
                    <a:cubicBezTo>
                      <a:pt x="92" y="474"/>
                      <a:pt x="0" y="608"/>
                      <a:pt x="0" y="758"/>
                    </a:cubicBezTo>
                    <a:cubicBezTo>
                      <a:pt x="0" y="958"/>
                      <a:pt x="721" y="958"/>
                      <a:pt x="721" y="758"/>
                    </a:cubicBezTo>
                    <a:cubicBezTo>
                      <a:pt x="721" y="608"/>
                      <a:pt x="629" y="474"/>
                      <a:pt x="498" y="42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8" name="Team">
                <a:hlinkClick r:id="rId9" action="ppaction://hlinksldjump"/>
                <a:extLst>
                  <a:ext uri="{FF2B5EF4-FFF2-40B4-BE49-F238E27FC236}">
                    <a16:creationId xmlns:a16="http://schemas.microsoft.com/office/drawing/2014/main" id="{0F7F9902-0F81-4E8F-8EA1-4D3B5EB631CA}"/>
                  </a:ext>
                </a:extLst>
              </p:cNvPr>
              <p:cNvSpPr>
                <a:spLocks/>
              </p:cNvSpPr>
              <p:nvPr>
                <p:custDataLst>
                  <p:tags r:id="rId4"/>
                </p:custDataLst>
              </p:nvPr>
            </p:nvSpPr>
            <p:spPr bwMode="auto">
              <a:xfrm>
                <a:off x="318" y="118"/>
                <a:ext cx="141" cy="246"/>
              </a:xfrm>
              <a:custGeom>
                <a:avLst/>
                <a:gdLst>
                  <a:gd name="T0" fmla="*/ 211 w 375"/>
                  <a:gd name="T1" fmla="*/ 309 h 655"/>
                  <a:gd name="T2" fmla="*/ 280 w 375"/>
                  <a:gd name="T3" fmla="*/ 171 h 655"/>
                  <a:gd name="T4" fmla="*/ 110 w 375"/>
                  <a:gd name="T5" fmla="*/ 0 h 655"/>
                  <a:gd name="T6" fmla="*/ 50 w 375"/>
                  <a:gd name="T7" fmla="*/ 11 h 655"/>
                  <a:gd name="T8" fmla="*/ 70 w 375"/>
                  <a:gd name="T9" fmla="*/ 114 h 655"/>
                  <a:gd name="T10" fmla="*/ 0 w 375"/>
                  <a:gd name="T11" fmla="*/ 293 h 655"/>
                  <a:gd name="T12" fmla="*/ 199 w 375"/>
                  <a:gd name="T13" fmla="*/ 637 h 655"/>
                  <a:gd name="T14" fmla="*/ 198 w 375"/>
                  <a:gd name="T15" fmla="*/ 655 h 655"/>
                  <a:gd name="T16" fmla="*/ 375 w 375"/>
                  <a:gd name="T17" fmla="*/ 555 h 655"/>
                  <a:gd name="T18" fmla="*/ 211 w 375"/>
                  <a:gd name="T19" fmla="*/ 309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5" h="655">
                    <a:moveTo>
                      <a:pt x="211" y="309"/>
                    </a:moveTo>
                    <a:cubicBezTo>
                      <a:pt x="253" y="278"/>
                      <a:pt x="280" y="227"/>
                      <a:pt x="280" y="171"/>
                    </a:cubicBezTo>
                    <a:cubicBezTo>
                      <a:pt x="280" y="77"/>
                      <a:pt x="204" y="0"/>
                      <a:pt x="110" y="0"/>
                    </a:cubicBezTo>
                    <a:cubicBezTo>
                      <a:pt x="89" y="0"/>
                      <a:pt x="68" y="4"/>
                      <a:pt x="50" y="11"/>
                    </a:cubicBezTo>
                    <a:cubicBezTo>
                      <a:pt x="63" y="43"/>
                      <a:pt x="70" y="77"/>
                      <a:pt x="70" y="114"/>
                    </a:cubicBezTo>
                    <a:cubicBezTo>
                      <a:pt x="70" y="181"/>
                      <a:pt x="45" y="245"/>
                      <a:pt x="0" y="293"/>
                    </a:cubicBezTo>
                    <a:cubicBezTo>
                      <a:pt x="123" y="362"/>
                      <a:pt x="199" y="492"/>
                      <a:pt x="199" y="637"/>
                    </a:cubicBezTo>
                    <a:cubicBezTo>
                      <a:pt x="199" y="643"/>
                      <a:pt x="199" y="649"/>
                      <a:pt x="198" y="655"/>
                    </a:cubicBezTo>
                    <a:cubicBezTo>
                      <a:pt x="295" y="643"/>
                      <a:pt x="375" y="610"/>
                      <a:pt x="375" y="555"/>
                    </a:cubicBezTo>
                    <a:cubicBezTo>
                      <a:pt x="375" y="438"/>
                      <a:pt x="307" y="348"/>
                      <a:pt x="211" y="30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9" name="Team">
                <a:hlinkClick r:id="rId9" action="ppaction://hlinksldjump"/>
                <a:extLst>
                  <a:ext uri="{FF2B5EF4-FFF2-40B4-BE49-F238E27FC236}">
                    <a16:creationId xmlns:a16="http://schemas.microsoft.com/office/drawing/2014/main" id="{92EF3D1E-6176-4D1F-A0B4-013BD738633E}"/>
                  </a:ext>
                </a:extLst>
              </p:cNvPr>
              <p:cNvSpPr>
                <a:spLocks/>
              </p:cNvSpPr>
              <p:nvPr>
                <p:custDataLst>
                  <p:tags r:id="rId5"/>
                </p:custDataLst>
              </p:nvPr>
            </p:nvSpPr>
            <p:spPr bwMode="auto">
              <a:xfrm>
                <a:off x="28" y="118"/>
                <a:ext cx="145" cy="247"/>
              </a:xfrm>
              <a:custGeom>
                <a:avLst/>
                <a:gdLst>
                  <a:gd name="T0" fmla="*/ 187 w 385"/>
                  <a:gd name="T1" fmla="*/ 637 h 657"/>
                  <a:gd name="T2" fmla="*/ 380 w 385"/>
                  <a:gd name="T3" fmla="*/ 297 h 657"/>
                  <a:gd name="T4" fmla="*/ 385 w 385"/>
                  <a:gd name="T5" fmla="*/ 292 h 657"/>
                  <a:gd name="T6" fmla="*/ 316 w 385"/>
                  <a:gd name="T7" fmla="*/ 113 h 657"/>
                  <a:gd name="T8" fmla="*/ 335 w 385"/>
                  <a:gd name="T9" fmla="*/ 15 h 657"/>
                  <a:gd name="T10" fmla="*/ 265 w 385"/>
                  <a:gd name="T11" fmla="*/ 0 h 657"/>
                  <a:gd name="T12" fmla="*/ 95 w 385"/>
                  <a:gd name="T13" fmla="*/ 170 h 657"/>
                  <a:gd name="T14" fmla="*/ 164 w 385"/>
                  <a:gd name="T15" fmla="*/ 309 h 657"/>
                  <a:gd name="T16" fmla="*/ 0 w 385"/>
                  <a:gd name="T17" fmla="*/ 555 h 657"/>
                  <a:gd name="T18" fmla="*/ 189 w 385"/>
                  <a:gd name="T19" fmla="*/ 657 h 657"/>
                  <a:gd name="T20" fmla="*/ 187 w 385"/>
                  <a:gd name="T21" fmla="*/ 637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5" h="657">
                    <a:moveTo>
                      <a:pt x="187" y="637"/>
                    </a:moveTo>
                    <a:cubicBezTo>
                      <a:pt x="187" y="495"/>
                      <a:pt x="261" y="367"/>
                      <a:pt x="380" y="297"/>
                    </a:cubicBezTo>
                    <a:cubicBezTo>
                      <a:pt x="381" y="296"/>
                      <a:pt x="383" y="294"/>
                      <a:pt x="385" y="292"/>
                    </a:cubicBezTo>
                    <a:cubicBezTo>
                      <a:pt x="341" y="244"/>
                      <a:pt x="316" y="180"/>
                      <a:pt x="316" y="113"/>
                    </a:cubicBezTo>
                    <a:cubicBezTo>
                      <a:pt x="316" y="78"/>
                      <a:pt x="322" y="46"/>
                      <a:pt x="335" y="15"/>
                    </a:cubicBezTo>
                    <a:cubicBezTo>
                      <a:pt x="313" y="6"/>
                      <a:pt x="290" y="0"/>
                      <a:pt x="265" y="0"/>
                    </a:cubicBezTo>
                    <a:cubicBezTo>
                      <a:pt x="171" y="0"/>
                      <a:pt x="95" y="76"/>
                      <a:pt x="95" y="170"/>
                    </a:cubicBezTo>
                    <a:cubicBezTo>
                      <a:pt x="95" y="227"/>
                      <a:pt x="122" y="278"/>
                      <a:pt x="164" y="309"/>
                    </a:cubicBezTo>
                    <a:cubicBezTo>
                      <a:pt x="68" y="348"/>
                      <a:pt x="0" y="438"/>
                      <a:pt x="0" y="555"/>
                    </a:cubicBezTo>
                    <a:cubicBezTo>
                      <a:pt x="0" y="612"/>
                      <a:pt x="86" y="646"/>
                      <a:pt x="189" y="657"/>
                    </a:cubicBezTo>
                    <a:cubicBezTo>
                      <a:pt x="187" y="650"/>
                      <a:pt x="187" y="643"/>
                      <a:pt x="187" y="63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grpSp>
      </p:grpSp>
      <p:grpSp>
        <p:nvGrpSpPr>
          <p:cNvPr id="6" name="Group 5">
            <a:extLst>
              <a:ext uri="{FF2B5EF4-FFF2-40B4-BE49-F238E27FC236}">
                <a16:creationId xmlns:a16="http://schemas.microsoft.com/office/drawing/2014/main" id="{EAC53C8B-85CA-4ADE-A557-55EA07AE435D}"/>
              </a:ext>
            </a:extLst>
          </p:cNvPr>
          <p:cNvGrpSpPr>
            <a:grpSpLocks noChangeAspect="1"/>
          </p:cNvGrpSpPr>
          <p:nvPr/>
        </p:nvGrpSpPr>
        <p:grpSpPr>
          <a:xfrm>
            <a:off x="8892000" y="3594229"/>
            <a:ext cx="2125325" cy="1978217"/>
            <a:chOff x="4936997" y="4175130"/>
            <a:chExt cx="2421650" cy="2254031"/>
          </a:xfrm>
        </p:grpSpPr>
        <p:sp>
          <p:nvSpPr>
            <p:cNvPr id="19" name="Title 1"/>
            <p:cNvSpPr txBox="1">
              <a:spLocks/>
            </p:cNvSpPr>
            <p:nvPr/>
          </p:nvSpPr>
          <p:spPr bwMode="auto">
            <a:xfrm>
              <a:off x="4936997" y="5781461"/>
              <a:ext cx="242165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lvl1pPr algn="l" rtl="0" eaLnBrk="1" fontAlgn="base" hangingPunct="1">
                <a:spcBef>
                  <a:spcPct val="0"/>
                </a:spcBef>
                <a:spcAft>
                  <a:spcPct val="0"/>
                </a:spcAft>
                <a:defRPr sz="2954" b="1">
                  <a:solidFill>
                    <a:schemeClr val="tx1"/>
                  </a:solidFill>
                  <a:latin typeface="+mj-lt"/>
                  <a:ea typeface="+mj-ea"/>
                  <a:cs typeface="+mj-cs"/>
                </a:defRPr>
              </a:lvl1pPr>
              <a:lvl2pPr algn="l" rtl="0" eaLnBrk="1" fontAlgn="base" hangingPunct="1">
                <a:spcBef>
                  <a:spcPct val="0"/>
                </a:spcBef>
                <a:spcAft>
                  <a:spcPct val="0"/>
                </a:spcAft>
                <a:defRPr sz="2954" b="1">
                  <a:solidFill>
                    <a:schemeClr val="tx1"/>
                  </a:solidFill>
                  <a:latin typeface="Arial" charset="0"/>
                  <a:cs typeface="Arial" charset="0"/>
                </a:defRPr>
              </a:lvl2pPr>
              <a:lvl3pPr algn="l" rtl="0" eaLnBrk="1" fontAlgn="base" hangingPunct="1">
                <a:spcBef>
                  <a:spcPct val="0"/>
                </a:spcBef>
                <a:spcAft>
                  <a:spcPct val="0"/>
                </a:spcAft>
                <a:defRPr sz="2954" b="1">
                  <a:solidFill>
                    <a:schemeClr val="tx1"/>
                  </a:solidFill>
                  <a:latin typeface="Arial" charset="0"/>
                  <a:cs typeface="Arial" charset="0"/>
                </a:defRPr>
              </a:lvl3pPr>
              <a:lvl4pPr algn="l" rtl="0" eaLnBrk="1" fontAlgn="base" hangingPunct="1">
                <a:spcBef>
                  <a:spcPct val="0"/>
                </a:spcBef>
                <a:spcAft>
                  <a:spcPct val="0"/>
                </a:spcAft>
                <a:defRPr sz="2954" b="1">
                  <a:solidFill>
                    <a:schemeClr val="tx1"/>
                  </a:solidFill>
                  <a:latin typeface="Arial" charset="0"/>
                  <a:cs typeface="Arial" charset="0"/>
                </a:defRPr>
              </a:lvl4pPr>
              <a:lvl5pPr algn="l" rtl="0" eaLnBrk="1" fontAlgn="base" hangingPunct="1">
                <a:spcBef>
                  <a:spcPct val="0"/>
                </a:spcBef>
                <a:spcAft>
                  <a:spcPct val="0"/>
                </a:spcAft>
                <a:defRPr sz="2954" b="1">
                  <a:solidFill>
                    <a:schemeClr val="tx1"/>
                  </a:solidFill>
                  <a:latin typeface="Arial" charset="0"/>
                  <a:cs typeface="Arial" charset="0"/>
                </a:defRPr>
              </a:lvl5pPr>
              <a:lvl6pPr marL="562722" algn="l" rtl="0" eaLnBrk="1" fontAlgn="base" hangingPunct="1">
                <a:spcBef>
                  <a:spcPct val="0"/>
                </a:spcBef>
                <a:spcAft>
                  <a:spcPct val="0"/>
                </a:spcAft>
                <a:defRPr sz="3446" b="1">
                  <a:solidFill>
                    <a:schemeClr val="tx1"/>
                  </a:solidFill>
                  <a:latin typeface="Arial" charset="0"/>
                  <a:cs typeface="Arial" charset="0"/>
                </a:defRPr>
              </a:lvl6pPr>
              <a:lvl7pPr marL="1125444" algn="l" rtl="0" eaLnBrk="1" fontAlgn="base" hangingPunct="1">
                <a:spcBef>
                  <a:spcPct val="0"/>
                </a:spcBef>
                <a:spcAft>
                  <a:spcPct val="0"/>
                </a:spcAft>
                <a:defRPr sz="3446" b="1">
                  <a:solidFill>
                    <a:schemeClr val="tx1"/>
                  </a:solidFill>
                  <a:latin typeface="Arial" charset="0"/>
                  <a:cs typeface="Arial" charset="0"/>
                </a:defRPr>
              </a:lvl7pPr>
              <a:lvl8pPr marL="1688165" algn="l" rtl="0" eaLnBrk="1" fontAlgn="base" hangingPunct="1">
                <a:spcBef>
                  <a:spcPct val="0"/>
                </a:spcBef>
                <a:spcAft>
                  <a:spcPct val="0"/>
                </a:spcAft>
                <a:defRPr sz="3446" b="1">
                  <a:solidFill>
                    <a:schemeClr val="tx1"/>
                  </a:solidFill>
                  <a:latin typeface="Arial" charset="0"/>
                  <a:cs typeface="Arial" charset="0"/>
                </a:defRPr>
              </a:lvl8pPr>
              <a:lvl9pPr marL="2250887" algn="l" rtl="0" eaLnBrk="1" fontAlgn="base" hangingPunct="1">
                <a:spcBef>
                  <a:spcPct val="0"/>
                </a:spcBef>
                <a:spcAft>
                  <a:spcPct val="0"/>
                </a:spcAft>
                <a:defRPr sz="3446" b="1">
                  <a:solidFill>
                    <a:schemeClr val="tx1"/>
                  </a:solidFill>
                  <a:latin typeface="Arial" charset="0"/>
                  <a:cs typeface="Arial" charset="0"/>
                </a:defRPr>
              </a:lvl9pPr>
            </a:lstStyle>
            <a:p>
              <a:pPr algn="ctr"/>
              <a:r>
                <a:rPr lang="en-GB" sz="1600" kern="0" dirty="0">
                  <a:solidFill>
                    <a:schemeClr val="bg1"/>
                  </a:solidFill>
                </a:rPr>
                <a:t>World Class Research </a:t>
              </a:r>
              <a:endParaRPr lang="en-GB" sz="1400" kern="0" dirty="0">
                <a:solidFill>
                  <a:schemeClr val="bg1"/>
                </a:solidFill>
              </a:endParaRPr>
            </a:p>
          </p:txBody>
        </p:sp>
        <p:sp>
          <p:nvSpPr>
            <p:cNvPr id="22" name="Oval 21">
              <a:hlinkClick r:id="rId10" action="ppaction://hlinksldjump"/>
            </p:cNvPr>
            <p:cNvSpPr/>
            <p:nvPr/>
          </p:nvSpPr>
          <p:spPr>
            <a:xfrm>
              <a:off x="5377075" y="4175130"/>
              <a:ext cx="1541494" cy="1541494"/>
            </a:xfrm>
            <a:prstGeom prst="ellipse">
              <a:avLst/>
            </a:prstGeom>
            <a:solidFill>
              <a:schemeClr val="tx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Diploma">
              <a:hlinkClick r:id="rId10" action="ppaction://hlinksldjump"/>
              <a:extLst>
                <a:ext uri="{FF2B5EF4-FFF2-40B4-BE49-F238E27FC236}">
                  <a16:creationId xmlns:a16="http://schemas.microsoft.com/office/drawing/2014/main" id="{9E4A5058-DDDE-47FC-A8C9-7BFCED3DB62D}"/>
                </a:ext>
              </a:extLst>
            </p:cNvPr>
            <p:cNvSpPr>
              <a:spLocks noChangeAspect="1" noChangeArrowheads="1"/>
            </p:cNvSpPr>
            <p:nvPr>
              <p:custDataLst>
                <p:tags r:id="rId1"/>
              </p:custDataLst>
            </p:nvPr>
          </p:nvSpPr>
          <p:spPr bwMode="auto">
            <a:xfrm>
              <a:off x="5680531" y="4561268"/>
              <a:ext cx="934582" cy="774174"/>
            </a:xfrm>
            <a:custGeom>
              <a:avLst/>
              <a:gdLst>
                <a:gd name="T0" fmla="*/ 108 w 592"/>
                <a:gd name="T1" fmla="*/ 278 h 490"/>
                <a:gd name="T2" fmla="*/ 108 w 592"/>
                <a:gd name="T3" fmla="*/ 386 h 490"/>
                <a:gd name="T4" fmla="*/ 293 w 592"/>
                <a:gd name="T5" fmla="*/ 489 h 490"/>
                <a:gd name="T6" fmla="*/ 483 w 592"/>
                <a:gd name="T7" fmla="*/ 386 h 490"/>
                <a:gd name="T8" fmla="*/ 483 w 592"/>
                <a:gd name="T9" fmla="*/ 278 h 490"/>
                <a:gd name="T10" fmla="*/ 293 w 592"/>
                <a:gd name="T11" fmla="*/ 381 h 490"/>
                <a:gd name="T12" fmla="*/ 108 w 592"/>
                <a:gd name="T13" fmla="*/ 278 h 490"/>
                <a:gd name="T14" fmla="*/ 293 w 592"/>
                <a:gd name="T15" fmla="*/ 0 h 490"/>
                <a:gd name="T16" fmla="*/ 0 w 592"/>
                <a:gd name="T17" fmla="*/ 165 h 490"/>
                <a:gd name="T18" fmla="*/ 293 w 592"/>
                <a:gd name="T19" fmla="*/ 324 h 490"/>
                <a:gd name="T20" fmla="*/ 535 w 592"/>
                <a:gd name="T21" fmla="*/ 196 h 490"/>
                <a:gd name="T22" fmla="*/ 535 w 592"/>
                <a:gd name="T23" fmla="*/ 381 h 490"/>
                <a:gd name="T24" fmla="*/ 591 w 592"/>
                <a:gd name="T25" fmla="*/ 381 h 490"/>
                <a:gd name="T26" fmla="*/ 591 w 592"/>
                <a:gd name="T27" fmla="*/ 165 h 490"/>
                <a:gd name="T28" fmla="*/ 293 w 592"/>
                <a:gd name="T29"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2" h="490">
                  <a:moveTo>
                    <a:pt x="108" y="278"/>
                  </a:moveTo>
                  <a:lnTo>
                    <a:pt x="108" y="386"/>
                  </a:lnTo>
                  <a:lnTo>
                    <a:pt x="293" y="489"/>
                  </a:lnTo>
                  <a:lnTo>
                    <a:pt x="483" y="386"/>
                  </a:lnTo>
                  <a:lnTo>
                    <a:pt x="483" y="278"/>
                  </a:lnTo>
                  <a:lnTo>
                    <a:pt x="293" y="381"/>
                  </a:lnTo>
                  <a:lnTo>
                    <a:pt x="108" y="278"/>
                  </a:lnTo>
                  <a:close/>
                  <a:moveTo>
                    <a:pt x="293" y="0"/>
                  </a:moveTo>
                  <a:lnTo>
                    <a:pt x="0" y="165"/>
                  </a:lnTo>
                  <a:lnTo>
                    <a:pt x="293" y="324"/>
                  </a:lnTo>
                  <a:lnTo>
                    <a:pt x="535" y="196"/>
                  </a:lnTo>
                  <a:lnTo>
                    <a:pt x="535" y="381"/>
                  </a:lnTo>
                  <a:lnTo>
                    <a:pt x="591" y="381"/>
                  </a:lnTo>
                  <a:lnTo>
                    <a:pt x="591" y="165"/>
                  </a:lnTo>
                  <a:lnTo>
                    <a:pt x="293" y="0"/>
                  </a:lnTo>
                  <a:close/>
                </a:path>
              </a:pathLst>
            </a:custGeom>
            <a:solidFill>
              <a:schemeClr val="bg1"/>
            </a:solidFill>
            <a:ln>
              <a:noFill/>
            </a:ln>
            <a:effectLst/>
          </p:spPr>
          <p:txBody>
            <a:bodyPr wrap="none" anchor="ctr"/>
            <a:lstStyle/>
            <a:p>
              <a:endParaRPr lang="en-US" dirty="0"/>
            </a:p>
          </p:txBody>
        </p:sp>
      </p:grpSp>
      <p:pic>
        <p:nvPicPr>
          <p:cNvPr id="23" name="Picture 22">
            <a:hlinkClick r:id="rId9" action="ppaction://hlinksldjump"/>
            <a:extLst>
              <a:ext uri="{FF2B5EF4-FFF2-40B4-BE49-F238E27FC236}">
                <a16:creationId xmlns:a16="http://schemas.microsoft.com/office/drawing/2014/main" id="{5D3E9091-3468-4411-AF03-CE667733824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0800000">
            <a:off x="828000" y="6534000"/>
            <a:ext cx="285913" cy="288000"/>
          </a:xfrm>
          <a:prstGeom prst="rect">
            <a:avLst/>
          </a:prstGeom>
        </p:spPr>
      </p:pic>
      <p:pic>
        <p:nvPicPr>
          <p:cNvPr id="30" name="Picture 29">
            <a:hlinkClick r:id="rId12" action="ppaction://hlinksldjump"/>
            <a:extLst>
              <a:ext uri="{FF2B5EF4-FFF2-40B4-BE49-F238E27FC236}">
                <a16:creationId xmlns:a16="http://schemas.microsoft.com/office/drawing/2014/main" id="{1DE6C996-7F7D-46C0-84CA-4D025ACDD619}"/>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8000" y="6534000"/>
            <a:ext cx="288001" cy="288000"/>
          </a:xfrm>
          <a:prstGeom prst="rect">
            <a:avLst/>
          </a:prstGeom>
        </p:spPr>
      </p:pic>
      <p:pic>
        <p:nvPicPr>
          <p:cNvPr id="32" name="Picture 31">
            <a:hlinkClick r:id="" action="ppaction://hlinkshowjump?jump=previousslide"/>
            <a:extLst>
              <a:ext uri="{FF2B5EF4-FFF2-40B4-BE49-F238E27FC236}">
                <a16:creationId xmlns:a16="http://schemas.microsoft.com/office/drawing/2014/main" id="{5D3E9091-3468-4411-AF03-CE667733824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68000" y="6534000"/>
            <a:ext cx="285913" cy="288000"/>
          </a:xfrm>
          <a:prstGeom prst="rect">
            <a:avLst/>
          </a:prstGeom>
        </p:spPr>
      </p:pic>
      <p:sp>
        <p:nvSpPr>
          <p:cNvPr id="8" name="Slide Number Placeholder 7"/>
          <p:cNvSpPr>
            <a:spLocks noGrp="1"/>
          </p:cNvSpPr>
          <p:nvPr>
            <p:ph type="sldNum" sz="quarter" idx="10"/>
          </p:nvPr>
        </p:nvSpPr>
        <p:spPr/>
        <p:txBody>
          <a:bodyPr/>
          <a:lstStyle/>
          <a:p>
            <a:pPr>
              <a:defRPr/>
            </a:pPr>
            <a:fld id="{C99BD540-CAF4-4BC4-AA40-D496466E7C29}" type="slidenum">
              <a:rPr lang="en-GB" altLang="en-US" smtClean="0"/>
              <a:pPr>
                <a:defRPr/>
              </a:pPr>
              <a:t>13</a:t>
            </a:fld>
            <a:endParaRPr lang="en-GB" altLang="en-US" dirty="0"/>
          </a:p>
        </p:txBody>
      </p:sp>
      <p:sp>
        <p:nvSpPr>
          <p:cNvPr id="21" name="Title 3"/>
          <p:cNvSpPr txBox="1">
            <a:spLocks/>
          </p:cNvSpPr>
          <p:nvPr/>
        </p:nvSpPr>
        <p:spPr bwMode="auto">
          <a:xfrm>
            <a:off x="610956" y="427585"/>
            <a:ext cx="10619988" cy="521321"/>
          </a:xfrm>
          <a:prstGeom prst="rect">
            <a:avLst/>
          </a:prstGeom>
          <a:noFill/>
          <a:ln>
            <a:noFill/>
          </a:ln>
          <a:effectLst/>
        </p:spPr>
        <p:txBody>
          <a:bodyPr vert="horz" wrap="square" lIns="90000" tIns="0" rIns="0" bIns="0" numCol="1" anchor="t" anchorCtr="0" compatLnSpc="1">
            <a:prstTxWarp prst="textNoShape">
              <a:avLst/>
            </a:prstTxWarp>
          </a:bodyPr>
          <a:lstStyle>
            <a:lvl1pPr algn="l" rtl="0" eaLnBrk="1" fontAlgn="base" hangingPunct="1">
              <a:spcBef>
                <a:spcPct val="0"/>
              </a:spcBef>
              <a:spcAft>
                <a:spcPct val="0"/>
              </a:spcAft>
              <a:defRPr sz="2000" b="1">
                <a:solidFill>
                  <a:schemeClr val="tx1"/>
                </a:solidFill>
                <a:latin typeface="+mj-lt"/>
                <a:ea typeface="+mj-ea"/>
                <a:cs typeface="+mj-cs"/>
              </a:defRPr>
            </a:lvl1pPr>
            <a:lvl2pPr algn="l" rtl="0" eaLnBrk="1" fontAlgn="base" hangingPunct="1">
              <a:spcBef>
                <a:spcPct val="0"/>
              </a:spcBef>
              <a:spcAft>
                <a:spcPct val="0"/>
              </a:spcAft>
              <a:defRPr sz="2954" b="1">
                <a:solidFill>
                  <a:schemeClr val="tx1"/>
                </a:solidFill>
                <a:latin typeface="Arial" charset="0"/>
                <a:cs typeface="Arial" charset="0"/>
              </a:defRPr>
            </a:lvl2pPr>
            <a:lvl3pPr algn="l" rtl="0" eaLnBrk="1" fontAlgn="base" hangingPunct="1">
              <a:spcBef>
                <a:spcPct val="0"/>
              </a:spcBef>
              <a:spcAft>
                <a:spcPct val="0"/>
              </a:spcAft>
              <a:defRPr sz="2954" b="1">
                <a:solidFill>
                  <a:schemeClr val="tx1"/>
                </a:solidFill>
                <a:latin typeface="Arial" charset="0"/>
                <a:cs typeface="Arial" charset="0"/>
              </a:defRPr>
            </a:lvl3pPr>
            <a:lvl4pPr algn="l" rtl="0" eaLnBrk="1" fontAlgn="base" hangingPunct="1">
              <a:spcBef>
                <a:spcPct val="0"/>
              </a:spcBef>
              <a:spcAft>
                <a:spcPct val="0"/>
              </a:spcAft>
              <a:defRPr sz="2954" b="1">
                <a:solidFill>
                  <a:schemeClr val="tx1"/>
                </a:solidFill>
                <a:latin typeface="Arial" charset="0"/>
                <a:cs typeface="Arial" charset="0"/>
              </a:defRPr>
            </a:lvl4pPr>
            <a:lvl5pPr algn="l" rtl="0" eaLnBrk="1" fontAlgn="base" hangingPunct="1">
              <a:spcBef>
                <a:spcPct val="0"/>
              </a:spcBef>
              <a:spcAft>
                <a:spcPct val="0"/>
              </a:spcAft>
              <a:defRPr sz="2954" b="1">
                <a:solidFill>
                  <a:schemeClr val="tx1"/>
                </a:solidFill>
                <a:latin typeface="Arial" charset="0"/>
                <a:cs typeface="Arial" charset="0"/>
              </a:defRPr>
            </a:lvl5pPr>
            <a:lvl6pPr marL="562722" algn="l" rtl="0" eaLnBrk="1" fontAlgn="base" hangingPunct="1">
              <a:spcBef>
                <a:spcPct val="0"/>
              </a:spcBef>
              <a:spcAft>
                <a:spcPct val="0"/>
              </a:spcAft>
              <a:defRPr sz="3446" b="1">
                <a:solidFill>
                  <a:schemeClr val="tx1"/>
                </a:solidFill>
                <a:latin typeface="Arial" charset="0"/>
                <a:cs typeface="Arial" charset="0"/>
              </a:defRPr>
            </a:lvl6pPr>
            <a:lvl7pPr marL="1125444" algn="l" rtl="0" eaLnBrk="1" fontAlgn="base" hangingPunct="1">
              <a:spcBef>
                <a:spcPct val="0"/>
              </a:spcBef>
              <a:spcAft>
                <a:spcPct val="0"/>
              </a:spcAft>
              <a:defRPr sz="3446" b="1">
                <a:solidFill>
                  <a:schemeClr val="tx1"/>
                </a:solidFill>
                <a:latin typeface="Arial" charset="0"/>
                <a:cs typeface="Arial" charset="0"/>
              </a:defRPr>
            </a:lvl7pPr>
            <a:lvl8pPr marL="1688165" algn="l" rtl="0" eaLnBrk="1" fontAlgn="base" hangingPunct="1">
              <a:spcBef>
                <a:spcPct val="0"/>
              </a:spcBef>
              <a:spcAft>
                <a:spcPct val="0"/>
              </a:spcAft>
              <a:defRPr sz="3446" b="1">
                <a:solidFill>
                  <a:schemeClr val="tx1"/>
                </a:solidFill>
                <a:latin typeface="Arial" charset="0"/>
                <a:cs typeface="Arial" charset="0"/>
              </a:defRPr>
            </a:lvl8pPr>
            <a:lvl9pPr marL="2250887" algn="l" rtl="0" eaLnBrk="1" fontAlgn="base" hangingPunct="1">
              <a:spcBef>
                <a:spcPct val="0"/>
              </a:spcBef>
              <a:spcAft>
                <a:spcPct val="0"/>
              </a:spcAft>
              <a:defRPr sz="3446" b="1">
                <a:solidFill>
                  <a:schemeClr val="tx1"/>
                </a:solidFill>
                <a:latin typeface="Arial" charset="0"/>
                <a:cs typeface="Arial" charset="0"/>
              </a:defRPr>
            </a:lvl9pPr>
          </a:lstStyle>
          <a:p>
            <a:r>
              <a:rPr lang="en-GB" sz="2800" kern="0" dirty="0">
                <a:solidFill>
                  <a:schemeClr val="bg1"/>
                </a:solidFill>
              </a:rPr>
              <a:t>Access world-class research and skills you need to succeed</a:t>
            </a:r>
          </a:p>
        </p:txBody>
      </p:sp>
    </p:spTree>
    <p:extLst>
      <p:ext uri="{BB962C8B-B14F-4D97-AF65-F5344CB8AC3E}">
        <p14:creationId xmlns:p14="http://schemas.microsoft.com/office/powerpoint/2010/main" val="1764875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0000" y="1577587"/>
            <a:ext cx="5115076" cy="430887"/>
          </a:xfrm>
          <a:prstGeom prst="rect">
            <a:avLst/>
          </a:prstGeom>
          <a:noFill/>
        </p:spPr>
        <p:txBody>
          <a:bodyPr wrap="square" lIns="0" tIns="0" rIns="0" bIns="0">
            <a:spAutoFit/>
          </a:bodyPr>
          <a:lstStyle/>
          <a:p>
            <a:pPr>
              <a:spcAft>
                <a:spcPts val="1000"/>
              </a:spcAft>
            </a:pPr>
            <a:r>
              <a:rPr lang="en-GB" sz="1400" dirty="0">
                <a:ea typeface="Calibri" panose="020F0502020204030204" pitchFamily="34" charset="0"/>
                <a:cs typeface="Calibri" panose="020F0502020204030204" pitchFamily="34" charset="0"/>
              </a:rPr>
              <a:t>With industry centred training programmes in Higher Education Institutions, you can expect a ready supply of high-calibre labour.</a:t>
            </a:r>
          </a:p>
        </p:txBody>
      </p:sp>
      <p:pic>
        <p:nvPicPr>
          <p:cNvPr id="37" name="Picture 36">
            <a:hlinkClick r:id="rId3" action="ppaction://hlinksldjump"/>
            <a:extLst>
              <a:ext uri="{FF2B5EF4-FFF2-40B4-BE49-F238E27FC236}">
                <a16:creationId xmlns:a16="http://schemas.microsoft.com/office/drawing/2014/main" id="{5D3E9091-3468-4411-AF03-CE66773382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a:off x="828000" y="6534000"/>
            <a:ext cx="285913" cy="288000"/>
          </a:xfrm>
          <a:prstGeom prst="rect">
            <a:avLst/>
          </a:prstGeom>
        </p:spPr>
      </p:pic>
      <p:pic>
        <p:nvPicPr>
          <p:cNvPr id="39" name="Picture 38">
            <a:hlinkClick r:id="rId5" action="ppaction://hlinksldjump"/>
            <a:extLst>
              <a:ext uri="{FF2B5EF4-FFF2-40B4-BE49-F238E27FC236}">
                <a16:creationId xmlns:a16="http://schemas.microsoft.com/office/drawing/2014/main" id="{1DE6C996-7F7D-46C0-84CA-4D025ACDD6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8000" y="6534000"/>
            <a:ext cx="288001" cy="288000"/>
          </a:xfrm>
          <a:prstGeom prst="rect">
            <a:avLst/>
          </a:prstGeom>
        </p:spPr>
      </p:pic>
      <p:pic>
        <p:nvPicPr>
          <p:cNvPr id="43" name="Picture 42">
            <a:hlinkClick r:id="" action="ppaction://hlinkshowjump?jump=previousslide"/>
            <a:extLst>
              <a:ext uri="{FF2B5EF4-FFF2-40B4-BE49-F238E27FC236}">
                <a16:creationId xmlns:a16="http://schemas.microsoft.com/office/drawing/2014/main" id="{5D3E9091-3468-4411-AF03-CE66773382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8000" y="6534000"/>
            <a:ext cx="285913" cy="288000"/>
          </a:xfrm>
          <a:prstGeom prst="rect">
            <a:avLst/>
          </a:prstGeom>
        </p:spPr>
      </p:pic>
      <p:sp>
        <p:nvSpPr>
          <p:cNvPr id="6" name="Slide Number Placeholder 5"/>
          <p:cNvSpPr>
            <a:spLocks noGrp="1"/>
          </p:cNvSpPr>
          <p:nvPr>
            <p:ph type="sldNum" sz="quarter" idx="10"/>
          </p:nvPr>
        </p:nvSpPr>
        <p:spPr/>
        <p:txBody>
          <a:bodyPr/>
          <a:lstStyle/>
          <a:p>
            <a:pPr>
              <a:defRPr/>
            </a:pPr>
            <a:fld id="{C99BD540-CAF4-4BC4-AA40-D496466E7C29}" type="slidenum">
              <a:rPr lang="en-GB" altLang="en-US" smtClean="0"/>
              <a:pPr>
                <a:defRPr/>
              </a:pPr>
              <a:t>14</a:t>
            </a:fld>
            <a:endParaRPr lang="en-GB" altLang="en-US" dirty="0"/>
          </a:p>
        </p:txBody>
      </p:sp>
      <p:sp>
        <p:nvSpPr>
          <p:cNvPr id="22" name="Title 3"/>
          <p:cNvSpPr txBox="1">
            <a:spLocks/>
          </p:cNvSpPr>
          <p:nvPr/>
        </p:nvSpPr>
        <p:spPr bwMode="auto">
          <a:xfrm>
            <a:off x="610956" y="427585"/>
            <a:ext cx="10629263" cy="521321"/>
          </a:xfrm>
          <a:prstGeom prst="rect">
            <a:avLst/>
          </a:prstGeom>
          <a:noFill/>
          <a:ln>
            <a:noFill/>
          </a:ln>
          <a:effectLst/>
        </p:spPr>
        <p:txBody>
          <a:bodyPr vert="horz" wrap="square" lIns="90000" tIns="0" rIns="0" bIns="0" numCol="1" anchor="t" anchorCtr="0" compatLnSpc="1">
            <a:prstTxWarp prst="textNoShape">
              <a:avLst/>
            </a:prstTxWarp>
          </a:bodyPr>
          <a:lstStyle>
            <a:lvl1pPr algn="l" rtl="0" eaLnBrk="1" fontAlgn="base" hangingPunct="1">
              <a:spcBef>
                <a:spcPct val="0"/>
              </a:spcBef>
              <a:spcAft>
                <a:spcPct val="0"/>
              </a:spcAft>
              <a:defRPr sz="2000" b="1">
                <a:solidFill>
                  <a:schemeClr val="tx1"/>
                </a:solidFill>
                <a:latin typeface="+mj-lt"/>
                <a:ea typeface="+mj-ea"/>
                <a:cs typeface="+mj-cs"/>
              </a:defRPr>
            </a:lvl1pPr>
            <a:lvl2pPr algn="l" rtl="0" eaLnBrk="1" fontAlgn="base" hangingPunct="1">
              <a:spcBef>
                <a:spcPct val="0"/>
              </a:spcBef>
              <a:spcAft>
                <a:spcPct val="0"/>
              </a:spcAft>
              <a:defRPr sz="2954" b="1">
                <a:solidFill>
                  <a:schemeClr val="tx1"/>
                </a:solidFill>
                <a:latin typeface="Arial" charset="0"/>
                <a:cs typeface="Arial" charset="0"/>
              </a:defRPr>
            </a:lvl2pPr>
            <a:lvl3pPr algn="l" rtl="0" eaLnBrk="1" fontAlgn="base" hangingPunct="1">
              <a:spcBef>
                <a:spcPct val="0"/>
              </a:spcBef>
              <a:spcAft>
                <a:spcPct val="0"/>
              </a:spcAft>
              <a:defRPr sz="2954" b="1">
                <a:solidFill>
                  <a:schemeClr val="tx1"/>
                </a:solidFill>
                <a:latin typeface="Arial" charset="0"/>
                <a:cs typeface="Arial" charset="0"/>
              </a:defRPr>
            </a:lvl3pPr>
            <a:lvl4pPr algn="l" rtl="0" eaLnBrk="1" fontAlgn="base" hangingPunct="1">
              <a:spcBef>
                <a:spcPct val="0"/>
              </a:spcBef>
              <a:spcAft>
                <a:spcPct val="0"/>
              </a:spcAft>
              <a:defRPr sz="2954" b="1">
                <a:solidFill>
                  <a:schemeClr val="tx1"/>
                </a:solidFill>
                <a:latin typeface="Arial" charset="0"/>
                <a:cs typeface="Arial" charset="0"/>
              </a:defRPr>
            </a:lvl4pPr>
            <a:lvl5pPr algn="l" rtl="0" eaLnBrk="1" fontAlgn="base" hangingPunct="1">
              <a:spcBef>
                <a:spcPct val="0"/>
              </a:spcBef>
              <a:spcAft>
                <a:spcPct val="0"/>
              </a:spcAft>
              <a:defRPr sz="2954" b="1">
                <a:solidFill>
                  <a:schemeClr val="tx1"/>
                </a:solidFill>
                <a:latin typeface="Arial" charset="0"/>
                <a:cs typeface="Arial" charset="0"/>
              </a:defRPr>
            </a:lvl5pPr>
            <a:lvl6pPr marL="562722" algn="l" rtl="0" eaLnBrk="1" fontAlgn="base" hangingPunct="1">
              <a:spcBef>
                <a:spcPct val="0"/>
              </a:spcBef>
              <a:spcAft>
                <a:spcPct val="0"/>
              </a:spcAft>
              <a:defRPr sz="3446" b="1">
                <a:solidFill>
                  <a:schemeClr val="tx1"/>
                </a:solidFill>
                <a:latin typeface="Arial" charset="0"/>
                <a:cs typeface="Arial" charset="0"/>
              </a:defRPr>
            </a:lvl6pPr>
            <a:lvl7pPr marL="1125444" algn="l" rtl="0" eaLnBrk="1" fontAlgn="base" hangingPunct="1">
              <a:spcBef>
                <a:spcPct val="0"/>
              </a:spcBef>
              <a:spcAft>
                <a:spcPct val="0"/>
              </a:spcAft>
              <a:defRPr sz="3446" b="1">
                <a:solidFill>
                  <a:schemeClr val="tx1"/>
                </a:solidFill>
                <a:latin typeface="Arial" charset="0"/>
                <a:cs typeface="Arial" charset="0"/>
              </a:defRPr>
            </a:lvl7pPr>
            <a:lvl8pPr marL="1688165" algn="l" rtl="0" eaLnBrk="1" fontAlgn="base" hangingPunct="1">
              <a:spcBef>
                <a:spcPct val="0"/>
              </a:spcBef>
              <a:spcAft>
                <a:spcPct val="0"/>
              </a:spcAft>
              <a:defRPr sz="3446" b="1">
                <a:solidFill>
                  <a:schemeClr val="tx1"/>
                </a:solidFill>
                <a:latin typeface="Arial" charset="0"/>
                <a:cs typeface="Arial" charset="0"/>
              </a:defRPr>
            </a:lvl8pPr>
            <a:lvl9pPr marL="2250887" algn="l" rtl="0" eaLnBrk="1" fontAlgn="base" hangingPunct="1">
              <a:spcBef>
                <a:spcPct val="0"/>
              </a:spcBef>
              <a:spcAft>
                <a:spcPct val="0"/>
              </a:spcAft>
              <a:defRPr sz="3446" b="1">
                <a:solidFill>
                  <a:schemeClr val="tx1"/>
                </a:solidFill>
                <a:latin typeface="Arial" charset="0"/>
                <a:cs typeface="Arial" charset="0"/>
              </a:defRPr>
            </a:lvl9pPr>
          </a:lstStyle>
          <a:p>
            <a:r>
              <a:rPr lang="en-GB" sz="2800" kern="0" dirty="0"/>
              <a:t>A pipeline of talent for the skills and capabilities needed…</a:t>
            </a:r>
          </a:p>
        </p:txBody>
      </p:sp>
      <p:grpSp>
        <p:nvGrpSpPr>
          <p:cNvPr id="21" name="Group 20">
            <a:extLst>
              <a:ext uri="{FF2B5EF4-FFF2-40B4-BE49-F238E27FC236}">
                <a16:creationId xmlns:a16="http://schemas.microsoft.com/office/drawing/2014/main" id="{EE38C484-9B2E-4FBB-80C8-FD24A35C25CA}"/>
              </a:ext>
            </a:extLst>
          </p:cNvPr>
          <p:cNvGrpSpPr/>
          <p:nvPr/>
        </p:nvGrpSpPr>
        <p:grpSpPr>
          <a:xfrm>
            <a:off x="610956" y="2186086"/>
            <a:ext cx="4813301" cy="2775948"/>
            <a:chOff x="909653" y="1860201"/>
            <a:chExt cx="3778646" cy="2243913"/>
          </a:xfrm>
        </p:grpSpPr>
        <p:sp>
          <p:nvSpPr>
            <p:cNvPr id="23" name="TextBox 22">
              <a:extLst>
                <a:ext uri="{FF2B5EF4-FFF2-40B4-BE49-F238E27FC236}">
                  <a16:creationId xmlns:a16="http://schemas.microsoft.com/office/drawing/2014/main" id="{2C3033C4-2632-4504-9E02-4D17EA575B80}"/>
                </a:ext>
              </a:extLst>
            </p:cNvPr>
            <p:cNvSpPr txBox="1"/>
            <p:nvPr/>
          </p:nvSpPr>
          <p:spPr>
            <a:xfrm>
              <a:off x="909654" y="1860201"/>
              <a:ext cx="3778645" cy="601038"/>
            </a:xfrm>
            <a:prstGeom prst="rect">
              <a:avLst/>
            </a:prstGeom>
            <a:noFill/>
            <a:ln w="19050">
              <a:solidFill>
                <a:schemeClr val="accent5"/>
              </a:solidFill>
            </a:ln>
          </p:spPr>
          <p:txBody>
            <a:bodyPr wrap="square" lIns="180000" tIns="144000" rIns="180000" bIns="144000" rtlCol="0" anchor="t">
              <a:noAutofit/>
            </a:bodyPr>
            <a:lstStyle/>
            <a:p>
              <a:r>
                <a:rPr lang="en-GB" sz="1100" dirty="0"/>
                <a:t>Exeter, Plymouth, Portsmouth, and Southampton universities + Sparsholt College offer degree courses linked to the needs of the aquaculture and wider marine sector.</a:t>
              </a:r>
            </a:p>
          </p:txBody>
        </p:sp>
        <p:sp>
          <p:nvSpPr>
            <p:cNvPr id="24" name="TextBox 23">
              <a:extLst>
                <a:ext uri="{FF2B5EF4-FFF2-40B4-BE49-F238E27FC236}">
                  <a16:creationId xmlns:a16="http://schemas.microsoft.com/office/drawing/2014/main" id="{38E946F5-CF48-448F-94A2-3A51A061C6CB}"/>
                </a:ext>
              </a:extLst>
            </p:cNvPr>
            <p:cNvSpPr txBox="1"/>
            <p:nvPr/>
          </p:nvSpPr>
          <p:spPr>
            <a:xfrm>
              <a:off x="909653" y="2544156"/>
              <a:ext cx="3778646" cy="534235"/>
            </a:xfrm>
            <a:prstGeom prst="rect">
              <a:avLst/>
            </a:prstGeom>
            <a:noFill/>
            <a:ln w="19050">
              <a:solidFill>
                <a:schemeClr val="accent5"/>
              </a:solidFill>
            </a:ln>
          </p:spPr>
          <p:txBody>
            <a:bodyPr wrap="square" lIns="180000" tIns="144000" rIns="180000" bIns="144000" rtlCol="0" anchor="t">
              <a:noAutofit/>
            </a:bodyPr>
            <a:lstStyle/>
            <a:p>
              <a:r>
                <a:rPr lang="en-GB" sz="1100" dirty="0">
                  <a:solidFill>
                    <a:schemeClr val="accent2"/>
                  </a:solidFill>
                </a:rPr>
                <a:t>Non-degree level courses are also available including diplomas in Fisheries Management, and Fish husbandry at Bridgwater College.</a:t>
              </a:r>
            </a:p>
          </p:txBody>
        </p:sp>
        <p:sp>
          <p:nvSpPr>
            <p:cNvPr id="25" name="TextBox 24">
              <a:extLst>
                <a:ext uri="{FF2B5EF4-FFF2-40B4-BE49-F238E27FC236}">
                  <a16:creationId xmlns:a16="http://schemas.microsoft.com/office/drawing/2014/main" id="{59DFD35D-6D3A-4F73-9EA5-D1AA6D094E7F}"/>
                </a:ext>
              </a:extLst>
            </p:cNvPr>
            <p:cNvSpPr txBox="1"/>
            <p:nvPr/>
          </p:nvSpPr>
          <p:spPr>
            <a:xfrm>
              <a:off x="909653" y="3175856"/>
              <a:ext cx="3778646" cy="928258"/>
            </a:xfrm>
            <a:prstGeom prst="rect">
              <a:avLst/>
            </a:prstGeom>
            <a:noFill/>
            <a:ln w="19050">
              <a:solidFill>
                <a:schemeClr val="accent5"/>
              </a:solidFill>
            </a:ln>
          </p:spPr>
          <p:txBody>
            <a:bodyPr wrap="square" lIns="144000" tIns="144000" rIns="144000" bIns="144000" rtlCol="0" anchor="ctr">
              <a:noAutofit/>
            </a:bodyPr>
            <a:lstStyle/>
            <a:p>
              <a:r>
                <a:rPr lang="en-GB" sz="1100" dirty="0">
                  <a:solidFill>
                    <a:schemeClr val="accent2"/>
                  </a:solidFill>
                </a:rPr>
                <a:t>Kingston Maurward College offers a Foundation Degree in Marine Ecology and Conservation, a City and Guilds Technical Certificate Level 2 (GCSE grade) course (fish health and biology, game and course angling, freshwater sport and fishery management) and a Level 3 (A Level equivalent) will follow next year. </a:t>
              </a:r>
            </a:p>
          </p:txBody>
        </p:sp>
      </p:grpSp>
      <p:sp>
        <p:nvSpPr>
          <p:cNvPr id="26" name="Textfeld 74">
            <a:extLst>
              <a:ext uri="{FF2B5EF4-FFF2-40B4-BE49-F238E27FC236}">
                <a16:creationId xmlns:a16="http://schemas.microsoft.com/office/drawing/2014/main" id="{B23DFD49-9483-4C56-98B0-BCC51A3C95C0}"/>
              </a:ext>
            </a:extLst>
          </p:cNvPr>
          <p:cNvSpPr txBox="1"/>
          <p:nvPr/>
        </p:nvSpPr>
        <p:spPr bwMode="gray">
          <a:xfrm>
            <a:off x="6547242" y="1577587"/>
            <a:ext cx="4860000" cy="430887"/>
          </a:xfrm>
          <a:prstGeom prst="rect">
            <a:avLst/>
          </a:prstGeom>
          <a:noFill/>
          <a:ln>
            <a:noFill/>
          </a:ln>
        </p:spPr>
        <p:txBody>
          <a:bodyPr wrap="square" lIns="0" tIns="0" rIns="0" bIns="0" rtlCol="0" anchor="t" anchorCtr="0">
            <a:spAutoFit/>
          </a:bodyPr>
          <a:lstStyle/>
          <a:p>
            <a:pPr eaLnBrk="1" fontAlgn="auto" hangingPunct="1">
              <a:spcBef>
                <a:spcPts val="0"/>
              </a:spcBef>
              <a:spcAft>
                <a:spcPts val="0"/>
              </a:spcAft>
            </a:pPr>
            <a:r>
              <a:rPr lang="de-DE" sz="1400" dirty="0">
                <a:latin typeface="Arial"/>
                <a:ea typeface="ＭＳ Ｐゴシック" charset="-128"/>
                <a:cs typeface="+mn-cs"/>
              </a:rPr>
              <a:t>The graduate pool is strengthened by aquaculture specific courses and world-class research centres</a:t>
            </a:r>
          </a:p>
        </p:txBody>
      </p:sp>
      <p:sp>
        <p:nvSpPr>
          <p:cNvPr id="3" name="Rectangle 2">
            <a:extLst>
              <a:ext uri="{FF2B5EF4-FFF2-40B4-BE49-F238E27FC236}">
                <a16:creationId xmlns:a16="http://schemas.microsoft.com/office/drawing/2014/main" id="{4805B33D-F070-4EEB-A464-7386AB59E2D4}"/>
              </a:ext>
            </a:extLst>
          </p:cNvPr>
          <p:cNvSpPr/>
          <p:nvPr/>
        </p:nvSpPr>
        <p:spPr>
          <a:xfrm>
            <a:off x="610956" y="5239063"/>
            <a:ext cx="4813301" cy="1015663"/>
          </a:xfrm>
          <a:prstGeom prst="rect">
            <a:avLst/>
          </a:prstGeom>
          <a:solidFill>
            <a:schemeClr val="accent2"/>
          </a:solidFill>
        </p:spPr>
        <p:txBody>
          <a:bodyPr wrap="square">
            <a:spAutoFit/>
          </a:bodyPr>
          <a:lstStyle/>
          <a:p>
            <a:r>
              <a:rPr lang="en-GB" sz="1200" dirty="0">
                <a:solidFill>
                  <a:schemeClr val="bg1"/>
                </a:solidFill>
              </a:rPr>
              <a:t>The region also has world-leading marine and maritime education and research institutions in a number of fields. The Southern England Region has three of the UK’s four marine research and development centres at the University of Southampton, University of Portsmouth and the University of Plymouth.</a:t>
            </a:r>
          </a:p>
        </p:txBody>
      </p:sp>
      <p:sp>
        <p:nvSpPr>
          <p:cNvPr id="40" name="Rectangle 39">
            <a:extLst>
              <a:ext uri="{FF2B5EF4-FFF2-40B4-BE49-F238E27FC236}">
                <a16:creationId xmlns:a16="http://schemas.microsoft.com/office/drawing/2014/main" id="{F4CE0489-C2D2-484D-BA52-1712246D1434}"/>
              </a:ext>
            </a:extLst>
          </p:cNvPr>
          <p:cNvSpPr/>
          <p:nvPr/>
        </p:nvSpPr>
        <p:spPr>
          <a:xfrm>
            <a:off x="6010085" y="2103483"/>
            <a:ext cx="1504806" cy="9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GB" sz="1400" dirty="0"/>
              <a:t>University </a:t>
            </a:r>
          </a:p>
          <a:p>
            <a:pPr algn="ctr"/>
            <a:r>
              <a:rPr lang="en-GB" sz="1400" dirty="0"/>
              <a:t>of </a:t>
            </a:r>
          </a:p>
          <a:p>
            <a:pPr algn="ctr"/>
            <a:r>
              <a:rPr lang="en-GB" sz="1400" dirty="0"/>
              <a:t>Exeter</a:t>
            </a:r>
          </a:p>
        </p:txBody>
      </p:sp>
      <p:sp>
        <p:nvSpPr>
          <p:cNvPr id="41" name="Rectangle 40">
            <a:extLst>
              <a:ext uri="{FF2B5EF4-FFF2-40B4-BE49-F238E27FC236}">
                <a16:creationId xmlns:a16="http://schemas.microsoft.com/office/drawing/2014/main" id="{AEE10BFF-BFEB-455C-9DF7-AD0A9A576024}"/>
              </a:ext>
            </a:extLst>
          </p:cNvPr>
          <p:cNvSpPr/>
          <p:nvPr/>
        </p:nvSpPr>
        <p:spPr>
          <a:xfrm>
            <a:off x="6010085" y="4322405"/>
            <a:ext cx="1504806" cy="9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GB" sz="1400" dirty="0"/>
              <a:t>Bournemouth University</a:t>
            </a:r>
          </a:p>
        </p:txBody>
      </p:sp>
      <p:sp>
        <p:nvSpPr>
          <p:cNvPr id="42" name="Rectangle 41">
            <a:extLst>
              <a:ext uri="{FF2B5EF4-FFF2-40B4-BE49-F238E27FC236}">
                <a16:creationId xmlns:a16="http://schemas.microsoft.com/office/drawing/2014/main" id="{F524B995-FE28-406C-8C95-9699A89F09CD}"/>
              </a:ext>
            </a:extLst>
          </p:cNvPr>
          <p:cNvSpPr/>
          <p:nvPr/>
        </p:nvSpPr>
        <p:spPr>
          <a:xfrm>
            <a:off x="7514891" y="2103483"/>
            <a:ext cx="4461085" cy="9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180000" rIns="180000" bIns="180000" rtlCol="0" anchor="ctr"/>
          <a:lstStyle/>
          <a:p>
            <a:pPr lvl="0" algn="ctr" eaLnBrk="1" fontAlgn="auto" hangingPunct="1">
              <a:spcBef>
                <a:spcPts val="0"/>
              </a:spcBef>
              <a:spcAft>
                <a:spcPts val="600"/>
              </a:spcAft>
              <a:defRPr/>
            </a:pPr>
            <a:r>
              <a:rPr lang="en-GB" sz="1100" dirty="0">
                <a:solidFill>
                  <a:srgbClr val="180E3C"/>
                </a:solidFill>
                <a:latin typeface="Arial" panose="020B0604020202020204" pitchFamily="34" charset="0"/>
                <a:cs typeface="Arial" panose="020B0604020202020204" pitchFamily="34" charset="0"/>
              </a:rPr>
              <a:t>Partner of the Sustainable Aquaculture Futures Centre (with Cefas), employing combined strengths to develop scientific research for societal benefit.</a:t>
            </a:r>
          </a:p>
          <a:p>
            <a:pPr lvl="0" algn="ctr" eaLnBrk="1" fontAlgn="auto" hangingPunct="1">
              <a:spcBef>
                <a:spcPts val="0"/>
              </a:spcBef>
              <a:spcAft>
                <a:spcPts val="1800"/>
              </a:spcAft>
              <a:defRPr/>
            </a:pPr>
            <a:r>
              <a:rPr lang="en-GB" sz="1100" kern="0" dirty="0">
                <a:solidFill>
                  <a:schemeClr val="tx2"/>
                </a:solidFill>
                <a:latin typeface="Arial" panose="020B0604020202020204" pitchFamily="34" charset="0"/>
                <a:cs typeface="Arial" panose="020B0604020202020204" pitchFamily="34" charset="0"/>
              </a:rPr>
              <a:t>20,000 students</a:t>
            </a:r>
            <a:r>
              <a:rPr lang="en-GB" sz="1100" kern="0" dirty="0">
                <a:solidFill>
                  <a:srgbClr val="180E3C"/>
                </a:solidFill>
                <a:latin typeface="Arial" panose="020B0604020202020204" pitchFamily="34" charset="0"/>
                <a:cs typeface="Arial" panose="020B0604020202020204" pitchFamily="34" charset="0"/>
              </a:rPr>
              <a:t>, member of the Russell Group - 98% of its research is rated as international quality</a:t>
            </a:r>
          </a:p>
        </p:txBody>
      </p:sp>
      <p:sp>
        <p:nvSpPr>
          <p:cNvPr id="44" name="Rectangle 43">
            <a:extLst>
              <a:ext uri="{FF2B5EF4-FFF2-40B4-BE49-F238E27FC236}">
                <a16:creationId xmlns:a16="http://schemas.microsoft.com/office/drawing/2014/main" id="{91E49559-997E-41B4-9235-ACF736AB9D22}"/>
              </a:ext>
            </a:extLst>
          </p:cNvPr>
          <p:cNvSpPr/>
          <p:nvPr/>
        </p:nvSpPr>
        <p:spPr>
          <a:xfrm>
            <a:off x="7514890" y="3207111"/>
            <a:ext cx="4461086" cy="9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180000" rIns="90000" bIns="180000" rtlCol="0" anchor="ctr"/>
          <a:lstStyle/>
          <a:p>
            <a:pPr lvl="0" algn="ctr">
              <a:spcAft>
                <a:spcPts val="600"/>
              </a:spcAft>
            </a:pPr>
            <a:r>
              <a:rPr lang="en-GB" sz="1100" dirty="0">
                <a:solidFill>
                  <a:srgbClr val="180E3C"/>
                </a:solidFill>
                <a:latin typeface="Arial" panose="020B0604020202020204" pitchFamily="34" charset="0"/>
                <a:cs typeface="Arial" panose="020B0604020202020204" pitchFamily="34" charset="0"/>
              </a:rPr>
              <a:t>School of Biological and Marine Sciences offering courses including </a:t>
            </a:r>
            <a:r>
              <a:rPr lang="en-GB" sz="1100" dirty="0">
                <a:solidFill>
                  <a:srgbClr val="B00D23"/>
                </a:solidFill>
                <a:latin typeface="Arial" panose="020B0604020202020204" pitchFamily="34" charset="0"/>
                <a:cs typeface="Arial" panose="020B0604020202020204" pitchFamily="34" charset="0"/>
              </a:rPr>
              <a:t>MSc Sustainable Aquaculture Systems</a:t>
            </a:r>
          </a:p>
          <a:p>
            <a:pPr lvl="0" algn="ctr"/>
            <a:r>
              <a:rPr lang="en-GB" sz="1100" dirty="0">
                <a:solidFill>
                  <a:schemeClr val="tx2"/>
                </a:solidFill>
                <a:latin typeface="Arial" panose="020B0604020202020204" pitchFamily="34" charset="0"/>
                <a:cs typeface="Arial" panose="020B0604020202020204" pitchFamily="34" charset="0"/>
              </a:rPr>
              <a:t>23,000 students</a:t>
            </a:r>
            <a:r>
              <a:rPr lang="en-GB" sz="1100" dirty="0">
                <a:solidFill>
                  <a:srgbClr val="180E3C"/>
                </a:solidFill>
                <a:latin typeface="Arial" panose="020B0604020202020204" pitchFamily="34" charset="0"/>
                <a:cs typeface="Arial" panose="020B0604020202020204" pitchFamily="34" charset="0"/>
              </a:rPr>
              <a:t>, 2,900 staff and £100 million </a:t>
            </a:r>
            <a:r>
              <a:rPr lang="en-GB" sz="1100" dirty="0">
                <a:solidFill>
                  <a:schemeClr val="tx2"/>
                </a:solidFill>
                <a:latin typeface="Arial" panose="020B0604020202020204" pitchFamily="34" charset="0"/>
                <a:cs typeface="Arial" panose="020B0604020202020204" pitchFamily="34" charset="0"/>
              </a:rPr>
              <a:t>network of business support facilities</a:t>
            </a:r>
            <a:endParaRPr lang="en-GB" sz="1600" dirty="0"/>
          </a:p>
        </p:txBody>
      </p:sp>
      <p:sp>
        <p:nvSpPr>
          <p:cNvPr id="45" name="Rectangle 44">
            <a:extLst>
              <a:ext uri="{FF2B5EF4-FFF2-40B4-BE49-F238E27FC236}">
                <a16:creationId xmlns:a16="http://schemas.microsoft.com/office/drawing/2014/main" id="{143E2BE0-E528-4292-9F5F-B5FFE2262981}"/>
              </a:ext>
            </a:extLst>
          </p:cNvPr>
          <p:cNvSpPr/>
          <p:nvPr/>
        </p:nvSpPr>
        <p:spPr>
          <a:xfrm>
            <a:off x="7505564" y="4334071"/>
            <a:ext cx="4470412" cy="96033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180000" rIns="90000" bIns="180000" rtlCol="0" anchor="ctr"/>
          <a:lstStyle/>
          <a:p>
            <a:pPr lvl="0" algn="ctr">
              <a:spcAft>
                <a:spcPts val="600"/>
              </a:spcAft>
            </a:pPr>
            <a:r>
              <a:rPr lang="en-GB" sz="1100" dirty="0">
                <a:solidFill>
                  <a:srgbClr val="180E3C"/>
                </a:solidFill>
                <a:latin typeface="Arial" panose="020B0604020202020204" pitchFamily="34" charset="0"/>
                <a:cs typeface="Arial" panose="020B0604020202020204" pitchFamily="34" charset="0"/>
              </a:rPr>
              <a:t>Department of Life &amp; Environmental Sciences </a:t>
            </a:r>
            <a:r>
              <a:rPr lang="en-GB" sz="1100" dirty="0">
                <a:solidFill>
                  <a:schemeClr val="tx2"/>
                </a:solidFill>
                <a:latin typeface="Arial" panose="020B0604020202020204" pitchFamily="34" charset="0"/>
                <a:cs typeface="Arial" panose="020B0604020202020204" pitchFamily="34" charset="0"/>
              </a:rPr>
              <a:t>offering courses in Marine Ecology and Conservation + Marine and Freshwater Management</a:t>
            </a:r>
            <a:r>
              <a:rPr lang="en-GB" sz="1100" dirty="0">
                <a:solidFill>
                  <a:srgbClr val="180E3C"/>
                </a:solidFill>
                <a:latin typeface="Arial" panose="020B0604020202020204" pitchFamily="34" charset="0"/>
                <a:cs typeface="Arial" panose="020B0604020202020204" pitchFamily="34" charset="0"/>
              </a:rPr>
              <a:t> – with links to Kingston Maurward College</a:t>
            </a:r>
          </a:p>
          <a:p>
            <a:pPr lvl="0" algn="ctr">
              <a:spcAft>
                <a:spcPts val="1800"/>
              </a:spcAft>
            </a:pPr>
            <a:r>
              <a:rPr lang="en-GB" sz="1100" dirty="0">
                <a:solidFill>
                  <a:srgbClr val="B00D23"/>
                </a:solidFill>
                <a:latin typeface="Arial" panose="020B0604020202020204" pitchFamily="34" charset="0"/>
                <a:cs typeface="Arial" panose="020B0604020202020204" pitchFamily="34" charset="0"/>
              </a:rPr>
              <a:t>19,000 students </a:t>
            </a:r>
            <a:r>
              <a:rPr lang="en-GB" sz="1100" dirty="0">
                <a:solidFill>
                  <a:schemeClr val="tx1"/>
                </a:solidFill>
                <a:latin typeface="Arial" panose="020B0604020202020204" pitchFamily="34" charset="0"/>
                <a:cs typeface="Arial" panose="020B0604020202020204" pitchFamily="34" charset="0"/>
              </a:rPr>
              <a:t>and one of the top 200 young universities in the world</a:t>
            </a:r>
            <a:endParaRPr lang="en-GB" sz="1600" dirty="0">
              <a:solidFill>
                <a:schemeClr val="tx1"/>
              </a:solidFill>
            </a:endParaRPr>
          </a:p>
        </p:txBody>
      </p:sp>
      <p:sp>
        <p:nvSpPr>
          <p:cNvPr id="46" name="Rectangle 45">
            <a:extLst>
              <a:ext uri="{FF2B5EF4-FFF2-40B4-BE49-F238E27FC236}">
                <a16:creationId xmlns:a16="http://schemas.microsoft.com/office/drawing/2014/main" id="{15160531-6830-4AF6-8934-5B1C19F388B7}"/>
              </a:ext>
            </a:extLst>
          </p:cNvPr>
          <p:cNvSpPr/>
          <p:nvPr/>
        </p:nvSpPr>
        <p:spPr>
          <a:xfrm>
            <a:off x="6010085" y="3207111"/>
            <a:ext cx="1504806" cy="9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GB" sz="1400" dirty="0"/>
              <a:t>University of Plymouth</a:t>
            </a:r>
          </a:p>
        </p:txBody>
      </p:sp>
      <p:sp>
        <p:nvSpPr>
          <p:cNvPr id="27" name="Rectangle 26">
            <a:extLst>
              <a:ext uri="{FF2B5EF4-FFF2-40B4-BE49-F238E27FC236}">
                <a16:creationId xmlns:a16="http://schemas.microsoft.com/office/drawing/2014/main" id="{F309A91F-6619-4FF1-8CB3-0D7A35DB4E22}"/>
              </a:ext>
            </a:extLst>
          </p:cNvPr>
          <p:cNvSpPr/>
          <p:nvPr/>
        </p:nvSpPr>
        <p:spPr>
          <a:xfrm>
            <a:off x="6010085" y="5437699"/>
            <a:ext cx="1504806" cy="9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GB" sz="1400" dirty="0"/>
              <a:t>Sparsholt College</a:t>
            </a:r>
          </a:p>
        </p:txBody>
      </p:sp>
      <p:sp>
        <p:nvSpPr>
          <p:cNvPr id="28" name="Rectangle 27">
            <a:extLst>
              <a:ext uri="{FF2B5EF4-FFF2-40B4-BE49-F238E27FC236}">
                <a16:creationId xmlns:a16="http://schemas.microsoft.com/office/drawing/2014/main" id="{3628EE68-58DD-4427-BB13-38717887F8F2}"/>
              </a:ext>
            </a:extLst>
          </p:cNvPr>
          <p:cNvSpPr/>
          <p:nvPr/>
        </p:nvSpPr>
        <p:spPr>
          <a:xfrm>
            <a:off x="7505564" y="5437699"/>
            <a:ext cx="4470412" cy="9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180000" rIns="90000" bIns="180000" rtlCol="0" anchor="ctr"/>
          <a:lstStyle/>
          <a:p>
            <a:pPr lvl="0" algn="ctr">
              <a:spcAft>
                <a:spcPts val="600"/>
              </a:spcAft>
            </a:pPr>
            <a:r>
              <a:rPr lang="en-GB" sz="1100" dirty="0">
                <a:solidFill>
                  <a:srgbClr val="180E3C"/>
                </a:solidFill>
                <a:latin typeface="Arial" panose="020B0604020202020204" pitchFamily="34" charset="0"/>
                <a:cs typeface="Arial" panose="020B0604020202020204" pitchFamily="34" charset="0"/>
              </a:rPr>
              <a:t>Recognised worldwide for </a:t>
            </a:r>
            <a:r>
              <a:rPr lang="en-GB" sz="1100" dirty="0">
                <a:solidFill>
                  <a:schemeClr val="tx2"/>
                </a:solidFill>
                <a:latin typeface="Arial" panose="020B0604020202020204" pitchFamily="34" charset="0"/>
                <a:cs typeface="Arial" panose="020B0604020202020204" pitchFamily="34" charset="0"/>
              </a:rPr>
              <a:t>expertise in providing education in aquaculture</a:t>
            </a:r>
            <a:r>
              <a:rPr lang="en-GB" sz="1100" dirty="0">
                <a:solidFill>
                  <a:srgbClr val="180E3C"/>
                </a:solidFill>
                <a:latin typeface="Arial" panose="020B0604020202020204" pitchFamily="34" charset="0"/>
                <a:cs typeface="Arial" panose="020B0604020202020204" pitchFamily="34" charset="0"/>
              </a:rPr>
              <a:t> and fisheries studies</a:t>
            </a:r>
            <a:endParaRPr lang="en-GB" sz="1100" dirty="0">
              <a:solidFill>
                <a:srgbClr val="B00D23"/>
              </a:solidFill>
              <a:latin typeface="Arial" panose="020B0604020202020204" pitchFamily="34" charset="0"/>
              <a:cs typeface="Arial" panose="020B0604020202020204" pitchFamily="34" charset="0"/>
            </a:endParaRPr>
          </a:p>
          <a:p>
            <a:pPr lvl="0" algn="ctr"/>
            <a:r>
              <a:rPr lang="en-GB" sz="1100" dirty="0">
                <a:solidFill>
                  <a:srgbClr val="B00D23"/>
                </a:solidFill>
                <a:latin typeface="Arial" panose="020B0604020202020204" pitchFamily="34" charset="0"/>
                <a:cs typeface="Arial" panose="020B0604020202020204" pitchFamily="34" charset="0"/>
              </a:rPr>
              <a:t>6,500 students </a:t>
            </a:r>
            <a:r>
              <a:rPr lang="en-GB" sz="1100" dirty="0">
                <a:solidFill>
                  <a:schemeClr val="tx1"/>
                </a:solidFill>
                <a:latin typeface="Arial" panose="020B0604020202020204" pitchFamily="34" charset="0"/>
                <a:cs typeface="Arial" panose="020B0604020202020204" pitchFamily="34" charset="0"/>
              </a:rPr>
              <a:t>and one of the leading providers of university level courses for the land and environment </a:t>
            </a:r>
            <a:endParaRPr lang="en-GB" sz="1600" dirty="0">
              <a:solidFill>
                <a:schemeClr val="tx1"/>
              </a:solidFill>
            </a:endParaRPr>
          </a:p>
        </p:txBody>
      </p:sp>
    </p:spTree>
    <p:extLst>
      <p:ext uri="{BB962C8B-B14F-4D97-AF65-F5344CB8AC3E}">
        <p14:creationId xmlns:p14="http://schemas.microsoft.com/office/powerpoint/2010/main" val="11579238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99BD540-CAF4-4BC4-AA40-D496466E7C29}" type="slidenum">
              <a:rPr lang="en-GB" altLang="en-US" smtClean="0"/>
              <a:pPr/>
              <a:t>15</a:t>
            </a:fld>
            <a:endParaRPr lang="en-GB" altLang="en-US" dirty="0"/>
          </a:p>
        </p:txBody>
      </p:sp>
      <p:sp>
        <p:nvSpPr>
          <p:cNvPr id="10" name="Text Placeholder 9"/>
          <p:cNvSpPr>
            <a:spLocks noGrp="1"/>
          </p:cNvSpPr>
          <p:nvPr>
            <p:ph type="body" sz="quarter" idx="11"/>
          </p:nvPr>
        </p:nvSpPr>
        <p:spPr>
          <a:xfrm>
            <a:off x="753913" y="1332000"/>
            <a:ext cx="10414196" cy="289188"/>
          </a:xfrm>
        </p:spPr>
        <p:txBody>
          <a:bodyPr/>
          <a:lstStyle/>
          <a:p>
            <a:r>
              <a:rPr lang="en-GB" dirty="0"/>
              <a:t>Providing you with cutting edge research and innovation in environmental impact and aquatic animal health </a:t>
            </a:r>
          </a:p>
        </p:txBody>
      </p:sp>
      <p:pic>
        <p:nvPicPr>
          <p:cNvPr id="37" name="Picture 36">
            <a:hlinkClick r:id="rId3" action="ppaction://hlinksldjump"/>
            <a:extLst>
              <a:ext uri="{FF2B5EF4-FFF2-40B4-BE49-F238E27FC236}">
                <a16:creationId xmlns:a16="http://schemas.microsoft.com/office/drawing/2014/main" id="{5D3E9091-3468-4411-AF03-CE66773382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a:off x="828000" y="6534000"/>
            <a:ext cx="285913" cy="288000"/>
          </a:xfrm>
          <a:prstGeom prst="rect">
            <a:avLst/>
          </a:prstGeom>
        </p:spPr>
      </p:pic>
      <p:pic>
        <p:nvPicPr>
          <p:cNvPr id="40" name="Picture 39">
            <a:hlinkClick r:id="rId5" action="ppaction://hlinksldjump"/>
            <a:extLst>
              <a:ext uri="{FF2B5EF4-FFF2-40B4-BE49-F238E27FC236}">
                <a16:creationId xmlns:a16="http://schemas.microsoft.com/office/drawing/2014/main" id="{1DE6C996-7F7D-46C0-84CA-4D025ACDD6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8000" y="6534000"/>
            <a:ext cx="288001" cy="288000"/>
          </a:xfrm>
          <a:prstGeom prst="rect">
            <a:avLst/>
          </a:prstGeom>
        </p:spPr>
      </p:pic>
      <p:pic>
        <p:nvPicPr>
          <p:cNvPr id="45" name="Picture 44">
            <a:hlinkClick r:id="" action="ppaction://hlinkshowjump?jump=previousslide"/>
            <a:extLst>
              <a:ext uri="{FF2B5EF4-FFF2-40B4-BE49-F238E27FC236}">
                <a16:creationId xmlns:a16="http://schemas.microsoft.com/office/drawing/2014/main" id="{5D3E9091-3468-4411-AF03-CE66773382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8000" y="6534000"/>
            <a:ext cx="285913" cy="288000"/>
          </a:xfrm>
          <a:prstGeom prst="rect">
            <a:avLst/>
          </a:prstGeom>
        </p:spPr>
      </p:pic>
      <p:sp>
        <p:nvSpPr>
          <p:cNvPr id="55" name="Oval 54"/>
          <p:cNvSpPr/>
          <p:nvPr/>
        </p:nvSpPr>
        <p:spPr>
          <a:xfrm>
            <a:off x="4140000" y="1728000"/>
            <a:ext cx="972000" cy="9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8BCB507E-D329-45DB-B15D-F7E35B0BFC5C}"/>
              </a:ext>
            </a:extLst>
          </p:cNvPr>
          <p:cNvGrpSpPr/>
          <p:nvPr/>
        </p:nvGrpSpPr>
        <p:grpSpPr>
          <a:xfrm>
            <a:off x="970956" y="2216130"/>
            <a:ext cx="10728000" cy="4229058"/>
            <a:chOff x="900000" y="2267999"/>
            <a:chExt cx="10728000" cy="4229058"/>
          </a:xfrm>
        </p:grpSpPr>
        <p:sp>
          <p:nvSpPr>
            <p:cNvPr id="42" name="Content Placeholder 2">
              <a:extLst>
                <a:ext uri="{FF2B5EF4-FFF2-40B4-BE49-F238E27FC236}">
                  <a16:creationId xmlns:a16="http://schemas.microsoft.com/office/drawing/2014/main" id="{E890734B-C94B-4E1A-A7B8-E8C078534D5F}"/>
                </a:ext>
              </a:extLst>
            </p:cNvPr>
            <p:cNvSpPr txBox="1">
              <a:spLocks/>
            </p:cNvSpPr>
            <p:nvPr/>
          </p:nvSpPr>
          <p:spPr>
            <a:xfrm>
              <a:off x="900000" y="2267999"/>
              <a:ext cx="3240000" cy="4229057"/>
            </a:xfrm>
            <a:prstGeom prst="rect">
              <a:avLst/>
            </a:prstGeom>
            <a:noFill/>
            <a:ln w="34925">
              <a:solidFill>
                <a:schemeClr val="accent5"/>
              </a:solidFill>
            </a:ln>
          </p:spPr>
          <p:txBody>
            <a:bodyPr lIns="360000" tIns="180000" rIns="216000" bIns="180000"/>
            <a:lstStyle>
              <a:lvl1pPr algn="l" rtl="0" eaLnBrk="1" fontAlgn="base" hangingPunct="1">
                <a:spcBef>
                  <a:spcPts val="0"/>
                </a:spcBef>
                <a:spcAft>
                  <a:spcPts val="369"/>
                </a:spcAft>
                <a:defRPr sz="1723" b="1">
                  <a:solidFill>
                    <a:schemeClr val="tx1"/>
                  </a:solidFill>
                  <a:latin typeface="+mn-lt"/>
                  <a:ea typeface="+mn-ea"/>
                  <a:cs typeface="+mn-cs"/>
                </a:defRPr>
              </a:lvl1pPr>
              <a:lvl2pPr marL="332162" indent="-330209" algn="l" rtl="0" eaLnBrk="1" fontAlgn="base" hangingPunct="1">
                <a:spcBef>
                  <a:spcPct val="20000"/>
                </a:spcBef>
                <a:spcAft>
                  <a:spcPct val="0"/>
                </a:spcAft>
                <a:buClr>
                  <a:schemeClr val="accent1"/>
                </a:buClr>
                <a:buChar char="•"/>
                <a:defRPr sz="1354">
                  <a:solidFill>
                    <a:schemeClr val="tx1"/>
                  </a:solidFill>
                  <a:latin typeface="+mn-lt"/>
                  <a:cs typeface="+mn-cs"/>
                </a:defRPr>
              </a:lvl2pPr>
              <a:lvl3pPr marL="666279" indent="-332162" algn="l" rtl="0" eaLnBrk="1" fontAlgn="base" hangingPunct="1">
                <a:spcBef>
                  <a:spcPct val="0"/>
                </a:spcBef>
                <a:spcAft>
                  <a:spcPct val="0"/>
                </a:spcAft>
                <a:buFont typeface="Arial" panose="020B0604020202020204" pitchFamily="34" charset="0"/>
                <a:buChar char="–"/>
                <a:defRPr sz="1354">
                  <a:solidFill>
                    <a:schemeClr val="tx1"/>
                  </a:solidFill>
                  <a:latin typeface="+mn-lt"/>
                  <a:cs typeface="+mn-cs"/>
                </a:defRPr>
              </a:lvl3pPr>
              <a:lvl4pPr marL="990625" indent="-322393" algn="l" rtl="0" eaLnBrk="1" fontAlgn="base" hangingPunct="1">
                <a:spcBef>
                  <a:spcPct val="0"/>
                </a:spcBef>
                <a:spcAft>
                  <a:spcPct val="0"/>
                </a:spcAft>
                <a:buChar char="–"/>
                <a:defRPr sz="1354">
                  <a:solidFill>
                    <a:schemeClr val="tx1"/>
                  </a:solidFill>
                  <a:latin typeface="+mn-lt"/>
                  <a:cs typeface="+mn-cs"/>
                </a:defRPr>
              </a:lvl4pPr>
              <a:lvl5pPr marL="2553741" indent="-281361" algn="l" rtl="0" eaLnBrk="1" fontAlgn="base" hangingPunct="1">
                <a:spcBef>
                  <a:spcPct val="20000"/>
                </a:spcBef>
                <a:spcAft>
                  <a:spcPct val="0"/>
                </a:spcAft>
                <a:buChar char="»"/>
                <a:defRPr sz="2462">
                  <a:solidFill>
                    <a:schemeClr val="tx1"/>
                  </a:solidFill>
                  <a:latin typeface="+mn-lt"/>
                  <a:cs typeface="+mn-cs"/>
                </a:defRPr>
              </a:lvl5pPr>
              <a:lvl6pPr marL="3116463" indent="-281361" algn="l" rtl="0" eaLnBrk="1" fontAlgn="base" hangingPunct="1">
                <a:spcBef>
                  <a:spcPct val="20000"/>
                </a:spcBef>
                <a:spcAft>
                  <a:spcPct val="0"/>
                </a:spcAft>
                <a:buChar char="»"/>
                <a:defRPr sz="2462">
                  <a:solidFill>
                    <a:schemeClr val="tx1"/>
                  </a:solidFill>
                  <a:latin typeface="+mn-lt"/>
                  <a:cs typeface="+mn-cs"/>
                </a:defRPr>
              </a:lvl6pPr>
              <a:lvl7pPr marL="3679185" indent="-281361" algn="l" rtl="0" eaLnBrk="1" fontAlgn="base" hangingPunct="1">
                <a:spcBef>
                  <a:spcPct val="20000"/>
                </a:spcBef>
                <a:spcAft>
                  <a:spcPct val="0"/>
                </a:spcAft>
                <a:buChar char="»"/>
                <a:defRPr sz="2462">
                  <a:solidFill>
                    <a:schemeClr val="tx1"/>
                  </a:solidFill>
                  <a:latin typeface="+mn-lt"/>
                  <a:cs typeface="+mn-cs"/>
                </a:defRPr>
              </a:lvl7pPr>
              <a:lvl8pPr marL="4241907" indent="-281361" algn="l" rtl="0" eaLnBrk="1" fontAlgn="base" hangingPunct="1">
                <a:spcBef>
                  <a:spcPct val="20000"/>
                </a:spcBef>
                <a:spcAft>
                  <a:spcPct val="0"/>
                </a:spcAft>
                <a:buChar char="»"/>
                <a:defRPr sz="2462">
                  <a:solidFill>
                    <a:schemeClr val="tx1"/>
                  </a:solidFill>
                  <a:latin typeface="+mn-lt"/>
                  <a:cs typeface="+mn-cs"/>
                </a:defRPr>
              </a:lvl8pPr>
              <a:lvl9pPr marL="4804628" indent="-281361" algn="l" rtl="0" eaLnBrk="1" fontAlgn="base" hangingPunct="1">
                <a:spcBef>
                  <a:spcPct val="20000"/>
                </a:spcBef>
                <a:spcAft>
                  <a:spcPct val="0"/>
                </a:spcAft>
                <a:buChar char="»"/>
                <a:defRPr sz="2462">
                  <a:solidFill>
                    <a:schemeClr val="tx1"/>
                  </a:solidFill>
                  <a:latin typeface="+mn-lt"/>
                  <a:cs typeface="+mn-cs"/>
                </a:defRPr>
              </a:lvl9pPr>
            </a:lstStyle>
            <a:p>
              <a:pPr lvl="0" eaLnBrk="0" hangingPunct="0">
                <a:spcBef>
                  <a:spcPct val="0"/>
                </a:spcBef>
                <a:spcAft>
                  <a:spcPts val="300"/>
                </a:spcAft>
              </a:pPr>
              <a:r>
                <a:rPr lang="en-GB" sz="1400" dirty="0">
                  <a:solidFill>
                    <a:schemeClr val="tx2"/>
                  </a:solidFill>
                  <a:latin typeface="Arial" panose="020B0604020202020204" pitchFamily="34" charset="0"/>
                  <a:cs typeface="Arial" panose="020B0604020202020204" pitchFamily="34" charset="0"/>
                </a:rPr>
                <a:t>Cefas</a:t>
              </a:r>
            </a:p>
            <a:p>
              <a:pPr lvl="0" eaLnBrk="0" hangingPunct="0">
                <a:spcBef>
                  <a:spcPct val="0"/>
                </a:spcBef>
                <a:spcAft>
                  <a:spcPts val="600"/>
                </a:spcAft>
              </a:pPr>
              <a:r>
                <a:rPr lang="en-GB" sz="1200" dirty="0">
                  <a:solidFill>
                    <a:srgbClr val="180E3C"/>
                  </a:solidFill>
                  <a:latin typeface="Arial" panose="020B0604020202020204" pitchFamily="34" charset="0"/>
                  <a:cs typeface="Arial" panose="020B0604020202020204" pitchFamily="34" charset="0"/>
                </a:rPr>
                <a:t>Lowestoft and Weymouth </a:t>
              </a:r>
            </a:p>
            <a:p>
              <a:pPr lvl="0" eaLnBrk="0" hangingPunct="0">
                <a:spcBef>
                  <a:spcPct val="0"/>
                </a:spcBef>
                <a:spcAft>
                  <a:spcPts val="600"/>
                </a:spcAft>
              </a:pPr>
              <a:r>
                <a:rPr lang="en-GB" sz="1100" b="0" dirty="0">
                  <a:solidFill>
                    <a:srgbClr val="B00D23"/>
                  </a:solidFill>
                  <a:latin typeface="Arial" panose="020B0604020202020204" pitchFamily="34" charset="0"/>
                  <a:cs typeface="Arial" panose="020B0604020202020204" pitchFamily="34" charset="0"/>
                </a:rPr>
                <a:t>Recognised leader in aquaculture science</a:t>
              </a:r>
              <a:r>
                <a:rPr lang="en-GB" sz="1100" b="0" dirty="0">
                  <a:solidFill>
                    <a:srgbClr val="180E3C"/>
                  </a:solidFill>
                  <a:latin typeface="Arial" panose="020B0604020202020204" pitchFamily="34" charset="0"/>
                  <a:cs typeface="Arial" panose="020B0604020202020204" pitchFamily="34" charset="0"/>
                </a:rPr>
                <a:t>. Cefas has extensive experience of the regulation of all aquaculture systems and </a:t>
              </a:r>
              <a:r>
                <a:rPr lang="en-GB" sz="1100" b="0" dirty="0">
                  <a:solidFill>
                    <a:srgbClr val="B00D23"/>
                  </a:solidFill>
                  <a:latin typeface="Arial" panose="020B0604020202020204" pitchFamily="34" charset="0"/>
                  <a:cs typeface="Arial" panose="020B0604020202020204" pitchFamily="34" charset="0"/>
                </a:rPr>
                <a:t>deploy innovative, cutting edge technologies </a:t>
              </a:r>
              <a:r>
                <a:rPr lang="en-GB" sz="1100" b="0" dirty="0">
                  <a:solidFill>
                    <a:srgbClr val="180E3C"/>
                  </a:solidFill>
                  <a:latin typeface="Arial" panose="020B0604020202020204" pitchFamily="34" charset="0"/>
                  <a:cs typeface="Arial" panose="020B0604020202020204" pitchFamily="34" charset="0"/>
                </a:rPr>
                <a:t>alongside complementary and cost-effective data sources.</a:t>
              </a:r>
            </a:p>
            <a:p>
              <a:pPr lvl="0" eaLnBrk="0" hangingPunct="0">
                <a:spcBef>
                  <a:spcPct val="0"/>
                </a:spcBef>
                <a:spcAft>
                  <a:spcPts val="0"/>
                </a:spcAft>
              </a:pPr>
              <a:r>
                <a:rPr lang="en-GB" sz="1100" b="0" dirty="0">
                  <a:solidFill>
                    <a:srgbClr val="180E3C"/>
                  </a:solidFill>
                  <a:latin typeface="Arial" panose="020B0604020202020204" pitchFamily="34" charset="0"/>
                  <a:cs typeface="Arial" panose="020B0604020202020204" pitchFamily="34" charset="0"/>
                </a:rPr>
                <a:t> </a:t>
              </a:r>
            </a:p>
            <a:p>
              <a:pPr lvl="0" eaLnBrk="0" hangingPunct="0">
                <a:spcBef>
                  <a:spcPct val="0"/>
                </a:spcBef>
                <a:spcAft>
                  <a:spcPts val="600"/>
                </a:spcAft>
              </a:pPr>
              <a:r>
                <a:rPr lang="en-GB" sz="1100" b="0" dirty="0">
                  <a:solidFill>
                    <a:srgbClr val="180E3C"/>
                  </a:solidFill>
                  <a:latin typeface="Arial" panose="020B0604020202020204" pitchFamily="34" charset="0"/>
                  <a:cs typeface="Arial" panose="020B0604020202020204" pitchFamily="34" charset="0"/>
                </a:rPr>
                <a:t>Cefas has links with a diverse range of stakeholders and </a:t>
              </a:r>
              <a:r>
                <a:rPr lang="en-GB" sz="1100" b="0" dirty="0">
                  <a:solidFill>
                    <a:schemeClr val="tx2"/>
                  </a:solidFill>
                  <a:latin typeface="Arial" panose="020B0604020202020204" pitchFamily="34" charset="0"/>
                  <a:cs typeface="Arial" panose="020B0604020202020204" pitchFamily="34" charset="0"/>
                </a:rPr>
                <a:t>creates significant opportunities to partner in research and development of new technologies and processes</a:t>
              </a:r>
              <a:r>
                <a:rPr lang="en-GB" sz="1100" b="0" dirty="0">
                  <a:solidFill>
                    <a:srgbClr val="180E3C"/>
                  </a:solidFill>
                  <a:latin typeface="Arial" panose="020B0604020202020204" pitchFamily="34" charset="0"/>
                  <a:cs typeface="Arial" panose="020B0604020202020204" pitchFamily="34" charset="0"/>
                </a:rPr>
                <a:t>. For example, regulatory testing and modelling for risk is done at the Weymouth Laboratory.</a:t>
              </a:r>
            </a:p>
            <a:p>
              <a:pPr lvl="0" eaLnBrk="0" hangingPunct="0">
                <a:spcBef>
                  <a:spcPct val="0"/>
                </a:spcBef>
                <a:spcAft>
                  <a:spcPts val="600"/>
                </a:spcAft>
              </a:pPr>
              <a:endParaRPr lang="en-GB" sz="1100" b="0" dirty="0">
                <a:solidFill>
                  <a:srgbClr val="180E3C"/>
                </a:solidFill>
                <a:latin typeface="Arial" panose="020B0604020202020204" pitchFamily="34" charset="0"/>
                <a:cs typeface="Arial" panose="020B0604020202020204" pitchFamily="34" charset="0"/>
              </a:endParaRPr>
            </a:p>
            <a:p>
              <a:pPr lvl="0" eaLnBrk="0" hangingPunct="0">
                <a:spcBef>
                  <a:spcPct val="0"/>
                </a:spcBef>
                <a:spcAft>
                  <a:spcPts val="600"/>
                </a:spcAft>
              </a:pPr>
              <a:r>
                <a:rPr lang="en-GB" sz="1100" b="0" dirty="0">
                  <a:solidFill>
                    <a:srgbClr val="180E3C"/>
                  </a:solidFill>
                  <a:latin typeface="Arial" panose="020B0604020202020204" pitchFamily="34" charset="0"/>
                  <a:cs typeface="Arial" panose="020B0604020202020204" pitchFamily="34" charset="0"/>
                </a:rPr>
                <a:t>The Cefas regulatory toolbox ensures aquaculture supply chain companies have </a:t>
              </a:r>
              <a:r>
                <a:rPr lang="en-GB" sz="1100" b="0" dirty="0">
                  <a:solidFill>
                    <a:schemeClr val="tx2"/>
                  </a:solidFill>
                  <a:latin typeface="Arial" panose="020B0604020202020204" pitchFamily="34" charset="0"/>
                  <a:cs typeface="Arial" panose="020B0604020202020204" pitchFamily="34" charset="0"/>
                </a:rPr>
                <a:t>all the information required to set up successfully</a:t>
              </a:r>
              <a:r>
                <a:rPr lang="en-GB" sz="1100" b="0" dirty="0">
                  <a:solidFill>
                    <a:srgbClr val="180E3C"/>
                  </a:solidFill>
                  <a:latin typeface="Arial" panose="020B0604020202020204" pitchFamily="34" charset="0"/>
                  <a:cs typeface="Arial" panose="020B0604020202020204" pitchFamily="34" charset="0"/>
                </a:rPr>
                <a:t>, through a single portal.</a:t>
              </a:r>
            </a:p>
          </p:txBody>
        </p:sp>
        <p:sp>
          <p:nvSpPr>
            <p:cNvPr id="51" name="Content Placeholder 2">
              <a:extLst>
                <a:ext uri="{FF2B5EF4-FFF2-40B4-BE49-F238E27FC236}">
                  <a16:creationId xmlns:a16="http://schemas.microsoft.com/office/drawing/2014/main" id="{E890734B-C94B-4E1A-A7B8-E8C078534D5F}"/>
                </a:ext>
              </a:extLst>
            </p:cNvPr>
            <p:cNvSpPr txBox="1">
              <a:spLocks/>
            </p:cNvSpPr>
            <p:nvPr/>
          </p:nvSpPr>
          <p:spPr>
            <a:xfrm>
              <a:off x="4644000" y="2267999"/>
              <a:ext cx="3240000" cy="4229058"/>
            </a:xfrm>
            <a:prstGeom prst="rect">
              <a:avLst/>
            </a:prstGeom>
            <a:noFill/>
            <a:ln w="34925">
              <a:solidFill>
                <a:schemeClr val="accent5"/>
              </a:solidFill>
            </a:ln>
          </p:spPr>
          <p:txBody>
            <a:bodyPr lIns="360000" tIns="180000" rIns="216000" bIns="180000"/>
            <a:lstStyle>
              <a:lvl1pPr algn="l" rtl="0" eaLnBrk="1" fontAlgn="base" hangingPunct="1">
                <a:spcBef>
                  <a:spcPts val="0"/>
                </a:spcBef>
                <a:spcAft>
                  <a:spcPts val="369"/>
                </a:spcAft>
                <a:defRPr sz="1723" b="1">
                  <a:solidFill>
                    <a:schemeClr val="tx1"/>
                  </a:solidFill>
                  <a:latin typeface="+mn-lt"/>
                  <a:ea typeface="+mn-ea"/>
                  <a:cs typeface="+mn-cs"/>
                </a:defRPr>
              </a:lvl1pPr>
              <a:lvl2pPr marL="332162" indent="-330209" algn="l" rtl="0" eaLnBrk="1" fontAlgn="base" hangingPunct="1">
                <a:spcBef>
                  <a:spcPct val="20000"/>
                </a:spcBef>
                <a:spcAft>
                  <a:spcPct val="0"/>
                </a:spcAft>
                <a:buClr>
                  <a:schemeClr val="accent1"/>
                </a:buClr>
                <a:buChar char="•"/>
                <a:defRPr sz="1354">
                  <a:solidFill>
                    <a:schemeClr val="tx1"/>
                  </a:solidFill>
                  <a:latin typeface="+mn-lt"/>
                  <a:cs typeface="+mn-cs"/>
                </a:defRPr>
              </a:lvl2pPr>
              <a:lvl3pPr marL="666279" indent="-332162" algn="l" rtl="0" eaLnBrk="1" fontAlgn="base" hangingPunct="1">
                <a:spcBef>
                  <a:spcPct val="0"/>
                </a:spcBef>
                <a:spcAft>
                  <a:spcPct val="0"/>
                </a:spcAft>
                <a:buFont typeface="Arial" panose="020B0604020202020204" pitchFamily="34" charset="0"/>
                <a:buChar char="–"/>
                <a:defRPr sz="1354">
                  <a:solidFill>
                    <a:schemeClr val="tx1"/>
                  </a:solidFill>
                  <a:latin typeface="+mn-lt"/>
                  <a:cs typeface="+mn-cs"/>
                </a:defRPr>
              </a:lvl3pPr>
              <a:lvl4pPr marL="990625" indent="-322393" algn="l" rtl="0" eaLnBrk="1" fontAlgn="base" hangingPunct="1">
                <a:spcBef>
                  <a:spcPct val="0"/>
                </a:spcBef>
                <a:spcAft>
                  <a:spcPct val="0"/>
                </a:spcAft>
                <a:buChar char="–"/>
                <a:defRPr sz="1354">
                  <a:solidFill>
                    <a:schemeClr val="tx1"/>
                  </a:solidFill>
                  <a:latin typeface="+mn-lt"/>
                  <a:cs typeface="+mn-cs"/>
                </a:defRPr>
              </a:lvl4pPr>
              <a:lvl5pPr marL="2553741" indent="-281361" algn="l" rtl="0" eaLnBrk="1" fontAlgn="base" hangingPunct="1">
                <a:spcBef>
                  <a:spcPct val="20000"/>
                </a:spcBef>
                <a:spcAft>
                  <a:spcPct val="0"/>
                </a:spcAft>
                <a:buChar char="»"/>
                <a:defRPr sz="2462">
                  <a:solidFill>
                    <a:schemeClr val="tx1"/>
                  </a:solidFill>
                  <a:latin typeface="+mn-lt"/>
                  <a:cs typeface="+mn-cs"/>
                </a:defRPr>
              </a:lvl5pPr>
              <a:lvl6pPr marL="3116463" indent="-281361" algn="l" rtl="0" eaLnBrk="1" fontAlgn="base" hangingPunct="1">
                <a:spcBef>
                  <a:spcPct val="20000"/>
                </a:spcBef>
                <a:spcAft>
                  <a:spcPct val="0"/>
                </a:spcAft>
                <a:buChar char="»"/>
                <a:defRPr sz="2462">
                  <a:solidFill>
                    <a:schemeClr val="tx1"/>
                  </a:solidFill>
                  <a:latin typeface="+mn-lt"/>
                  <a:cs typeface="+mn-cs"/>
                </a:defRPr>
              </a:lvl6pPr>
              <a:lvl7pPr marL="3679185" indent="-281361" algn="l" rtl="0" eaLnBrk="1" fontAlgn="base" hangingPunct="1">
                <a:spcBef>
                  <a:spcPct val="20000"/>
                </a:spcBef>
                <a:spcAft>
                  <a:spcPct val="0"/>
                </a:spcAft>
                <a:buChar char="»"/>
                <a:defRPr sz="2462">
                  <a:solidFill>
                    <a:schemeClr val="tx1"/>
                  </a:solidFill>
                  <a:latin typeface="+mn-lt"/>
                  <a:cs typeface="+mn-cs"/>
                </a:defRPr>
              </a:lvl7pPr>
              <a:lvl8pPr marL="4241907" indent="-281361" algn="l" rtl="0" eaLnBrk="1" fontAlgn="base" hangingPunct="1">
                <a:spcBef>
                  <a:spcPct val="20000"/>
                </a:spcBef>
                <a:spcAft>
                  <a:spcPct val="0"/>
                </a:spcAft>
                <a:buChar char="»"/>
                <a:defRPr sz="2462">
                  <a:solidFill>
                    <a:schemeClr val="tx1"/>
                  </a:solidFill>
                  <a:latin typeface="+mn-lt"/>
                  <a:cs typeface="+mn-cs"/>
                </a:defRPr>
              </a:lvl8pPr>
              <a:lvl9pPr marL="4804628" indent="-281361" algn="l" rtl="0" eaLnBrk="1" fontAlgn="base" hangingPunct="1">
                <a:spcBef>
                  <a:spcPct val="20000"/>
                </a:spcBef>
                <a:spcAft>
                  <a:spcPct val="0"/>
                </a:spcAft>
                <a:buChar char="»"/>
                <a:defRPr sz="2462">
                  <a:solidFill>
                    <a:schemeClr val="tx1"/>
                  </a:solidFill>
                  <a:latin typeface="+mn-lt"/>
                  <a:cs typeface="+mn-cs"/>
                </a:defRPr>
              </a:lvl9pPr>
            </a:lstStyle>
            <a:p>
              <a:pPr lvl="0" eaLnBrk="0" hangingPunct="0">
                <a:spcBef>
                  <a:spcPct val="0"/>
                </a:spcBef>
                <a:spcAft>
                  <a:spcPts val="300"/>
                </a:spcAft>
              </a:pPr>
              <a:r>
                <a:rPr lang="en-GB" sz="1400" kern="0" dirty="0">
                  <a:solidFill>
                    <a:schemeClr val="tx2"/>
                  </a:solidFill>
                  <a:latin typeface="Arial" panose="020B0604020202020204" pitchFamily="34" charset="0"/>
                  <a:cs typeface="Arial" panose="020B0604020202020204" pitchFamily="34" charset="0"/>
                </a:rPr>
                <a:t>Sustainable Aquaculture Futures</a:t>
              </a:r>
            </a:p>
            <a:p>
              <a:pPr lvl="0" eaLnBrk="0" hangingPunct="0">
                <a:spcBef>
                  <a:spcPct val="0"/>
                </a:spcBef>
                <a:spcAft>
                  <a:spcPts val="600"/>
                </a:spcAft>
              </a:pPr>
              <a:r>
                <a:rPr lang="en-GB" sz="1200" kern="0" dirty="0">
                  <a:solidFill>
                    <a:srgbClr val="180E3C"/>
                  </a:solidFill>
                  <a:latin typeface="Arial" panose="020B0604020202020204" pitchFamily="34" charset="0"/>
                  <a:cs typeface="Arial" panose="020B0604020202020204" pitchFamily="34" charset="0"/>
                </a:rPr>
                <a:t>Exeter University and Cefas</a:t>
              </a:r>
            </a:p>
            <a:p>
              <a:pPr lvl="0" eaLnBrk="0" hangingPunct="0">
                <a:spcBef>
                  <a:spcPct val="0"/>
                </a:spcBef>
                <a:spcAft>
                  <a:spcPts val="600"/>
                </a:spcAft>
              </a:pPr>
              <a:r>
                <a:rPr lang="en-GB" sz="1100" b="0" dirty="0">
                  <a:solidFill>
                    <a:srgbClr val="180E3C"/>
                  </a:solidFill>
                  <a:latin typeface="Arial" panose="020B0604020202020204" pitchFamily="34" charset="0"/>
                  <a:cs typeface="Arial" panose="020B0604020202020204" pitchFamily="34" charset="0"/>
                </a:rPr>
                <a:t>Draws upon </a:t>
              </a:r>
              <a:r>
                <a:rPr lang="en-GB" sz="1100" b="0" dirty="0">
                  <a:solidFill>
                    <a:srgbClr val="B00D23"/>
                  </a:solidFill>
                  <a:latin typeface="Arial" panose="020B0604020202020204" pitchFamily="34" charset="0"/>
                  <a:cs typeface="Arial" panose="020B0604020202020204" pitchFamily="34" charset="0"/>
                </a:rPr>
                <a:t>research strengths </a:t>
              </a:r>
              <a:r>
                <a:rPr lang="en-GB" sz="1100" b="0" dirty="0">
                  <a:solidFill>
                    <a:srgbClr val="180E3C"/>
                  </a:solidFill>
                  <a:latin typeface="Arial" panose="020B0604020202020204" pitchFamily="34" charset="0"/>
                  <a:cs typeface="Arial" panose="020B0604020202020204" pitchFamily="34" charset="0"/>
                </a:rPr>
                <a:t>to undertake interdisciplinary activity associated with:</a:t>
              </a:r>
            </a:p>
            <a:p>
              <a:pPr marL="171450" lvl="0" indent="-171450" eaLnBrk="0" hangingPunct="0">
                <a:spcBef>
                  <a:spcPct val="0"/>
                </a:spcBef>
                <a:spcAft>
                  <a:spcPts val="600"/>
                </a:spcAft>
                <a:buFont typeface="Wingdings" panose="05000000000000000000" pitchFamily="2" charset="2"/>
                <a:buChar char="§"/>
              </a:pPr>
              <a:r>
                <a:rPr lang="en-GB" sz="1100" b="0" dirty="0">
                  <a:solidFill>
                    <a:srgbClr val="180E3C"/>
                  </a:solidFill>
                  <a:latin typeface="Arial" panose="020B0604020202020204" pitchFamily="34" charset="0"/>
                  <a:cs typeface="Arial" panose="020B0604020202020204" pitchFamily="34" charset="0"/>
                </a:rPr>
                <a:t>Aquatic disease – diagnosis, therapeutics and mitigation</a:t>
              </a:r>
            </a:p>
            <a:p>
              <a:pPr marL="171450" lvl="0" indent="-171450" eaLnBrk="0" hangingPunct="0">
                <a:spcBef>
                  <a:spcPct val="0"/>
                </a:spcBef>
                <a:spcAft>
                  <a:spcPts val="600"/>
                </a:spcAft>
                <a:buFont typeface="Wingdings" panose="05000000000000000000" pitchFamily="2" charset="2"/>
                <a:buChar char="§"/>
              </a:pPr>
              <a:r>
                <a:rPr lang="en-GB" sz="1100" b="0" dirty="0">
                  <a:solidFill>
                    <a:srgbClr val="180E3C"/>
                  </a:solidFill>
                  <a:latin typeface="Arial" panose="020B0604020202020204" pitchFamily="34" charset="0"/>
                  <a:cs typeface="Arial" panose="020B0604020202020204" pitchFamily="34" charset="0"/>
                </a:rPr>
                <a:t>Anti-microbial resistance</a:t>
              </a:r>
            </a:p>
            <a:p>
              <a:pPr marL="171450" lvl="0" indent="-171450" eaLnBrk="0" hangingPunct="0">
                <a:spcBef>
                  <a:spcPct val="0"/>
                </a:spcBef>
                <a:spcAft>
                  <a:spcPts val="600"/>
                </a:spcAft>
                <a:buFont typeface="Wingdings" panose="05000000000000000000" pitchFamily="2" charset="2"/>
                <a:buChar char="§"/>
              </a:pPr>
              <a:r>
                <a:rPr lang="en-GB" sz="1100" b="0" dirty="0">
                  <a:solidFill>
                    <a:srgbClr val="180E3C"/>
                  </a:solidFill>
                  <a:latin typeface="Arial" panose="020B0604020202020204" pitchFamily="34" charset="0"/>
                  <a:cs typeface="Arial" panose="020B0604020202020204" pitchFamily="34" charset="0"/>
                </a:rPr>
                <a:t>Genomes and host pathogen interactions</a:t>
              </a:r>
            </a:p>
            <a:p>
              <a:pPr marL="171450" lvl="0" indent="-171450" eaLnBrk="0" hangingPunct="0">
                <a:spcBef>
                  <a:spcPct val="0"/>
                </a:spcBef>
                <a:spcAft>
                  <a:spcPts val="600"/>
                </a:spcAft>
                <a:buFont typeface="Wingdings" panose="05000000000000000000" pitchFamily="2" charset="2"/>
                <a:buChar char="§"/>
              </a:pPr>
              <a:r>
                <a:rPr lang="en-GB" sz="1100" b="0" dirty="0">
                  <a:solidFill>
                    <a:srgbClr val="180E3C"/>
                  </a:solidFill>
                  <a:latin typeface="Arial" panose="020B0604020202020204" pitchFamily="34" charset="0"/>
                  <a:cs typeface="Arial" panose="020B0604020202020204" pitchFamily="34" charset="0"/>
                </a:rPr>
                <a:t>Aquatic disease modelling and epidemiology</a:t>
              </a:r>
            </a:p>
            <a:p>
              <a:pPr marL="171450" lvl="0" indent="-171450" eaLnBrk="0" hangingPunct="0">
                <a:spcBef>
                  <a:spcPct val="0"/>
                </a:spcBef>
                <a:spcAft>
                  <a:spcPts val="600"/>
                </a:spcAft>
                <a:buFont typeface="Wingdings" panose="05000000000000000000" pitchFamily="2" charset="2"/>
                <a:buChar char="§"/>
              </a:pPr>
              <a:r>
                <a:rPr lang="en-GB" sz="1100" b="0" dirty="0">
                  <a:solidFill>
                    <a:srgbClr val="180E3C"/>
                  </a:solidFill>
                  <a:latin typeface="Arial" panose="020B0604020202020204" pitchFamily="34" charset="0"/>
                  <a:cs typeface="Arial" panose="020B0604020202020204" pitchFamily="34" charset="0"/>
                </a:rPr>
                <a:t>Environment and animal health</a:t>
              </a:r>
            </a:p>
            <a:p>
              <a:pPr marL="171450" lvl="0" indent="-171450" eaLnBrk="0" hangingPunct="0">
                <a:spcBef>
                  <a:spcPct val="0"/>
                </a:spcBef>
                <a:spcAft>
                  <a:spcPts val="600"/>
                </a:spcAft>
                <a:buFont typeface="Wingdings" panose="05000000000000000000" pitchFamily="2" charset="2"/>
                <a:buChar char="§"/>
              </a:pPr>
              <a:r>
                <a:rPr lang="en-GB" sz="1100" b="0" dirty="0">
                  <a:solidFill>
                    <a:srgbClr val="180E3C"/>
                  </a:solidFill>
                  <a:latin typeface="Arial" panose="020B0604020202020204" pitchFamily="34" charset="0"/>
                  <a:cs typeface="Arial" panose="020B0604020202020204" pitchFamily="34" charset="0"/>
                </a:rPr>
                <a:t>Aquatic food safety</a:t>
              </a:r>
            </a:p>
            <a:p>
              <a:pPr lvl="0" eaLnBrk="0" hangingPunct="0">
                <a:spcBef>
                  <a:spcPct val="0"/>
                </a:spcBef>
                <a:spcAft>
                  <a:spcPts val="1200"/>
                </a:spcAft>
              </a:pPr>
              <a:endParaRPr lang="en-GB" sz="1050" b="0" dirty="0">
                <a:solidFill>
                  <a:srgbClr val="180E3C"/>
                </a:solidFill>
                <a:latin typeface="Arial" panose="020B0604020202020204" pitchFamily="34" charset="0"/>
                <a:cs typeface="Arial" panose="020B0604020202020204" pitchFamily="34" charset="0"/>
              </a:endParaRPr>
            </a:p>
          </p:txBody>
        </p:sp>
        <p:sp>
          <p:nvSpPr>
            <p:cNvPr id="60" name="Content Placeholder 2">
              <a:extLst>
                <a:ext uri="{FF2B5EF4-FFF2-40B4-BE49-F238E27FC236}">
                  <a16:creationId xmlns:a16="http://schemas.microsoft.com/office/drawing/2014/main" id="{E890734B-C94B-4E1A-A7B8-E8C078534D5F}"/>
                </a:ext>
              </a:extLst>
            </p:cNvPr>
            <p:cNvSpPr txBox="1">
              <a:spLocks/>
            </p:cNvSpPr>
            <p:nvPr/>
          </p:nvSpPr>
          <p:spPr>
            <a:xfrm>
              <a:off x="8388000" y="2267999"/>
              <a:ext cx="3240000" cy="4229058"/>
            </a:xfrm>
            <a:prstGeom prst="rect">
              <a:avLst/>
            </a:prstGeom>
            <a:noFill/>
            <a:ln w="34925">
              <a:solidFill>
                <a:schemeClr val="accent5"/>
              </a:solidFill>
            </a:ln>
          </p:spPr>
          <p:txBody>
            <a:bodyPr lIns="360000" tIns="180000" rIns="216000" bIns="180000"/>
            <a:lstStyle>
              <a:lvl1pPr algn="l" rtl="0" eaLnBrk="1" fontAlgn="base" hangingPunct="1">
                <a:spcBef>
                  <a:spcPts val="0"/>
                </a:spcBef>
                <a:spcAft>
                  <a:spcPts val="369"/>
                </a:spcAft>
                <a:defRPr sz="1723" b="1">
                  <a:solidFill>
                    <a:schemeClr val="tx1"/>
                  </a:solidFill>
                  <a:latin typeface="+mn-lt"/>
                  <a:ea typeface="+mn-ea"/>
                  <a:cs typeface="+mn-cs"/>
                </a:defRPr>
              </a:lvl1pPr>
              <a:lvl2pPr marL="332162" indent="-330209" algn="l" rtl="0" eaLnBrk="1" fontAlgn="base" hangingPunct="1">
                <a:spcBef>
                  <a:spcPct val="20000"/>
                </a:spcBef>
                <a:spcAft>
                  <a:spcPct val="0"/>
                </a:spcAft>
                <a:buClr>
                  <a:schemeClr val="accent1"/>
                </a:buClr>
                <a:buChar char="•"/>
                <a:defRPr sz="1354">
                  <a:solidFill>
                    <a:schemeClr val="tx1"/>
                  </a:solidFill>
                  <a:latin typeface="+mn-lt"/>
                  <a:cs typeface="+mn-cs"/>
                </a:defRPr>
              </a:lvl2pPr>
              <a:lvl3pPr marL="666279" indent="-332162" algn="l" rtl="0" eaLnBrk="1" fontAlgn="base" hangingPunct="1">
                <a:spcBef>
                  <a:spcPct val="0"/>
                </a:spcBef>
                <a:spcAft>
                  <a:spcPct val="0"/>
                </a:spcAft>
                <a:buFont typeface="Arial" panose="020B0604020202020204" pitchFamily="34" charset="0"/>
                <a:buChar char="–"/>
                <a:defRPr sz="1354">
                  <a:solidFill>
                    <a:schemeClr val="tx1"/>
                  </a:solidFill>
                  <a:latin typeface="+mn-lt"/>
                  <a:cs typeface="+mn-cs"/>
                </a:defRPr>
              </a:lvl3pPr>
              <a:lvl4pPr marL="990625" indent="-322393" algn="l" rtl="0" eaLnBrk="1" fontAlgn="base" hangingPunct="1">
                <a:spcBef>
                  <a:spcPct val="0"/>
                </a:spcBef>
                <a:spcAft>
                  <a:spcPct val="0"/>
                </a:spcAft>
                <a:buChar char="–"/>
                <a:defRPr sz="1354">
                  <a:solidFill>
                    <a:schemeClr val="tx1"/>
                  </a:solidFill>
                  <a:latin typeface="+mn-lt"/>
                  <a:cs typeface="+mn-cs"/>
                </a:defRPr>
              </a:lvl4pPr>
              <a:lvl5pPr marL="2553741" indent="-281361" algn="l" rtl="0" eaLnBrk="1" fontAlgn="base" hangingPunct="1">
                <a:spcBef>
                  <a:spcPct val="20000"/>
                </a:spcBef>
                <a:spcAft>
                  <a:spcPct val="0"/>
                </a:spcAft>
                <a:buChar char="»"/>
                <a:defRPr sz="2462">
                  <a:solidFill>
                    <a:schemeClr val="tx1"/>
                  </a:solidFill>
                  <a:latin typeface="+mn-lt"/>
                  <a:cs typeface="+mn-cs"/>
                </a:defRPr>
              </a:lvl5pPr>
              <a:lvl6pPr marL="3116463" indent="-281361" algn="l" rtl="0" eaLnBrk="1" fontAlgn="base" hangingPunct="1">
                <a:spcBef>
                  <a:spcPct val="20000"/>
                </a:spcBef>
                <a:spcAft>
                  <a:spcPct val="0"/>
                </a:spcAft>
                <a:buChar char="»"/>
                <a:defRPr sz="2462">
                  <a:solidFill>
                    <a:schemeClr val="tx1"/>
                  </a:solidFill>
                  <a:latin typeface="+mn-lt"/>
                  <a:cs typeface="+mn-cs"/>
                </a:defRPr>
              </a:lvl6pPr>
              <a:lvl7pPr marL="3679185" indent="-281361" algn="l" rtl="0" eaLnBrk="1" fontAlgn="base" hangingPunct="1">
                <a:spcBef>
                  <a:spcPct val="20000"/>
                </a:spcBef>
                <a:spcAft>
                  <a:spcPct val="0"/>
                </a:spcAft>
                <a:buChar char="»"/>
                <a:defRPr sz="2462">
                  <a:solidFill>
                    <a:schemeClr val="tx1"/>
                  </a:solidFill>
                  <a:latin typeface="+mn-lt"/>
                  <a:cs typeface="+mn-cs"/>
                </a:defRPr>
              </a:lvl7pPr>
              <a:lvl8pPr marL="4241907" indent="-281361" algn="l" rtl="0" eaLnBrk="1" fontAlgn="base" hangingPunct="1">
                <a:spcBef>
                  <a:spcPct val="20000"/>
                </a:spcBef>
                <a:spcAft>
                  <a:spcPct val="0"/>
                </a:spcAft>
                <a:buChar char="»"/>
                <a:defRPr sz="2462">
                  <a:solidFill>
                    <a:schemeClr val="tx1"/>
                  </a:solidFill>
                  <a:latin typeface="+mn-lt"/>
                  <a:cs typeface="+mn-cs"/>
                </a:defRPr>
              </a:lvl8pPr>
              <a:lvl9pPr marL="4804628" indent="-281361" algn="l" rtl="0" eaLnBrk="1" fontAlgn="base" hangingPunct="1">
                <a:spcBef>
                  <a:spcPct val="20000"/>
                </a:spcBef>
                <a:spcAft>
                  <a:spcPct val="0"/>
                </a:spcAft>
                <a:buChar char="»"/>
                <a:defRPr sz="2462">
                  <a:solidFill>
                    <a:schemeClr val="tx1"/>
                  </a:solidFill>
                  <a:latin typeface="+mn-lt"/>
                  <a:cs typeface="+mn-cs"/>
                </a:defRPr>
              </a:lvl9pPr>
            </a:lstStyle>
            <a:p>
              <a:pPr lvl="0" eaLnBrk="0" hangingPunct="0">
                <a:spcBef>
                  <a:spcPct val="0"/>
                </a:spcBef>
                <a:spcAft>
                  <a:spcPts val="300"/>
                </a:spcAft>
              </a:pPr>
              <a:r>
                <a:rPr lang="en-GB" sz="1400" kern="0" dirty="0">
                  <a:solidFill>
                    <a:schemeClr val="tx2"/>
                  </a:solidFill>
                  <a:latin typeface="Arial" panose="020B0604020202020204" pitchFamily="34" charset="0"/>
                  <a:cs typeface="Arial" panose="020B0604020202020204" pitchFamily="34" charset="0"/>
                </a:rPr>
                <a:t>The Marine Innovation Centre</a:t>
              </a:r>
            </a:p>
            <a:p>
              <a:pPr lvl="0" eaLnBrk="0" hangingPunct="0">
                <a:spcBef>
                  <a:spcPct val="0"/>
                </a:spcBef>
                <a:spcAft>
                  <a:spcPts val="300"/>
                </a:spcAft>
              </a:pPr>
              <a:r>
                <a:rPr lang="en-GB" sz="1200" kern="0" dirty="0">
                  <a:solidFill>
                    <a:srgbClr val="180E3C"/>
                  </a:solidFill>
                  <a:latin typeface="Arial" panose="020B0604020202020204" pitchFamily="34" charset="0"/>
                  <a:cs typeface="Arial" panose="020B0604020202020204" pitchFamily="34" charset="0"/>
                </a:rPr>
                <a:t>Plymouth University</a:t>
              </a:r>
            </a:p>
            <a:p>
              <a:pPr lvl="0" eaLnBrk="0" hangingPunct="0">
                <a:spcBef>
                  <a:spcPct val="0"/>
                </a:spcBef>
                <a:spcAft>
                  <a:spcPts val="1200"/>
                </a:spcAft>
              </a:pPr>
              <a:r>
                <a:rPr lang="en-GB" sz="1100" b="0" dirty="0">
                  <a:solidFill>
                    <a:srgbClr val="180E3C"/>
                  </a:solidFill>
                  <a:latin typeface="Arial" panose="020B0604020202020204" pitchFamily="34" charset="0"/>
                  <a:cs typeface="Arial" panose="020B0604020202020204" pitchFamily="34" charset="0"/>
                </a:rPr>
                <a:t>Organises workshops, networking events and face-to-face meetings to </a:t>
              </a:r>
              <a:r>
                <a:rPr lang="en-GB" sz="1100" b="0" dirty="0">
                  <a:solidFill>
                    <a:srgbClr val="B00D23"/>
                  </a:solidFill>
                  <a:latin typeface="Arial" panose="020B0604020202020204" pitchFamily="34" charset="0"/>
                  <a:cs typeface="Arial" panose="020B0604020202020204" pitchFamily="34" charset="0"/>
                </a:rPr>
                <a:t>help businesses unlock the value of R&amp;D</a:t>
              </a:r>
              <a:r>
                <a:rPr lang="en-GB" sz="1100" b="0" dirty="0">
                  <a:solidFill>
                    <a:srgbClr val="180E3C"/>
                  </a:solidFill>
                  <a:latin typeface="Arial" panose="020B0604020202020204" pitchFamily="34" charset="0"/>
                  <a:cs typeface="Arial" panose="020B0604020202020204" pitchFamily="34" charset="0"/>
                </a:rPr>
                <a:t>, solve technical challenges, improve products and processes and </a:t>
              </a:r>
              <a:r>
                <a:rPr lang="en-GB" sz="1100" b="0" dirty="0">
                  <a:solidFill>
                    <a:srgbClr val="B00D23"/>
                  </a:solidFill>
                  <a:latin typeface="Arial" panose="020B0604020202020204" pitchFamily="34" charset="0"/>
                  <a:cs typeface="Arial" panose="020B0604020202020204" pitchFamily="34" charset="0"/>
                </a:rPr>
                <a:t>capitalise on new market opportunities</a:t>
              </a:r>
              <a:r>
                <a:rPr lang="en-GB" sz="1100" b="0" dirty="0">
                  <a:solidFill>
                    <a:srgbClr val="180E3C"/>
                  </a:solidFill>
                  <a:latin typeface="Arial" panose="020B0604020202020204" pitchFamily="34" charset="0"/>
                  <a:cs typeface="Arial" panose="020B0604020202020204" pitchFamily="34" charset="0"/>
                </a:rPr>
                <a:t>.</a:t>
              </a:r>
            </a:p>
            <a:p>
              <a:pPr lvl="0" eaLnBrk="0" hangingPunct="0">
                <a:spcBef>
                  <a:spcPct val="0"/>
                </a:spcBef>
                <a:spcAft>
                  <a:spcPts val="300"/>
                </a:spcAft>
              </a:pPr>
              <a:r>
                <a:rPr lang="en-GB" sz="1400" kern="0" dirty="0">
                  <a:solidFill>
                    <a:schemeClr val="tx2"/>
                  </a:solidFill>
                  <a:latin typeface="Arial" panose="020B0604020202020204" pitchFamily="34" charset="0"/>
                  <a:cs typeface="Arial" panose="020B0604020202020204" pitchFamily="34" charset="0"/>
                </a:rPr>
                <a:t>Institute of Marine Sciences</a:t>
              </a:r>
            </a:p>
            <a:p>
              <a:pPr lvl="0" eaLnBrk="0" hangingPunct="0">
                <a:spcBef>
                  <a:spcPct val="0"/>
                </a:spcBef>
                <a:spcAft>
                  <a:spcPts val="300"/>
                </a:spcAft>
              </a:pPr>
              <a:r>
                <a:rPr lang="en-GB" sz="1200" kern="0" dirty="0">
                  <a:solidFill>
                    <a:srgbClr val="180E3C"/>
                  </a:solidFill>
                  <a:latin typeface="Arial" panose="020B0604020202020204" pitchFamily="34" charset="0"/>
                  <a:cs typeface="Arial" panose="020B0604020202020204" pitchFamily="34" charset="0"/>
                </a:rPr>
                <a:t>Portsmouth University</a:t>
              </a:r>
            </a:p>
            <a:p>
              <a:pPr lvl="0" eaLnBrk="0" hangingPunct="0">
                <a:spcBef>
                  <a:spcPct val="0"/>
                </a:spcBef>
                <a:spcAft>
                  <a:spcPct val="0"/>
                </a:spcAft>
              </a:pPr>
              <a:r>
                <a:rPr lang="en-GB" sz="1100" b="0" dirty="0">
                  <a:solidFill>
                    <a:srgbClr val="180E3C"/>
                  </a:solidFill>
                  <a:latin typeface="Arial" panose="020B0604020202020204" pitchFamily="34" charset="0"/>
                  <a:cs typeface="Arial" panose="020B0604020202020204" pitchFamily="34" charset="0"/>
                </a:rPr>
                <a:t>An internationally known marine station providing high quality marine research and teaching. They have </a:t>
              </a:r>
              <a:r>
                <a:rPr lang="en-GB" sz="1100" b="0" dirty="0">
                  <a:solidFill>
                    <a:srgbClr val="B00D23"/>
                  </a:solidFill>
                  <a:latin typeface="Arial" panose="020B0604020202020204" pitchFamily="34" charset="0"/>
                  <a:cs typeface="Arial" panose="020B0604020202020204" pitchFamily="34" charset="0"/>
                </a:rPr>
                <a:t>developed the sites, facilities, equipment and the expertise that leading businesses want</a:t>
              </a:r>
              <a:r>
                <a:rPr lang="en-GB" sz="1100" b="0" dirty="0">
                  <a:solidFill>
                    <a:srgbClr val="180E3C"/>
                  </a:solidFill>
                  <a:latin typeface="Arial" panose="020B0604020202020204" pitchFamily="34" charset="0"/>
                  <a:cs typeface="Arial" panose="020B0604020202020204" pitchFamily="34" charset="0"/>
                </a:rPr>
                <a:t>. </a:t>
              </a:r>
            </a:p>
            <a:p>
              <a:pPr lvl="0" eaLnBrk="0" hangingPunct="0">
                <a:spcBef>
                  <a:spcPct val="0"/>
                </a:spcBef>
                <a:spcAft>
                  <a:spcPct val="0"/>
                </a:spcAft>
              </a:pPr>
              <a:endParaRPr lang="en-GB" sz="1100" b="0" dirty="0">
                <a:solidFill>
                  <a:srgbClr val="180E3C"/>
                </a:solidFill>
                <a:latin typeface="Arial" panose="020B0604020202020204" pitchFamily="34" charset="0"/>
                <a:cs typeface="Arial" panose="020B0604020202020204" pitchFamily="34" charset="0"/>
              </a:endParaRPr>
            </a:p>
            <a:p>
              <a:pPr lvl="0" eaLnBrk="0" hangingPunct="0">
                <a:spcBef>
                  <a:spcPct val="0"/>
                </a:spcBef>
                <a:spcAft>
                  <a:spcPct val="0"/>
                </a:spcAft>
              </a:pPr>
              <a:r>
                <a:rPr lang="en-GB" sz="1100" b="0" dirty="0">
                  <a:solidFill>
                    <a:srgbClr val="180E3C"/>
                  </a:solidFill>
                  <a:latin typeface="Arial" panose="020B0604020202020204" pitchFamily="34" charset="0"/>
                  <a:cs typeface="Arial" panose="020B0604020202020204" pitchFamily="34" charset="0"/>
                </a:rPr>
                <a:t>This includes the Aquatic Research Centre that </a:t>
              </a:r>
              <a:r>
                <a:rPr lang="en-GB" sz="1100" b="0" dirty="0">
                  <a:solidFill>
                    <a:schemeClr val="tx2"/>
                  </a:solidFill>
                  <a:latin typeface="Arial" panose="020B0604020202020204" pitchFamily="34" charset="0"/>
                  <a:cs typeface="Arial" panose="020B0604020202020204" pitchFamily="34" charset="0"/>
                </a:rPr>
                <a:t>houses a state-of-the-art aquarium and sea-water system</a:t>
              </a:r>
              <a:r>
                <a:rPr lang="en-GB" sz="1100" b="0" dirty="0">
                  <a:solidFill>
                    <a:srgbClr val="180E3C"/>
                  </a:solidFill>
                  <a:latin typeface="Arial" panose="020B0604020202020204" pitchFamily="34" charset="0"/>
                  <a:cs typeface="Arial" panose="020B0604020202020204" pitchFamily="34" charset="0"/>
                </a:rPr>
                <a:t>, and the Shallow water research and testing platform in Langstone harbour.</a:t>
              </a:r>
            </a:p>
            <a:p>
              <a:pPr lvl="0" eaLnBrk="0" hangingPunct="0">
                <a:spcBef>
                  <a:spcPct val="0"/>
                </a:spcBef>
                <a:spcAft>
                  <a:spcPts val="300"/>
                </a:spcAft>
              </a:pPr>
              <a:endParaRPr lang="en-GB" sz="1100" b="0" kern="0" dirty="0">
                <a:solidFill>
                  <a:srgbClr val="180E3C"/>
                </a:solidFill>
                <a:latin typeface="Arial" panose="020B0604020202020204" pitchFamily="34" charset="0"/>
                <a:cs typeface="Arial" panose="020B0604020202020204" pitchFamily="34" charset="0"/>
              </a:endParaRPr>
            </a:p>
          </p:txBody>
        </p:sp>
      </p:grpSp>
      <p:sp>
        <p:nvSpPr>
          <p:cNvPr id="61" name="Oval 60"/>
          <p:cNvSpPr/>
          <p:nvPr/>
        </p:nvSpPr>
        <p:spPr>
          <a:xfrm>
            <a:off x="7937012" y="1572151"/>
            <a:ext cx="972000" cy="9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396000" y="1575872"/>
            <a:ext cx="972000" cy="9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3"/>
          <p:cNvPicPr>
            <a:picLocks noChangeAspect="1"/>
          </p:cNvPicPr>
          <p:nvPr/>
        </p:nvPicPr>
        <p:blipFill>
          <a:blip r:embed="rId7"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56113" y="1580861"/>
            <a:ext cx="713197" cy="780599"/>
          </a:xfrm>
          <a:prstGeom prst="rect">
            <a:avLst/>
          </a:prstGeom>
          <a:solidFill>
            <a:schemeClr val="bg1"/>
          </a:solidFill>
          <a:ln>
            <a:noFill/>
          </a:ln>
        </p:spPr>
      </p:pic>
      <p:sp>
        <p:nvSpPr>
          <p:cNvPr id="19" name="Oval 18">
            <a:extLst>
              <a:ext uri="{FF2B5EF4-FFF2-40B4-BE49-F238E27FC236}">
                <a16:creationId xmlns:a16="http://schemas.microsoft.com/office/drawing/2014/main" id="{B917EF8B-FB3C-4654-BD38-0D6B38A6EDAA}"/>
              </a:ext>
            </a:extLst>
          </p:cNvPr>
          <p:cNvSpPr/>
          <p:nvPr/>
        </p:nvSpPr>
        <p:spPr>
          <a:xfrm>
            <a:off x="4193012" y="1540065"/>
            <a:ext cx="972000" cy="9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2" name="Picture 3"/>
          <p:cNvPicPr>
            <a:picLocks noChangeAspect="1"/>
          </p:cNvPicPr>
          <p:nvPr/>
        </p:nvPicPr>
        <p:blipFill>
          <a:blip r:embed="rId7"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26844" y="1580861"/>
            <a:ext cx="722312" cy="790575"/>
          </a:xfrm>
          <a:prstGeom prst="rect">
            <a:avLst/>
          </a:prstGeom>
          <a:solidFill>
            <a:schemeClr val="bg1"/>
          </a:solidFill>
          <a:ln>
            <a:noFill/>
          </a:ln>
        </p:spPr>
      </p:pic>
      <p:pic>
        <p:nvPicPr>
          <p:cNvPr id="48" name="Picture 3"/>
          <p:cNvPicPr>
            <a:picLocks noChangeAspect="1"/>
          </p:cNvPicPr>
          <p:nvPr/>
        </p:nvPicPr>
        <p:blipFill>
          <a:blip r:embed="rId7"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8844" y="1580861"/>
            <a:ext cx="722312" cy="790575"/>
          </a:xfrm>
          <a:prstGeom prst="rect">
            <a:avLst/>
          </a:prstGeom>
          <a:solidFill>
            <a:schemeClr val="bg1"/>
          </a:solidFill>
          <a:ln>
            <a:noFill/>
          </a:ln>
        </p:spPr>
      </p:pic>
      <p:sp>
        <p:nvSpPr>
          <p:cNvPr id="18" name="Title 3"/>
          <p:cNvSpPr txBox="1">
            <a:spLocks/>
          </p:cNvSpPr>
          <p:nvPr/>
        </p:nvSpPr>
        <p:spPr bwMode="auto">
          <a:xfrm>
            <a:off x="610956" y="427585"/>
            <a:ext cx="11088000" cy="521321"/>
          </a:xfrm>
          <a:prstGeom prst="rect">
            <a:avLst/>
          </a:prstGeom>
          <a:noFill/>
          <a:ln>
            <a:noFill/>
          </a:ln>
          <a:effectLst/>
        </p:spPr>
        <p:txBody>
          <a:bodyPr vert="horz" wrap="square" lIns="90000" tIns="0" rIns="0" bIns="0" numCol="1" anchor="t" anchorCtr="0" compatLnSpc="1">
            <a:prstTxWarp prst="textNoShape">
              <a:avLst/>
            </a:prstTxWarp>
          </a:bodyPr>
          <a:lstStyle>
            <a:lvl1pPr algn="l" rtl="0" eaLnBrk="1" fontAlgn="base" hangingPunct="1">
              <a:spcBef>
                <a:spcPct val="0"/>
              </a:spcBef>
              <a:spcAft>
                <a:spcPct val="0"/>
              </a:spcAft>
              <a:defRPr sz="2000" b="1">
                <a:solidFill>
                  <a:schemeClr val="tx1"/>
                </a:solidFill>
                <a:latin typeface="+mj-lt"/>
                <a:ea typeface="+mj-ea"/>
                <a:cs typeface="+mj-cs"/>
              </a:defRPr>
            </a:lvl1pPr>
            <a:lvl2pPr algn="l" rtl="0" eaLnBrk="1" fontAlgn="base" hangingPunct="1">
              <a:spcBef>
                <a:spcPct val="0"/>
              </a:spcBef>
              <a:spcAft>
                <a:spcPct val="0"/>
              </a:spcAft>
              <a:defRPr sz="2954" b="1">
                <a:solidFill>
                  <a:schemeClr val="tx1"/>
                </a:solidFill>
                <a:latin typeface="Arial" charset="0"/>
                <a:cs typeface="Arial" charset="0"/>
              </a:defRPr>
            </a:lvl2pPr>
            <a:lvl3pPr algn="l" rtl="0" eaLnBrk="1" fontAlgn="base" hangingPunct="1">
              <a:spcBef>
                <a:spcPct val="0"/>
              </a:spcBef>
              <a:spcAft>
                <a:spcPct val="0"/>
              </a:spcAft>
              <a:defRPr sz="2954" b="1">
                <a:solidFill>
                  <a:schemeClr val="tx1"/>
                </a:solidFill>
                <a:latin typeface="Arial" charset="0"/>
                <a:cs typeface="Arial" charset="0"/>
              </a:defRPr>
            </a:lvl3pPr>
            <a:lvl4pPr algn="l" rtl="0" eaLnBrk="1" fontAlgn="base" hangingPunct="1">
              <a:spcBef>
                <a:spcPct val="0"/>
              </a:spcBef>
              <a:spcAft>
                <a:spcPct val="0"/>
              </a:spcAft>
              <a:defRPr sz="2954" b="1">
                <a:solidFill>
                  <a:schemeClr val="tx1"/>
                </a:solidFill>
                <a:latin typeface="Arial" charset="0"/>
                <a:cs typeface="Arial" charset="0"/>
              </a:defRPr>
            </a:lvl4pPr>
            <a:lvl5pPr algn="l" rtl="0" eaLnBrk="1" fontAlgn="base" hangingPunct="1">
              <a:spcBef>
                <a:spcPct val="0"/>
              </a:spcBef>
              <a:spcAft>
                <a:spcPct val="0"/>
              </a:spcAft>
              <a:defRPr sz="2954" b="1">
                <a:solidFill>
                  <a:schemeClr val="tx1"/>
                </a:solidFill>
                <a:latin typeface="Arial" charset="0"/>
                <a:cs typeface="Arial" charset="0"/>
              </a:defRPr>
            </a:lvl5pPr>
            <a:lvl6pPr marL="562722" algn="l" rtl="0" eaLnBrk="1" fontAlgn="base" hangingPunct="1">
              <a:spcBef>
                <a:spcPct val="0"/>
              </a:spcBef>
              <a:spcAft>
                <a:spcPct val="0"/>
              </a:spcAft>
              <a:defRPr sz="3446" b="1">
                <a:solidFill>
                  <a:schemeClr val="tx1"/>
                </a:solidFill>
                <a:latin typeface="Arial" charset="0"/>
                <a:cs typeface="Arial" charset="0"/>
              </a:defRPr>
            </a:lvl6pPr>
            <a:lvl7pPr marL="1125444" algn="l" rtl="0" eaLnBrk="1" fontAlgn="base" hangingPunct="1">
              <a:spcBef>
                <a:spcPct val="0"/>
              </a:spcBef>
              <a:spcAft>
                <a:spcPct val="0"/>
              </a:spcAft>
              <a:defRPr sz="3446" b="1">
                <a:solidFill>
                  <a:schemeClr val="tx1"/>
                </a:solidFill>
                <a:latin typeface="Arial" charset="0"/>
                <a:cs typeface="Arial" charset="0"/>
              </a:defRPr>
            </a:lvl7pPr>
            <a:lvl8pPr marL="1688165" algn="l" rtl="0" eaLnBrk="1" fontAlgn="base" hangingPunct="1">
              <a:spcBef>
                <a:spcPct val="0"/>
              </a:spcBef>
              <a:spcAft>
                <a:spcPct val="0"/>
              </a:spcAft>
              <a:defRPr sz="3446" b="1">
                <a:solidFill>
                  <a:schemeClr val="tx1"/>
                </a:solidFill>
                <a:latin typeface="Arial" charset="0"/>
                <a:cs typeface="Arial" charset="0"/>
              </a:defRPr>
            </a:lvl8pPr>
            <a:lvl9pPr marL="2250887" algn="l" rtl="0" eaLnBrk="1" fontAlgn="base" hangingPunct="1">
              <a:spcBef>
                <a:spcPct val="0"/>
              </a:spcBef>
              <a:spcAft>
                <a:spcPct val="0"/>
              </a:spcAft>
              <a:defRPr sz="3446" b="1">
                <a:solidFill>
                  <a:schemeClr val="tx1"/>
                </a:solidFill>
                <a:latin typeface="Arial" charset="0"/>
                <a:cs typeface="Arial" charset="0"/>
              </a:defRPr>
            </a:lvl9pPr>
          </a:lstStyle>
          <a:p>
            <a:r>
              <a:rPr lang="en-GB" sz="2800" kern="0" dirty="0"/>
              <a:t>Complemented by access to world-class science...</a:t>
            </a:r>
          </a:p>
        </p:txBody>
      </p:sp>
      <p:pic>
        <p:nvPicPr>
          <p:cNvPr id="20" name="Picture 3">
            <a:extLst>
              <a:ext uri="{FF2B5EF4-FFF2-40B4-BE49-F238E27FC236}">
                <a16:creationId xmlns:a16="http://schemas.microsoft.com/office/drawing/2014/main" id="{4F190DC2-9315-406E-BE7D-209960B918FF}"/>
              </a:ext>
            </a:extLst>
          </p:cNvPr>
          <p:cNvPicPr>
            <a:picLocks noChangeAspect="1"/>
          </p:cNvPicPr>
          <p:nvPr/>
        </p:nvPicPr>
        <p:blipFill>
          <a:blip r:embed="rId7"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53800" y="1575872"/>
            <a:ext cx="722312" cy="790575"/>
          </a:xfrm>
          <a:prstGeom prst="rect">
            <a:avLst/>
          </a:prstGeom>
          <a:solidFill>
            <a:schemeClr val="bg1"/>
          </a:solidFill>
          <a:ln>
            <a:noFill/>
          </a:ln>
        </p:spPr>
      </p:pic>
    </p:spTree>
    <p:extLst>
      <p:ext uri="{BB962C8B-B14F-4D97-AF65-F5344CB8AC3E}">
        <p14:creationId xmlns:p14="http://schemas.microsoft.com/office/powerpoint/2010/main" val="22790520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99BD540-CAF4-4BC4-AA40-D496466E7C29}" type="slidenum">
              <a:rPr lang="en-GB" altLang="en-US" smtClean="0"/>
              <a:pPr/>
              <a:t>16</a:t>
            </a:fld>
            <a:endParaRPr lang="en-GB" altLang="en-US" dirty="0"/>
          </a:p>
        </p:txBody>
      </p:sp>
      <p:sp>
        <p:nvSpPr>
          <p:cNvPr id="10" name="Text Placeholder 9"/>
          <p:cNvSpPr>
            <a:spLocks noGrp="1"/>
          </p:cNvSpPr>
          <p:nvPr>
            <p:ph type="body" sz="quarter" idx="11"/>
          </p:nvPr>
        </p:nvSpPr>
        <p:spPr>
          <a:xfrm>
            <a:off x="753913" y="1332000"/>
            <a:ext cx="10414196" cy="504000"/>
          </a:xfrm>
        </p:spPr>
        <p:txBody>
          <a:bodyPr/>
          <a:lstStyle/>
          <a:p>
            <a:r>
              <a:rPr lang="en-GB" dirty="0"/>
              <a:t>Providing you with cutting edge research and data into conservation in Dorset</a:t>
            </a:r>
          </a:p>
        </p:txBody>
      </p:sp>
      <p:pic>
        <p:nvPicPr>
          <p:cNvPr id="37" name="Picture 36">
            <a:hlinkClick r:id="rId3" action="ppaction://hlinksldjump"/>
            <a:extLst>
              <a:ext uri="{FF2B5EF4-FFF2-40B4-BE49-F238E27FC236}">
                <a16:creationId xmlns:a16="http://schemas.microsoft.com/office/drawing/2014/main" id="{5D3E9091-3468-4411-AF03-CE66773382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a:off x="828000" y="6534000"/>
            <a:ext cx="285913" cy="288000"/>
          </a:xfrm>
          <a:prstGeom prst="rect">
            <a:avLst/>
          </a:prstGeom>
        </p:spPr>
      </p:pic>
      <p:pic>
        <p:nvPicPr>
          <p:cNvPr id="40" name="Picture 39">
            <a:hlinkClick r:id="rId5" action="ppaction://hlinksldjump"/>
            <a:extLst>
              <a:ext uri="{FF2B5EF4-FFF2-40B4-BE49-F238E27FC236}">
                <a16:creationId xmlns:a16="http://schemas.microsoft.com/office/drawing/2014/main" id="{1DE6C996-7F7D-46C0-84CA-4D025ACDD6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8000" y="6534000"/>
            <a:ext cx="288001" cy="288000"/>
          </a:xfrm>
          <a:prstGeom prst="rect">
            <a:avLst/>
          </a:prstGeom>
        </p:spPr>
      </p:pic>
      <p:pic>
        <p:nvPicPr>
          <p:cNvPr id="45" name="Picture 44">
            <a:hlinkClick r:id="" action="ppaction://hlinkshowjump?jump=previousslide"/>
            <a:extLst>
              <a:ext uri="{FF2B5EF4-FFF2-40B4-BE49-F238E27FC236}">
                <a16:creationId xmlns:a16="http://schemas.microsoft.com/office/drawing/2014/main" id="{5D3E9091-3468-4411-AF03-CE66773382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8000" y="6534000"/>
            <a:ext cx="285913" cy="288000"/>
          </a:xfrm>
          <a:prstGeom prst="rect">
            <a:avLst/>
          </a:prstGeom>
        </p:spPr>
      </p:pic>
      <p:sp>
        <p:nvSpPr>
          <p:cNvPr id="55" name="Oval 54"/>
          <p:cNvSpPr/>
          <p:nvPr/>
        </p:nvSpPr>
        <p:spPr>
          <a:xfrm>
            <a:off x="4140000" y="1728000"/>
            <a:ext cx="972000" cy="9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8BCB507E-D329-45DB-B15D-F7E35B0BFC5C}"/>
              </a:ext>
            </a:extLst>
          </p:cNvPr>
          <p:cNvGrpSpPr/>
          <p:nvPr/>
        </p:nvGrpSpPr>
        <p:grpSpPr>
          <a:xfrm>
            <a:off x="970956" y="2216130"/>
            <a:ext cx="10728000" cy="4229058"/>
            <a:chOff x="900000" y="2267999"/>
            <a:chExt cx="10728000" cy="4229058"/>
          </a:xfrm>
        </p:grpSpPr>
        <p:sp>
          <p:nvSpPr>
            <p:cNvPr id="42" name="Content Placeholder 2">
              <a:extLst>
                <a:ext uri="{FF2B5EF4-FFF2-40B4-BE49-F238E27FC236}">
                  <a16:creationId xmlns:a16="http://schemas.microsoft.com/office/drawing/2014/main" id="{E890734B-C94B-4E1A-A7B8-E8C078534D5F}"/>
                </a:ext>
              </a:extLst>
            </p:cNvPr>
            <p:cNvSpPr txBox="1">
              <a:spLocks/>
            </p:cNvSpPr>
            <p:nvPr/>
          </p:nvSpPr>
          <p:spPr>
            <a:xfrm>
              <a:off x="900000" y="2267999"/>
              <a:ext cx="3240000" cy="4229057"/>
            </a:xfrm>
            <a:prstGeom prst="rect">
              <a:avLst/>
            </a:prstGeom>
            <a:noFill/>
            <a:ln w="34925">
              <a:solidFill>
                <a:schemeClr val="accent5"/>
              </a:solidFill>
            </a:ln>
          </p:spPr>
          <p:txBody>
            <a:bodyPr lIns="360000" tIns="180000" rIns="216000" bIns="180000"/>
            <a:lstStyle>
              <a:lvl1pPr algn="l" rtl="0" eaLnBrk="1" fontAlgn="base" hangingPunct="1">
                <a:spcBef>
                  <a:spcPts val="0"/>
                </a:spcBef>
                <a:spcAft>
                  <a:spcPts val="369"/>
                </a:spcAft>
                <a:defRPr sz="1723" b="1">
                  <a:solidFill>
                    <a:schemeClr val="tx1"/>
                  </a:solidFill>
                  <a:latin typeface="+mn-lt"/>
                  <a:ea typeface="+mn-ea"/>
                  <a:cs typeface="+mn-cs"/>
                </a:defRPr>
              </a:lvl1pPr>
              <a:lvl2pPr marL="332162" indent="-330209" algn="l" rtl="0" eaLnBrk="1" fontAlgn="base" hangingPunct="1">
                <a:spcBef>
                  <a:spcPct val="20000"/>
                </a:spcBef>
                <a:spcAft>
                  <a:spcPct val="0"/>
                </a:spcAft>
                <a:buClr>
                  <a:schemeClr val="accent1"/>
                </a:buClr>
                <a:buChar char="•"/>
                <a:defRPr sz="1354">
                  <a:solidFill>
                    <a:schemeClr val="tx1"/>
                  </a:solidFill>
                  <a:latin typeface="+mn-lt"/>
                  <a:cs typeface="+mn-cs"/>
                </a:defRPr>
              </a:lvl2pPr>
              <a:lvl3pPr marL="666279" indent="-332162" algn="l" rtl="0" eaLnBrk="1" fontAlgn="base" hangingPunct="1">
                <a:spcBef>
                  <a:spcPct val="0"/>
                </a:spcBef>
                <a:spcAft>
                  <a:spcPct val="0"/>
                </a:spcAft>
                <a:buFont typeface="Arial" panose="020B0604020202020204" pitchFamily="34" charset="0"/>
                <a:buChar char="–"/>
                <a:defRPr sz="1354">
                  <a:solidFill>
                    <a:schemeClr val="tx1"/>
                  </a:solidFill>
                  <a:latin typeface="+mn-lt"/>
                  <a:cs typeface="+mn-cs"/>
                </a:defRPr>
              </a:lvl3pPr>
              <a:lvl4pPr marL="990625" indent="-322393" algn="l" rtl="0" eaLnBrk="1" fontAlgn="base" hangingPunct="1">
                <a:spcBef>
                  <a:spcPct val="0"/>
                </a:spcBef>
                <a:spcAft>
                  <a:spcPct val="0"/>
                </a:spcAft>
                <a:buChar char="–"/>
                <a:defRPr sz="1354">
                  <a:solidFill>
                    <a:schemeClr val="tx1"/>
                  </a:solidFill>
                  <a:latin typeface="+mn-lt"/>
                  <a:cs typeface="+mn-cs"/>
                </a:defRPr>
              </a:lvl4pPr>
              <a:lvl5pPr marL="2553741" indent="-281361" algn="l" rtl="0" eaLnBrk="1" fontAlgn="base" hangingPunct="1">
                <a:spcBef>
                  <a:spcPct val="20000"/>
                </a:spcBef>
                <a:spcAft>
                  <a:spcPct val="0"/>
                </a:spcAft>
                <a:buChar char="»"/>
                <a:defRPr sz="2462">
                  <a:solidFill>
                    <a:schemeClr val="tx1"/>
                  </a:solidFill>
                  <a:latin typeface="+mn-lt"/>
                  <a:cs typeface="+mn-cs"/>
                </a:defRPr>
              </a:lvl5pPr>
              <a:lvl6pPr marL="3116463" indent="-281361" algn="l" rtl="0" eaLnBrk="1" fontAlgn="base" hangingPunct="1">
                <a:spcBef>
                  <a:spcPct val="20000"/>
                </a:spcBef>
                <a:spcAft>
                  <a:spcPct val="0"/>
                </a:spcAft>
                <a:buChar char="»"/>
                <a:defRPr sz="2462">
                  <a:solidFill>
                    <a:schemeClr val="tx1"/>
                  </a:solidFill>
                  <a:latin typeface="+mn-lt"/>
                  <a:cs typeface="+mn-cs"/>
                </a:defRPr>
              </a:lvl6pPr>
              <a:lvl7pPr marL="3679185" indent="-281361" algn="l" rtl="0" eaLnBrk="1" fontAlgn="base" hangingPunct="1">
                <a:spcBef>
                  <a:spcPct val="20000"/>
                </a:spcBef>
                <a:spcAft>
                  <a:spcPct val="0"/>
                </a:spcAft>
                <a:buChar char="»"/>
                <a:defRPr sz="2462">
                  <a:solidFill>
                    <a:schemeClr val="tx1"/>
                  </a:solidFill>
                  <a:latin typeface="+mn-lt"/>
                  <a:cs typeface="+mn-cs"/>
                </a:defRPr>
              </a:lvl7pPr>
              <a:lvl8pPr marL="4241907" indent="-281361" algn="l" rtl="0" eaLnBrk="1" fontAlgn="base" hangingPunct="1">
                <a:spcBef>
                  <a:spcPct val="20000"/>
                </a:spcBef>
                <a:spcAft>
                  <a:spcPct val="0"/>
                </a:spcAft>
                <a:buChar char="»"/>
                <a:defRPr sz="2462">
                  <a:solidFill>
                    <a:schemeClr val="tx1"/>
                  </a:solidFill>
                  <a:latin typeface="+mn-lt"/>
                  <a:cs typeface="+mn-cs"/>
                </a:defRPr>
              </a:lvl8pPr>
              <a:lvl9pPr marL="4804628" indent="-281361" algn="l" rtl="0" eaLnBrk="1" fontAlgn="base" hangingPunct="1">
                <a:spcBef>
                  <a:spcPct val="20000"/>
                </a:spcBef>
                <a:spcAft>
                  <a:spcPct val="0"/>
                </a:spcAft>
                <a:buChar char="»"/>
                <a:defRPr sz="2462">
                  <a:solidFill>
                    <a:schemeClr val="tx1"/>
                  </a:solidFill>
                  <a:latin typeface="+mn-lt"/>
                  <a:cs typeface="+mn-cs"/>
                </a:defRPr>
              </a:lvl9pPr>
            </a:lstStyle>
            <a:p>
              <a:pPr lvl="0" eaLnBrk="0" hangingPunct="0">
                <a:spcBef>
                  <a:spcPct val="0"/>
                </a:spcBef>
                <a:spcAft>
                  <a:spcPts val="300"/>
                </a:spcAft>
              </a:pPr>
              <a:r>
                <a:rPr lang="en-GB" sz="1400" dirty="0">
                  <a:solidFill>
                    <a:schemeClr val="tx2"/>
                  </a:solidFill>
                  <a:latin typeface="Arial" panose="020B0604020202020204" pitchFamily="34" charset="0"/>
                  <a:cs typeface="Arial" panose="020B0604020202020204" pitchFamily="34" charset="0"/>
                </a:rPr>
                <a:t>Game and Wildlife Conservation Trust</a:t>
              </a:r>
            </a:p>
            <a:p>
              <a:pPr lvl="0" eaLnBrk="0" hangingPunct="0">
                <a:spcBef>
                  <a:spcPct val="0"/>
                </a:spcBef>
                <a:spcAft>
                  <a:spcPct val="0"/>
                </a:spcAft>
              </a:pPr>
              <a:r>
                <a:rPr lang="en-US" sz="1200" kern="0" dirty="0">
                  <a:solidFill>
                    <a:srgbClr val="180E3C"/>
                  </a:solidFill>
                  <a:latin typeface="Arial" panose="020B0604020202020204" pitchFamily="34" charset="0"/>
                  <a:cs typeface="Arial" panose="020B0604020202020204" pitchFamily="34" charset="0"/>
                </a:rPr>
                <a:t>Salmon &amp; Trout Research Centre in East Stoke, Dorset. </a:t>
              </a:r>
            </a:p>
            <a:p>
              <a:pPr lvl="0" eaLnBrk="0" hangingPunct="0">
                <a:spcBef>
                  <a:spcPct val="0"/>
                </a:spcBef>
                <a:spcAft>
                  <a:spcPct val="0"/>
                </a:spcAft>
              </a:pPr>
              <a:endParaRPr lang="en-US" sz="1050" kern="0" dirty="0">
                <a:solidFill>
                  <a:srgbClr val="180E3C"/>
                </a:solidFill>
                <a:latin typeface="Arial" panose="020B0604020202020204" pitchFamily="34" charset="0"/>
                <a:cs typeface="Arial" panose="020B0604020202020204" pitchFamily="34" charset="0"/>
              </a:endParaRPr>
            </a:p>
            <a:p>
              <a:pPr lvl="0" eaLnBrk="0" hangingPunct="0">
                <a:spcBef>
                  <a:spcPct val="0"/>
                </a:spcBef>
                <a:spcAft>
                  <a:spcPct val="0"/>
                </a:spcAft>
              </a:pPr>
              <a:r>
                <a:rPr lang="en-US" sz="1100" b="0" dirty="0">
                  <a:solidFill>
                    <a:srgbClr val="180E3C"/>
                  </a:solidFill>
                  <a:latin typeface="Arial" panose="020B0604020202020204" pitchFamily="34" charset="0"/>
                  <a:cs typeface="Arial" panose="020B0604020202020204" pitchFamily="34" charset="0"/>
                </a:rPr>
                <a:t>Monitoring Atlantic salmon numbers in the River </a:t>
              </a:r>
              <a:r>
                <a:rPr lang="en-US" sz="1100" b="0" dirty="0" err="1">
                  <a:solidFill>
                    <a:srgbClr val="180E3C"/>
                  </a:solidFill>
                  <a:latin typeface="Arial" panose="020B0604020202020204" pitchFamily="34" charset="0"/>
                  <a:cs typeface="Arial" panose="020B0604020202020204" pitchFamily="34" charset="0"/>
                </a:rPr>
                <a:t>Frome</a:t>
              </a:r>
              <a:r>
                <a:rPr lang="en-US" sz="1100" b="0" dirty="0">
                  <a:solidFill>
                    <a:srgbClr val="180E3C"/>
                  </a:solidFill>
                  <a:latin typeface="Arial" panose="020B0604020202020204" pitchFamily="34" charset="0"/>
                  <a:cs typeface="Arial" panose="020B0604020202020204" pitchFamily="34" charset="0"/>
                </a:rPr>
                <a:t> since 1973, </a:t>
              </a:r>
              <a:r>
                <a:rPr lang="en-US" sz="1100" b="0" dirty="0">
                  <a:solidFill>
                    <a:schemeClr val="tx2"/>
                  </a:solidFill>
                  <a:latin typeface="Arial" panose="020B0604020202020204" pitchFamily="34" charset="0"/>
                  <a:cs typeface="Arial" panose="020B0604020202020204" pitchFamily="34" charset="0"/>
                </a:rPr>
                <a:t>creating one of the most comprehensive records of salmon movement in England and Wales</a:t>
              </a:r>
              <a:r>
                <a:rPr lang="en-US" sz="1100" b="0" dirty="0">
                  <a:solidFill>
                    <a:srgbClr val="180E3C"/>
                  </a:solidFill>
                  <a:latin typeface="Arial" panose="020B0604020202020204" pitchFamily="34" charset="0"/>
                  <a:cs typeface="Arial" panose="020B0604020202020204" pitchFamily="34" charset="0"/>
                </a:rPr>
                <a:t>. </a:t>
              </a:r>
            </a:p>
            <a:p>
              <a:pPr lvl="0" eaLnBrk="0" hangingPunct="0">
                <a:spcBef>
                  <a:spcPct val="0"/>
                </a:spcBef>
                <a:spcAft>
                  <a:spcPct val="0"/>
                </a:spcAft>
              </a:pPr>
              <a:r>
                <a:rPr lang="en-US" sz="1100" b="0" dirty="0">
                  <a:solidFill>
                    <a:srgbClr val="180E3C"/>
                  </a:solidFill>
                  <a:latin typeface="Arial" panose="020B0604020202020204" pitchFamily="34" charset="0"/>
                  <a:cs typeface="Arial" panose="020B0604020202020204" pitchFamily="34" charset="0"/>
                </a:rPr>
                <a:t>Working in collaboration with teams throughout Europe to study the global decline in salmon numbers.</a:t>
              </a:r>
            </a:p>
            <a:p>
              <a:pPr lvl="0" eaLnBrk="0" hangingPunct="0">
                <a:spcBef>
                  <a:spcPct val="0"/>
                </a:spcBef>
                <a:spcAft>
                  <a:spcPct val="0"/>
                </a:spcAft>
              </a:pPr>
              <a:endParaRPr lang="en-US" sz="1100" b="0" dirty="0">
                <a:solidFill>
                  <a:srgbClr val="180E3C"/>
                </a:solidFill>
                <a:latin typeface="Arial" panose="020B0604020202020204" pitchFamily="34" charset="0"/>
                <a:cs typeface="Arial" panose="020B0604020202020204" pitchFamily="34" charset="0"/>
              </a:endParaRPr>
            </a:p>
            <a:p>
              <a:pPr lvl="0" eaLnBrk="0" hangingPunct="0">
                <a:spcBef>
                  <a:spcPct val="0"/>
                </a:spcBef>
                <a:spcAft>
                  <a:spcPct val="0"/>
                </a:spcAft>
              </a:pPr>
              <a:r>
                <a:rPr lang="en-US" sz="1100" b="0" dirty="0">
                  <a:solidFill>
                    <a:schemeClr val="tx2"/>
                  </a:solidFill>
                  <a:latin typeface="Arial" panose="020B0604020202020204" pitchFamily="34" charset="0"/>
                  <a:cs typeface="Arial" panose="020B0604020202020204" pitchFamily="34" charset="0"/>
                </a:rPr>
                <a:t>Trout studies aim to understand the ramifications of stocking in order to ascertain what methods are most </a:t>
              </a:r>
              <a:r>
                <a:rPr lang="en-US" sz="1100" b="0" dirty="0" err="1">
                  <a:solidFill>
                    <a:schemeClr val="tx2"/>
                  </a:solidFill>
                  <a:latin typeface="Arial" panose="020B0604020202020204" pitchFamily="34" charset="0"/>
                  <a:cs typeface="Arial" panose="020B0604020202020204" pitchFamily="34" charset="0"/>
                </a:rPr>
                <a:t>favourable</a:t>
              </a:r>
              <a:r>
                <a:rPr lang="en-US" sz="1100" b="0" dirty="0">
                  <a:solidFill>
                    <a:schemeClr val="tx2"/>
                  </a:solidFill>
                  <a:latin typeface="Arial" panose="020B0604020202020204" pitchFamily="34" charset="0"/>
                  <a:cs typeface="Arial" panose="020B0604020202020204" pitchFamily="34" charset="0"/>
                </a:rPr>
                <a:t> to the natural wild stock</a:t>
              </a:r>
              <a:r>
                <a:rPr lang="en-US" sz="1100" b="0" dirty="0">
                  <a:solidFill>
                    <a:srgbClr val="180E3C"/>
                  </a:solidFill>
                  <a:latin typeface="Arial" panose="020B0604020202020204" pitchFamily="34" charset="0"/>
                  <a:cs typeface="Arial" panose="020B0604020202020204" pitchFamily="34" charset="0"/>
                </a:rPr>
                <a:t>. In addition, research is undertaken to evaluate habitat restoration programmes on selected river catchments.</a:t>
              </a:r>
            </a:p>
          </p:txBody>
        </p:sp>
        <p:sp>
          <p:nvSpPr>
            <p:cNvPr id="51" name="Content Placeholder 2">
              <a:extLst>
                <a:ext uri="{FF2B5EF4-FFF2-40B4-BE49-F238E27FC236}">
                  <a16:creationId xmlns:a16="http://schemas.microsoft.com/office/drawing/2014/main" id="{E890734B-C94B-4E1A-A7B8-E8C078534D5F}"/>
                </a:ext>
              </a:extLst>
            </p:cNvPr>
            <p:cNvSpPr txBox="1">
              <a:spLocks/>
            </p:cNvSpPr>
            <p:nvPr/>
          </p:nvSpPr>
          <p:spPr>
            <a:xfrm>
              <a:off x="4644000" y="2267999"/>
              <a:ext cx="3240000" cy="4229058"/>
            </a:xfrm>
            <a:prstGeom prst="rect">
              <a:avLst/>
            </a:prstGeom>
            <a:noFill/>
            <a:ln w="34925">
              <a:solidFill>
                <a:schemeClr val="accent5"/>
              </a:solidFill>
            </a:ln>
          </p:spPr>
          <p:txBody>
            <a:bodyPr lIns="360000" tIns="180000" rIns="216000" bIns="180000"/>
            <a:lstStyle>
              <a:lvl1pPr algn="l" rtl="0" eaLnBrk="1" fontAlgn="base" hangingPunct="1">
                <a:spcBef>
                  <a:spcPts val="0"/>
                </a:spcBef>
                <a:spcAft>
                  <a:spcPts val="369"/>
                </a:spcAft>
                <a:defRPr sz="1723" b="1">
                  <a:solidFill>
                    <a:schemeClr val="tx1"/>
                  </a:solidFill>
                  <a:latin typeface="+mn-lt"/>
                  <a:ea typeface="+mn-ea"/>
                  <a:cs typeface="+mn-cs"/>
                </a:defRPr>
              </a:lvl1pPr>
              <a:lvl2pPr marL="332162" indent="-330209" algn="l" rtl="0" eaLnBrk="1" fontAlgn="base" hangingPunct="1">
                <a:spcBef>
                  <a:spcPct val="20000"/>
                </a:spcBef>
                <a:spcAft>
                  <a:spcPct val="0"/>
                </a:spcAft>
                <a:buClr>
                  <a:schemeClr val="accent1"/>
                </a:buClr>
                <a:buChar char="•"/>
                <a:defRPr sz="1354">
                  <a:solidFill>
                    <a:schemeClr val="tx1"/>
                  </a:solidFill>
                  <a:latin typeface="+mn-lt"/>
                  <a:cs typeface="+mn-cs"/>
                </a:defRPr>
              </a:lvl2pPr>
              <a:lvl3pPr marL="666279" indent="-332162" algn="l" rtl="0" eaLnBrk="1" fontAlgn="base" hangingPunct="1">
                <a:spcBef>
                  <a:spcPct val="0"/>
                </a:spcBef>
                <a:spcAft>
                  <a:spcPct val="0"/>
                </a:spcAft>
                <a:buFont typeface="Arial" panose="020B0604020202020204" pitchFamily="34" charset="0"/>
                <a:buChar char="–"/>
                <a:defRPr sz="1354">
                  <a:solidFill>
                    <a:schemeClr val="tx1"/>
                  </a:solidFill>
                  <a:latin typeface="+mn-lt"/>
                  <a:cs typeface="+mn-cs"/>
                </a:defRPr>
              </a:lvl3pPr>
              <a:lvl4pPr marL="990625" indent="-322393" algn="l" rtl="0" eaLnBrk="1" fontAlgn="base" hangingPunct="1">
                <a:spcBef>
                  <a:spcPct val="0"/>
                </a:spcBef>
                <a:spcAft>
                  <a:spcPct val="0"/>
                </a:spcAft>
                <a:buChar char="–"/>
                <a:defRPr sz="1354">
                  <a:solidFill>
                    <a:schemeClr val="tx1"/>
                  </a:solidFill>
                  <a:latin typeface="+mn-lt"/>
                  <a:cs typeface="+mn-cs"/>
                </a:defRPr>
              </a:lvl4pPr>
              <a:lvl5pPr marL="2553741" indent="-281361" algn="l" rtl="0" eaLnBrk="1" fontAlgn="base" hangingPunct="1">
                <a:spcBef>
                  <a:spcPct val="20000"/>
                </a:spcBef>
                <a:spcAft>
                  <a:spcPct val="0"/>
                </a:spcAft>
                <a:buChar char="»"/>
                <a:defRPr sz="2462">
                  <a:solidFill>
                    <a:schemeClr val="tx1"/>
                  </a:solidFill>
                  <a:latin typeface="+mn-lt"/>
                  <a:cs typeface="+mn-cs"/>
                </a:defRPr>
              </a:lvl5pPr>
              <a:lvl6pPr marL="3116463" indent="-281361" algn="l" rtl="0" eaLnBrk="1" fontAlgn="base" hangingPunct="1">
                <a:spcBef>
                  <a:spcPct val="20000"/>
                </a:spcBef>
                <a:spcAft>
                  <a:spcPct val="0"/>
                </a:spcAft>
                <a:buChar char="»"/>
                <a:defRPr sz="2462">
                  <a:solidFill>
                    <a:schemeClr val="tx1"/>
                  </a:solidFill>
                  <a:latin typeface="+mn-lt"/>
                  <a:cs typeface="+mn-cs"/>
                </a:defRPr>
              </a:lvl6pPr>
              <a:lvl7pPr marL="3679185" indent="-281361" algn="l" rtl="0" eaLnBrk="1" fontAlgn="base" hangingPunct="1">
                <a:spcBef>
                  <a:spcPct val="20000"/>
                </a:spcBef>
                <a:spcAft>
                  <a:spcPct val="0"/>
                </a:spcAft>
                <a:buChar char="»"/>
                <a:defRPr sz="2462">
                  <a:solidFill>
                    <a:schemeClr val="tx1"/>
                  </a:solidFill>
                  <a:latin typeface="+mn-lt"/>
                  <a:cs typeface="+mn-cs"/>
                </a:defRPr>
              </a:lvl7pPr>
              <a:lvl8pPr marL="4241907" indent="-281361" algn="l" rtl="0" eaLnBrk="1" fontAlgn="base" hangingPunct="1">
                <a:spcBef>
                  <a:spcPct val="20000"/>
                </a:spcBef>
                <a:spcAft>
                  <a:spcPct val="0"/>
                </a:spcAft>
                <a:buChar char="»"/>
                <a:defRPr sz="2462">
                  <a:solidFill>
                    <a:schemeClr val="tx1"/>
                  </a:solidFill>
                  <a:latin typeface="+mn-lt"/>
                  <a:cs typeface="+mn-cs"/>
                </a:defRPr>
              </a:lvl8pPr>
              <a:lvl9pPr marL="4804628" indent="-281361" algn="l" rtl="0" eaLnBrk="1" fontAlgn="base" hangingPunct="1">
                <a:spcBef>
                  <a:spcPct val="20000"/>
                </a:spcBef>
                <a:spcAft>
                  <a:spcPct val="0"/>
                </a:spcAft>
                <a:buChar char="»"/>
                <a:defRPr sz="2462">
                  <a:solidFill>
                    <a:schemeClr val="tx1"/>
                  </a:solidFill>
                  <a:latin typeface="+mn-lt"/>
                  <a:cs typeface="+mn-cs"/>
                </a:defRPr>
              </a:lvl9pPr>
            </a:lstStyle>
            <a:p>
              <a:pPr lvl="0" eaLnBrk="0" hangingPunct="0">
                <a:spcBef>
                  <a:spcPct val="0"/>
                </a:spcBef>
                <a:spcAft>
                  <a:spcPts val="300"/>
                </a:spcAft>
              </a:pPr>
              <a:r>
                <a:rPr lang="en-GB" sz="1400" kern="0" dirty="0">
                  <a:solidFill>
                    <a:schemeClr val="tx2"/>
                  </a:solidFill>
                  <a:latin typeface="Arial" panose="020B0604020202020204" pitchFamily="34" charset="0"/>
                  <a:cs typeface="Arial" panose="020B0604020202020204" pitchFamily="34" charset="0"/>
                </a:rPr>
                <a:t>Blue Marine Foundation</a:t>
              </a:r>
            </a:p>
            <a:p>
              <a:pPr lvl="0" eaLnBrk="0" hangingPunct="0">
                <a:spcBef>
                  <a:spcPct val="0"/>
                </a:spcBef>
                <a:spcAft>
                  <a:spcPts val="1200"/>
                </a:spcAft>
              </a:pPr>
              <a:r>
                <a:rPr lang="en-GB" sz="1100" b="0" dirty="0">
                  <a:solidFill>
                    <a:srgbClr val="180E3C"/>
                  </a:solidFill>
                  <a:latin typeface="Arial" panose="020B0604020202020204" pitchFamily="34" charset="0"/>
                  <a:cs typeface="Arial" panose="020B0604020202020204" pitchFamily="34" charset="0"/>
                </a:rPr>
                <a:t>In </a:t>
              </a:r>
              <a:r>
                <a:rPr lang="en-US" sz="1100" b="0" dirty="0">
                  <a:solidFill>
                    <a:srgbClr val="180E3C"/>
                  </a:solidFill>
                  <a:latin typeface="Arial" panose="020B0604020202020204" pitchFamily="34" charset="0"/>
                  <a:cs typeface="Arial" panose="020B0604020202020204" pitchFamily="34" charset="0"/>
                </a:rPr>
                <a:t>Lyme Bay, Dorset, </a:t>
              </a:r>
              <a:r>
                <a:rPr lang="en-US" sz="1100" b="0" dirty="0">
                  <a:solidFill>
                    <a:schemeClr val="tx2"/>
                  </a:solidFill>
                  <a:latin typeface="Arial" panose="020B0604020202020204" pitchFamily="34" charset="0"/>
                  <a:cs typeface="Arial" panose="020B0604020202020204" pitchFamily="34" charset="0"/>
                </a:rPr>
                <a:t>BLUE has established a model of sustainable fishing hailed as a ‘world first’ by bringing together fishermen with marine authorities and scientists to shape conservation measures to protect their fishery</a:t>
              </a:r>
              <a:r>
                <a:rPr lang="en-US" sz="1100" b="0" dirty="0">
                  <a:solidFill>
                    <a:srgbClr val="180E3C"/>
                  </a:solidFill>
                  <a:latin typeface="Arial" panose="020B0604020202020204" pitchFamily="34" charset="0"/>
                  <a:cs typeface="Arial" panose="020B0604020202020204" pitchFamily="34" charset="0"/>
                </a:rPr>
                <a:t>. The model combines science and tech to inform best practice management and improve traceability of catch size and location.</a:t>
              </a:r>
            </a:p>
            <a:p>
              <a:pPr lvl="0" eaLnBrk="0" hangingPunct="0">
                <a:spcBef>
                  <a:spcPct val="0"/>
                </a:spcBef>
                <a:spcAft>
                  <a:spcPct val="0"/>
                </a:spcAft>
              </a:pPr>
              <a:r>
                <a:rPr lang="en-US" sz="1100" b="0" dirty="0">
                  <a:solidFill>
                    <a:srgbClr val="180E3C"/>
                  </a:solidFill>
                  <a:latin typeface="Arial" panose="020B0604020202020204" pitchFamily="34" charset="0"/>
                  <a:cs typeface="Arial" panose="020B0604020202020204" pitchFamily="34" charset="0"/>
                </a:rPr>
                <a:t>Investment in chiller units has improved quality and was hailed as ‘the best thing to happen in this port in 100 years’.</a:t>
              </a:r>
            </a:p>
            <a:p>
              <a:pPr lvl="0" eaLnBrk="0" hangingPunct="0">
                <a:spcBef>
                  <a:spcPct val="0"/>
                </a:spcBef>
                <a:spcAft>
                  <a:spcPct val="0"/>
                </a:spcAft>
              </a:pPr>
              <a:r>
                <a:rPr lang="en-US" sz="1100" b="0" dirty="0">
                  <a:solidFill>
                    <a:srgbClr val="180E3C"/>
                  </a:solidFill>
                  <a:latin typeface="Arial" panose="020B0604020202020204" pitchFamily="34" charset="0"/>
                  <a:cs typeface="Arial" panose="020B0604020202020204" pitchFamily="34" charset="0"/>
                </a:rPr>
                <a:t>Fishermen receive higher prices with the Reserve Seafood Label created through a partnership with the </a:t>
              </a:r>
              <a:r>
                <a:rPr lang="en-US" sz="1100" b="0" dirty="0" err="1">
                  <a:solidFill>
                    <a:srgbClr val="180E3C"/>
                  </a:solidFill>
                  <a:latin typeface="Arial" panose="020B0604020202020204" pitchFamily="34" charset="0"/>
                  <a:cs typeface="Arial" panose="020B0604020202020204" pitchFamily="34" charset="0"/>
                </a:rPr>
                <a:t>Seafish</a:t>
              </a:r>
              <a:r>
                <a:rPr lang="en-US" sz="1100" b="0" dirty="0">
                  <a:solidFill>
                    <a:srgbClr val="180E3C"/>
                  </a:solidFill>
                  <a:latin typeface="Arial" panose="020B0604020202020204" pitchFamily="34" charset="0"/>
                  <a:cs typeface="Arial" panose="020B0604020202020204" pitchFamily="34" charset="0"/>
                </a:rPr>
                <a:t> Responsible Fishing Scheme (RFS) to build sustainable, traceable and high quality credentials. Habitats and stocks are also recovering. The Lyme Bay model is now being rolled out around the UK coast and in the Mediterranean.</a:t>
              </a:r>
            </a:p>
            <a:p>
              <a:pPr lvl="0" eaLnBrk="0" hangingPunct="0">
                <a:spcBef>
                  <a:spcPct val="0"/>
                </a:spcBef>
                <a:spcAft>
                  <a:spcPts val="1200"/>
                </a:spcAft>
              </a:pPr>
              <a:endParaRPr lang="en-GB" sz="1050" b="0" dirty="0">
                <a:solidFill>
                  <a:srgbClr val="180E3C"/>
                </a:solidFill>
                <a:latin typeface="Arial" panose="020B0604020202020204" pitchFamily="34" charset="0"/>
                <a:cs typeface="Arial" panose="020B0604020202020204" pitchFamily="34" charset="0"/>
              </a:endParaRPr>
            </a:p>
          </p:txBody>
        </p:sp>
        <p:sp>
          <p:nvSpPr>
            <p:cNvPr id="60" name="Content Placeholder 2">
              <a:extLst>
                <a:ext uri="{FF2B5EF4-FFF2-40B4-BE49-F238E27FC236}">
                  <a16:creationId xmlns:a16="http://schemas.microsoft.com/office/drawing/2014/main" id="{E890734B-C94B-4E1A-A7B8-E8C078534D5F}"/>
                </a:ext>
              </a:extLst>
            </p:cNvPr>
            <p:cNvSpPr txBox="1">
              <a:spLocks/>
            </p:cNvSpPr>
            <p:nvPr/>
          </p:nvSpPr>
          <p:spPr>
            <a:xfrm>
              <a:off x="8388000" y="2267999"/>
              <a:ext cx="3240000" cy="4229058"/>
            </a:xfrm>
            <a:prstGeom prst="rect">
              <a:avLst/>
            </a:prstGeom>
            <a:noFill/>
            <a:ln w="34925">
              <a:solidFill>
                <a:schemeClr val="accent5"/>
              </a:solidFill>
            </a:ln>
          </p:spPr>
          <p:txBody>
            <a:bodyPr lIns="360000" tIns="180000" rIns="216000" bIns="180000"/>
            <a:lstStyle>
              <a:lvl1pPr algn="l" rtl="0" eaLnBrk="1" fontAlgn="base" hangingPunct="1">
                <a:spcBef>
                  <a:spcPts val="0"/>
                </a:spcBef>
                <a:spcAft>
                  <a:spcPts val="369"/>
                </a:spcAft>
                <a:defRPr sz="1723" b="1">
                  <a:solidFill>
                    <a:schemeClr val="tx1"/>
                  </a:solidFill>
                  <a:latin typeface="+mn-lt"/>
                  <a:ea typeface="+mn-ea"/>
                  <a:cs typeface="+mn-cs"/>
                </a:defRPr>
              </a:lvl1pPr>
              <a:lvl2pPr marL="332162" indent="-330209" algn="l" rtl="0" eaLnBrk="1" fontAlgn="base" hangingPunct="1">
                <a:spcBef>
                  <a:spcPct val="20000"/>
                </a:spcBef>
                <a:spcAft>
                  <a:spcPct val="0"/>
                </a:spcAft>
                <a:buClr>
                  <a:schemeClr val="accent1"/>
                </a:buClr>
                <a:buChar char="•"/>
                <a:defRPr sz="1354">
                  <a:solidFill>
                    <a:schemeClr val="tx1"/>
                  </a:solidFill>
                  <a:latin typeface="+mn-lt"/>
                  <a:cs typeface="+mn-cs"/>
                </a:defRPr>
              </a:lvl2pPr>
              <a:lvl3pPr marL="666279" indent="-332162" algn="l" rtl="0" eaLnBrk="1" fontAlgn="base" hangingPunct="1">
                <a:spcBef>
                  <a:spcPct val="0"/>
                </a:spcBef>
                <a:spcAft>
                  <a:spcPct val="0"/>
                </a:spcAft>
                <a:buFont typeface="Arial" panose="020B0604020202020204" pitchFamily="34" charset="0"/>
                <a:buChar char="–"/>
                <a:defRPr sz="1354">
                  <a:solidFill>
                    <a:schemeClr val="tx1"/>
                  </a:solidFill>
                  <a:latin typeface="+mn-lt"/>
                  <a:cs typeface="+mn-cs"/>
                </a:defRPr>
              </a:lvl3pPr>
              <a:lvl4pPr marL="990625" indent="-322393" algn="l" rtl="0" eaLnBrk="1" fontAlgn="base" hangingPunct="1">
                <a:spcBef>
                  <a:spcPct val="0"/>
                </a:spcBef>
                <a:spcAft>
                  <a:spcPct val="0"/>
                </a:spcAft>
                <a:buChar char="–"/>
                <a:defRPr sz="1354">
                  <a:solidFill>
                    <a:schemeClr val="tx1"/>
                  </a:solidFill>
                  <a:latin typeface="+mn-lt"/>
                  <a:cs typeface="+mn-cs"/>
                </a:defRPr>
              </a:lvl4pPr>
              <a:lvl5pPr marL="2553741" indent="-281361" algn="l" rtl="0" eaLnBrk="1" fontAlgn="base" hangingPunct="1">
                <a:spcBef>
                  <a:spcPct val="20000"/>
                </a:spcBef>
                <a:spcAft>
                  <a:spcPct val="0"/>
                </a:spcAft>
                <a:buChar char="»"/>
                <a:defRPr sz="2462">
                  <a:solidFill>
                    <a:schemeClr val="tx1"/>
                  </a:solidFill>
                  <a:latin typeface="+mn-lt"/>
                  <a:cs typeface="+mn-cs"/>
                </a:defRPr>
              </a:lvl5pPr>
              <a:lvl6pPr marL="3116463" indent="-281361" algn="l" rtl="0" eaLnBrk="1" fontAlgn="base" hangingPunct="1">
                <a:spcBef>
                  <a:spcPct val="20000"/>
                </a:spcBef>
                <a:spcAft>
                  <a:spcPct val="0"/>
                </a:spcAft>
                <a:buChar char="»"/>
                <a:defRPr sz="2462">
                  <a:solidFill>
                    <a:schemeClr val="tx1"/>
                  </a:solidFill>
                  <a:latin typeface="+mn-lt"/>
                  <a:cs typeface="+mn-cs"/>
                </a:defRPr>
              </a:lvl6pPr>
              <a:lvl7pPr marL="3679185" indent="-281361" algn="l" rtl="0" eaLnBrk="1" fontAlgn="base" hangingPunct="1">
                <a:spcBef>
                  <a:spcPct val="20000"/>
                </a:spcBef>
                <a:spcAft>
                  <a:spcPct val="0"/>
                </a:spcAft>
                <a:buChar char="»"/>
                <a:defRPr sz="2462">
                  <a:solidFill>
                    <a:schemeClr val="tx1"/>
                  </a:solidFill>
                  <a:latin typeface="+mn-lt"/>
                  <a:cs typeface="+mn-cs"/>
                </a:defRPr>
              </a:lvl7pPr>
              <a:lvl8pPr marL="4241907" indent="-281361" algn="l" rtl="0" eaLnBrk="1" fontAlgn="base" hangingPunct="1">
                <a:spcBef>
                  <a:spcPct val="20000"/>
                </a:spcBef>
                <a:spcAft>
                  <a:spcPct val="0"/>
                </a:spcAft>
                <a:buChar char="»"/>
                <a:defRPr sz="2462">
                  <a:solidFill>
                    <a:schemeClr val="tx1"/>
                  </a:solidFill>
                  <a:latin typeface="+mn-lt"/>
                  <a:cs typeface="+mn-cs"/>
                </a:defRPr>
              </a:lvl8pPr>
              <a:lvl9pPr marL="4804628" indent="-281361" algn="l" rtl="0" eaLnBrk="1" fontAlgn="base" hangingPunct="1">
                <a:spcBef>
                  <a:spcPct val="20000"/>
                </a:spcBef>
                <a:spcAft>
                  <a:spcPct val="0"/>
                </a:spcAft>
                <a:buChar char="»"/>
                <a:defRPr sz="2462">
                  <a:solidFill>
                    <a:schemeClr val="tx1"/>
                  </a:solidFill>
                  <a:latin typeface="+mn-lt"/>
                  <a:cs typeface="+mn-cs"/>
                </a:defRPr>
              </a:lvl9pPr>
            </a:lstStyle>
            <a:p>
              <a:pPr lvl="0" eaLnBrk="0" hangingPunct="0">
                <a:spcBef>
                  <a:spcPct val="0"/>
                </a:spcBef>
                <a:spcAft>
                  <a:spcPts val="300"/>
                </a:spcAft>
              </a:pPr>
              <a:r>
                <a:rPr lang="en-GB" sz="1400" kern="0" dirty="0">
                  <a:solidFill>
                    <a:schemeClr val="tx2"/>
                  </a:solidFill>
                  <a:latin typeface="Arial" panose="020B0604020202020204" pitchFamily="34" charset="0"/>
                  <a:cs typeface="Arial" panose="020B0604020202020204" pitchFamily="34" charset="0"/>
                </a:rPr>
                <a:t>Southern IFCA</a:t>
              </a:r>
            </a:p>
            <a:p>
              <a:pPr lvl="0" eaLnBrk="0" hangingPunct="0">
                <a:spcBef>
                  <a:spcPct val="0"/>
                </a:spcBef>
                <a:spcAft>
                  <a:spcPts val="300"/>
                </a:spcAft>
              </a:pPr>
              <a:r>
                <a:rPr lang="en-US" sz="1100" b="0" dirty="0">
                  <a:solidFill>
                    <a:srgbClr val="180E3C"/>
                  </a:solidFill>
                  <a:latin typeface="Arial" panose="020B0604020202020204" pitchFamily="34" charset="0"/>
                  <a:cs typeface="Arial" panose="020B0604020202020204" pitchFamily="34" charset="0"/>
                </a:rPr>
                <a:t>Inshore Fisheries and Conservation Authorities lead, champion and manage a sustainable marine environment and inshore fisheries, </a:t>
              </a:r>
              <a:r>
                <a:rPr lang="en-US" sz="1100" b="0" dirty="0">
                  <a:solidFill>
                    <a:schemeClr val="tx2"/>
                  </a:solidFill>
                  <a:latin typeface="Arial" panose="020B0604020202020204" pitchFamily="34" charset="0"/>
                  <a:cs typeface="Arial" panose="020B0604020202020204" pitchFamily="34" charset="0"/>
                </a:rPr>
                <a:t>by successfully securing the right balance between social, environmental and economic benefits </a:t>
              </a:r>
              <a:r>
                <a:rPr lang="en-US" sz="1100" b="0" dirty="0">
                  <a:solidFill>
                    <a:srgbClr val="180E3C"/>
                  </a:solidFill>
                  <a:latin typeface="Arial" panose="020B0604020202020204" pitchFamily="34" charset="0"/>
                  <a:cs typeface="Arial" panose="020B0604020202020204" pitchFamily="34" charset="0"/>
                </a:rPr>
                <a:t>to ensure healthy seas, sustainable fisheries and a viable industry. </a:t>
              </a:r>
            </a:p>
            <a:p>
              <a:pPr lvl="0" eaLnBrk="0" hangingPunct="0">
                <a:spcBef>
                  <a:spcPct val="0"/>
                </a:spcBef>
                <a:spcAft>
                  <a:spcPts val="300"/>
                </a:spcAft>
              </a:pPr>
              <a:endParaRPr lang="en-GB" sz="1100" b="0" kern="0" dirty="0">
                <a:solidFill>
                  <a:srgbClr val="180E3C"/>
                </a:solidFill>
                <a:latin typeface="Arial" panose="020B0604020202020204" pitchFamily="34" charset="0"/>
                <a:cs typeface="Arial" panose="020B0604020202020204" pitchFamily="34" charset="0"/>
              </a:endParaRPr>
            </a:p>
            <a:p>
              <a:pPr lvl="0" eaLnBrk="0" hangingPunct="0">
                <a:spcBef>
                  <a:spcPct val="0"/>
                </a:spcBef>
                <a:spcAft>
                  <a:spcPts val="300"/>
                </a:spcAft>
              </a:pPr>
              <a:r>
                <a:rPr lang="en-US" sz="1100" b="0" dirty="0">
                  <a:solidFill>
                    <a:srgbClr val="180E3C"/>
                  </a:solidFill>
                  <a:latin typeface="Arial" panose="020B0604020202020204" pitchFamily="34" charset="0"/>
                  <a:cs typeface="Arial" panose="020B0604020202020204" pitchFamily="34" charset="0"/>
                </a:rPr>
                <a:t>Southern IFCA covers the inshore waters of Hampshire, Dorset and the Isle of Wight out to 6 nautical miles; </a:t>
              </a:r>
              <a:r>
                <a:rPr lang="en-US" sz="1100" b="0" dirty="0">
                  <a:solidFill>
                    <a:schemeClr val="tx2"/>
                  </a:solidFill>
                  <a:latin typeface="Arial" panose="020B0604020202020204" pitchFamily="34" charset="0"/>
                  <a:cs typeface="Arial" panose="020B0604020202020204" pitchFamily="34" charset="0"/>
                </a:rPr>
                <a:t>working both on land and at sea to balance sustainable fisheries with a sustainable environment</a:t>
              </a:r>
              <a:r>
                <a:rPr lang="en-US" sz="1100" b="0" dirty="0">
                  <a:solidFill>
                    <a:srgbClr val="180E3C"/>
                  </a:solidFill>
                  <a:latin typeface="Arial" panose="020B0604020202020204" pitchFamily="34" charset="0"/>
                  <a:cs typeface="Arial" panose="020B0604020202020204" pitchFamily="34" charset="0"/>
                </a:rPr>
                <a:t>.</a:t>
              </a:r>
            </a:p>
            <a:p>
              <a:pPr lvl="0" eaLnBrk="0" hangingPunct="0">
                <a:spcBef>
                  <a:spcPct val="0"/>
                </a:spcBef>
                <a:spcAft>
                  <a:spcPts val="300"/>
                </a:spcAft>
              </a:pPr>
              <a:endParaRPr lang="en-US" sz="1100" b="0" dirty="0">
                <a:solidFill>
                  <a:srgbClr val="180E3C"/>
                </a:solidFill>
                <a:latin typeface="Arial" panose="020B0604020202020204" pitchFamily="34" charset="0"/>
                <a:cs typeface="Arial" panose="020B0604020202020204" pitchFamily="34" charset="0"/>
              </a:endParaRPr>
            </a:p>
            <a:p>
              <a:pPr lvl="0" eaLnBrk="0" hangingPunct="0">
                <a:spcBef>
                  <a:spcPct val="0"/>
                </a:spcBef>
                <a:spcAft>
                  <a:spcPts val="300"/>
                </a:spcAft>
              </a:pPr>
              <a:r>
                <a:rPr lang="en-US" sz="1100" b="0" dirty="0">
                  <a:solidFill>
                    <a:srgbClr val="180E3C"/>
                  </a:solidFill>
                  <a:latin typeface="Arial" panose="020B0604020202020204" pitchFamily="34" charset="0"/>
                  <a:cs typeface="Arial" panose="020B0604020202020204" pitchFamily="34" charset="0"/>
                </a:rPr>
                <a:t>The District contains a diverse range of habitats and species within European Marine Sites and Marine Conservation Zones and </a:t>
              </a:r>
              <a:r>
                <a:rPr lang="en-US" sz="1100" b="0" dirty="0">
                  <a:solidFill>
                    <a:schemeClr val="tx2"/>
                  </a:solidFill>
                  <a:latin typeface="Arial" panose="020B0604020202020204" pitchFamily="34" charset="0"/>
                  <a:cs typeface="Arial" panose="020B0604020202020204" pitchFamily="34" charset="0"/>
                </a:rPr>
                <a:t>IFCA evidence collection ranges from impact surveys to habitat mapping and underwater video footage</a:t>
              </a:r>
              <a:r>
                <a:rPr lang="en-US" sz="1100" b="0" dirty="0">
                  <a:solidFill>
                    <a:srgbClr val="180E3C"/>
                  </a:solidFill>
                  <a:latin typeface="Arial" panose="020B0604020202020204" pitchFamily="34" charset="0"/>
                  <a:cs typeface="Arial" panose="020B0604020202020204" pitchFamily="34" charset="0"/>
                </a:rPr>
                <a:t>. </a:t>
              </a:r>
              <a:endParaRPr lang="en-GB" sz="1100" b="0" dirty="0">
                <a:solidFill>
                  <a:srgbClr val="180E3C"/>
                </a:solidFill>
                <a:latin typeface="Arial" panose="020B0604020202020204" pitchFamily="34" charset="0"/>
                <a:cs typeface="Arial" panose="020B0604020202020204" pitchFamily="34" charset="0"/>
              </a:endParaRPr>
            </a:p>
            <a:p>
              <a:pPr lvl="0" eaLnBrk="0" hangingPunct="0">
                <a:spcBef>
                  <a:spcPct val="0"/>
                </a:spcBef>
                <a:spcAft>
                  <a:spcPts val="300"/>
                </a:spcAft>
              </a:pPr>
              <a:endParaRPr lang="en-GB" sz="1100" b="0" kern="0" dirty="0">
                <a:solidFill>
                  <a:srgbClr val="180E3C"/>
                </a:solidFill>
                <a:latin typeface="Arial" panose="020B0604020202020204" pitchFamily="34" charset="0"/>
                <a:cs typeface="Arial" panose="020B0604020202020204" pitchFamily="34" charset="0"/>
              </a:endParaRPr>
            </a:p>
          </p:txBody>
        </p:sp>
      </p:grpSp>
      <p:sp>
        <p:nvSpPr>
          <p:cNvPr id="61" name="Oval 60"/>
          <p:cNvSpPr/>
          <p:nvPr/>
        </p:nvSpPr>
        <p:spPr>
          <a:xfrm>
            <a:off x="7937012" y="1572151"/>
            <a:ext cx="972000" cy="9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396000" y="1575872"/>
            <a:ext cx="972000" cy="9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3"/>
          <p:cNvPicPr>
            <a:picLocks noChangeAspect="1"/>
          </p:cNvPicPr>
          <p:nvPr/>
        </p:nvPicPr>
        <p:blipFill>
          <a:blip r:embed="rId7"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56113" y="1580861"/>
            <a:ext cx="713197" cy="780599"/>
          </a:xfrm>
          <a:prstGeom prst="rect">
            <a:avLst/>
          </a:prstGeom>
          <a:solidFill>
            <a:schemeClr val="bg1"/>
          </a:solidFill>
          <a:ln>
            <a:noFill/>
          </a:ln>
        </p:spPr>
      </p:pic>
      <p:sp>
        <p:nvSpPr>
          <p:cNvPr id="19" name="Oval 18">
            <a:extLst>
              <a:ext uri="{FF2B5EF4-FFF2-40B4-BE49-F238E27FC236}">
                <a16:creationId xmlns:a16="http://schemas.microsoft.com/office/drawing/2014/main" id="{B917EF8B-FB3C-4654-BD38-0D6B38A6EDAA}"/>
              </a:ext>
            </a:extLst>
          </p:cNvPr>
          <p:cNvSpPr/>
          <p:nvPr/>
        </p:nvSpPr>
        <p:spPr>
          <a:xfrm>
            <a:off x="4193012" y="1540065"/>
            <a:ext cx="972000" cy="9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2" name="Picture 3"/>
          <p:cNvPicPr>
            <a:picLocks noChangeAspect="1"/>
          </p:cNvPicPr>
          <p:nvPr/>
        </p:nvPicPr>
        <p:blipFill>
          <a:blip r:embed="rId7"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26844" y="1580861"/>
            <a:ext cx="722312" cy="790575"/>
          </a:xfrm>
          <a:prstGeom prst="rect">
            <a:avLst/>
          </a:prstGeom>
          <a:solidFill>
            <a:schemeClr val="bg1"/>
          </a:solidFill>
          <a:ln>
            <a:noFill/>
          </a:ln>
        </p:spPr>
      </p:pic>
      <p:pic>
        <p:nvPicPr>
          <p:cNvPr id="48" name="Picture 3"/>
          <p:cNvPicPr>
            <a:picLocks noChangeAspect="1"/>
          </p:cNvPicPr>
          <p:nvPr/>
        </p:nvPicPr>
        <p:blipFill>
          <a:blip r:embed="rId7"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8844" y="1580861"/>
            <a:ext cx="722312" cy="790575"/>
          </a:xfrm>
          <a:prstGeom prst="rect">
            <a:avLst/>
          </a:prstGeom>
          <a:solidFill>
            <a:schemeClr val="bg1"/>
          </a:solidFill>
          <a:ln>
            <a:noFill/>
          </a:ln>
        </p:spPr>
      </p:pic>
      <p:sp>
        <p:nvSpPr>
          <p:cNvPr id="18" name="Title 3"/>
          <p:cNvSpPr txBox="1">
            <a:spLocks/>
          </p:cNvSpPr>
          <p:nvPr/>
        </p:nvSpPr>
        <p:spPr bwMode="auto">
          <a:xfrm>
            <a:off x="610956" y="427585"/>
            <a:ext cx="10752461" cy="521321"/>
          </a:xfrm>
          <a:prstGeom prst="rect">
            <a:avLst/>
          </a:prstGeom>
          <a:noFill/>
          <a:ln>
            <a:noFill/>
          </a:ln>
          <a:effectLst/>
        </p:spPr>
        <p:txBody>
          <a:bodyPr vert="horz" wrap="square" lIns="90000" tIns="0" rIns="0" bIns="0" numCol="1" anchor="t" anchorCtr="0" compatLnSpc="1">
            <a:prstTxWarp prst="textNoShape">
              <a:avLst/>
            </a:prstTxWarp>
          </a:bodyPr>
          <a:lstStyle>
            <a:lvl1pPr algn="l" rtl="0" eaLnBrk="1" fontAlgn="base" hangingPunct="1">
              <a:spcBef>
                <a:spcPct val="0"/>
              </a:spcBef>
              <a:spcAft>
                <a:spcPct val="0"/>
              </a:spcAft>
              <a:defRPr sz="2000" b="1">
                <a:solidFill>
                  <a:schemeClr val="tx1"/>
                </a:solidFill>
                <a:latin typeface="+mj-lt"/>
                <a:ea typeface="+mj-ea"/>
                <a:cs typeface="+mj-cs"/>
              </a:defRPr>
            </a:lvl1pPr>
            <a:lvl2pPr algn="l" rtl="0" eaLnBrk="1" fontAlgn="base" hangingPunct="1">
              <a:spcBef>
                <a:spcPct val="0"/>
              </a:spcBef>
              <a:spcAft>
                <a:spcPct val="0"/>
              </a:spcAft>
              <a:defRPr sz="2954" b="1">
                <a:solidFill>
                  <a:schemeClr val="tx1"/>
                </a:solidFill>
                <a:latin typeface="Arial" charset="0"/>
                <a:cs typeface="Arial" charset="0"/>
              </a:defRPr>
            </a:lvl2pPr>
            <a:lvl3pPr algn="l" rtl="0" eaLnBrk="1" fontAlgn="base" hangingPunct="1">
              <a:spcBef>
                <a:spcPct val="0"/>
              </a:spcBef>
              <a:spcAft>
                <a:spcPct val="0"/>
              </a:spcAft>
              <a:defRPr sz="2954" b="1">
                <a:solidFill>
                  <a:schemeClr val="tx1"/>
                </a:solidFill>
                <a:latin typeface="Arial" charset="0"/>
                <a:cs typeface="Arial" charset="0"/>
              </a:defRPr>
            </a:lvl3pPr>
            <a:lvl4pPr algn="l" rtl="0" eaLnBrk="1" fontAlgn="base" hangingPunct="1">
              <a:spcBef>
                <a:spcPct val="0"/>
              </a:spcBef>
              <a:spcAft>
                <a:spcPct val="0"/>
              </a:spcAft>
              <a:defRPr sz="2954" b="1">
                <a:solidFill>
                  <a:schemeClr val="tx1"/>
                </a:solidFill>
                <a:latin typeface="Arial" charset="0"/>
                <a:cs typeface="Arial" charset="0"/>
              </a:defRPr>
            </a:lvl4pPr>
            <a:lvl5pPr algn="l" rtl="0" eaLnBrk="1" fontAlgn="base" hangingPunct="1">
              <a:spcBef>
                <a:spcPct val="0"/>
              </a:spcBef>
              <a:spcAft>
                <a:spcPct val="0"/>
              </a:spcAft>
              <a:defRPr sz="2954" b="1">
                <a:solidFill>
                  <a:schemeClr val="tx1"/>
                </a:solidFill>
                <a:latin typeface="Arial" charset="0"/>
                <a:cs typeface="Arial" charset="0"/>
              </a:defRPr>
            </a:lvl5pPr>
            <a:lvl6pPr marL="562722" algn="l" rtl="0" eaLnBrk="1" fontAlgn="base" hangingPunct="1">
              <a:spcBef>
                <a:spcPct val="0"/>
              </a:spcBef>
              <a:spcAft>
                <a:spcPct val="0"/>
              </a:spcAft>
              <a:defRPr sz="3446" b="1">
                <a:solidFill>
                  <a:schemeClr val="tx1"/>
                </a:solidFill>
                <a:latin typeface="Arial" charset="0"/>
                <a:cs typeface="Arial" charset="0"/>
              </a:defRPr>
            </a:lvl6pPr>
            <a:lvl7pPr marL="1125444" algn="l" rtl="0" eaLnBrk="1" fontAlgn="base" hangingPunct="1">
              <a:spcBef>
                <a:spcPct val="0"/>
              </a:spcBef>
              <a:spcAft>
                <a:spcPct val="0"/>
              </a:spcAft>
              <a:defRPr sz="3446" b="1">
                <a:solidFill>
                  <a:schemeClr val="tx1"/>
                </a:solidFill>
                <a:latin typeface="Arial" charset="0"/>
                <a:cs typeface="Arial" charset="0"/>
              </a:defRPr>
            </a:lvl7pPr>
            <a:lvl8pPr marL="1688165" algn="l" rtl="0" eaLnBrk="1" fontAlgn="base" hangingPunct="1">
              <a:spcBef>
                <a:spcPct val="0"/>
              </a:spcBef>
              <a:spcAft>
                <a:spcPct val="0"/>
              </a:spcAft>
              <a:defRPr sz="3446" b="1">
                <a:solidFill>
                  <a:schemeClr val="tx1"/>
                </a:solidFill>
                <a:latin typeface="Arial" charset="0"/>
                <a:cs typeface="Arial" charset="0"/>
              </a:defRPr>
            </a:lvl8pPr>
            <a:lvl9pPr marL="2250887" algn="l" rtl="0" eaLnBrk="1" fontAlgn="base" hangingPunct="1">
              <a:spcBef>
                <a:spcPct val="0"/>
              </a:spcBef>
              <a:spcAft>
                <a:spcPct val="0"/>
              </a:spcAft>
              <a:defRPr sz="3446" b="1">
                <a:solidFill>
                  <a:schemeClr val="tx1"/>
                </a:solidFill>
                <a:latin typeface="Arial" charset="0"/>
                <a:cs typeface="Arial" charset="0"/>
              </a:defRPr>
            </a:lvl9pPr>
          </a:lstStyle>
          <a:p>
            <a:r>
              <a:rPr lang="en-GB" sz="2800" kern="0" dirty="0"/>
              <a:t>And conservation practice in Dorset to succeed in aquaculture</a:t>
            </a:r>
          </a:p>
        </p:txBody>
      </p:sp>
      <p:pic>
        <p:nvPicPr>
          <p:cNvPr id="20" name="Picture 3">
            <a:extLst>
              <a:ext uri="{FF2B5EF4-FFF2-40B4-BE49-F238E27FC236}">
                <a16:creationId xmlns:a16="http://schemas.microsoft.com/office/drawing/2014/main" id="{4F190DC2-9315-406E-BE7D-209960B918FF}"/>
              </a:ext>
            </a:extLst>
          </p:cNvPr>
          <p:cNvPicPr>
            <a:picLocks noChangeAspect="1"/>
          </p:cNvPicPr>
          <p:nvPr/>
        </p:nvPicPr>
        <p:blipFill>
          <a:blip r:embed="rId7"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53800" y="1575872"/>
            <a:ext cx="722312" cy="790575"/>
          </a:xfrm>
          <a:prstGeom prst="rect">
            <a:avLst/>
          </a:prstGeom>
          <a:solidFill>
            <a:schemeClr val="bg1"/>
          </a:solidFill>
          <a:ln>
            <a:noFill/>
          </a:ln>
        </p:spPr>
      </p:pic>
    </p:spTree>
    <p:extLst>
      <p:ext uri="{BB962C8B-B14F-4D97-AF65-F5344CB8AC3E}">
        <p14:creationId xmlns:p14="http://schemas.microsoft.com/office/powerpoint/2010/main" val="37709519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297965" y="5616000"/>
            <a:ext cx="1440000"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954" b="1">
                <a:solidFill>
                  <a:schemeClr val="tx1"/>
                </a:solidFill>
                <a:latin typeface="+mj-lt"/>
                <a:ea typeface="+mj-ea"/>
                <a:cs typeface="+mj-cs"/>
              </a:defRPr>
            </a:lvl1pPr>
            <a:lvl2pPr algn="l" rtl="0" eaLnBrk="1" fontAlgn="base" hangingPunct="1">
              <a:spcBef>
                <a:spcPct val="0"/>
              </a:spcBef>
              <a:spcAft>
                <a:spcPct val="0"/>
              </a:spcAft>
              <a:defRPr sz="2954" b="1">
                <a:solidFill>
                  <a:schemeClr val="tx1"/>
                </a:solidFill>
                <a:latin typeface="Arial" charset="0"/>
                <a:cs typeface="Arial" charset="0"/>
              </a:defRPr>
            </a:lvl2pPr>
            <a:lvl3pPr algn="l" rtl="0" eaLnBrk="1" fontAlgn="base" hangingPunct="1">
              <a:spcBef>
                <a:spcPct val="0"/>
              </a:spcBef>
              <a:spcAft>
                <a:spcPct val="0"/>
              </a:spcAft>
              <a:defRPr sz="2954" b="1">
                <a:solidFill>
                  <a:schemeClr val="tx1"/>
                </a:solidFill>
                <a:latin typeface="Arial" charset="0"/>
                <a:cs typeface="Arial" charset="0"/>
              </a:defRPr>
            </a:lvl3pPr>
            <a:lvl4pPr algn="l" rtl="0" eaLnBrk="1" fontAlgn="base" hangingPunct="1">
              <a:spcBef>
                <a:spcPct val="0"/>
              </a:spcBef>
              <a:spcAft>
                <a:spcPct val="0"/>
              </a:spcAft>
              <a:defRPr sz="2954" b="1">
                <a:solidFill>
                  <a:schemeClr val="tx1"/>
                </a:solidFill>
                <a:latin typeface="Arial" charset="0"/>
                <a:cs typeface="Arial" charset="0"/>
              </a:defRPr>
            </a:lvl4pPr>
            <a:lvl5pPr algn="l" rtl="0" eaLnBrk="1" fontAlgn="base" hangingPunct="1">
              <a:spcBef>
                <a:spcPct val="0"/>
              </a:spcBef>
              <a:spcAft>
                <a:spcPct val="0"/>
              </a:spcAft>
              <a:defRPr sz="2954" b="1">
                <a:solidFill>
                  <a:schemeClr val="tx1"/>
                </a:solidFill>
                <a:latin typeface="Arial" charset="0"/>
                <a:cs typeface="Arial" charset="0"/>
              </a:defRPr>
            </a:lvl5pPr>
            <a:lvl6pPr marL="562722" algn="l" rtl="0" eaLnBrk="1" fontAlgn="base" hangingPunct="1">
              <a:spcBef>
                <a:spcPct val="0"/>
              </a:spcBef>
              <a:spcAft>
                <a:spcPct val="0"/>
              </a:spcAft>
              <a:defRPr sz="3446" b="1">
                <a:solidFill>
                  <a:schemeClr val="tx1"/>
                </a:solidFill>
                <a:latin typeface="Arial" charset="0"/>
                <a:cs typeface="Arial" charset="0"/>
              </a:defRPr>
            </a:lvl6pPr>
            <a:lvl7pPr marL="1125444" algn="l" rtl="0" eaLnBrk="1" fontAlgn="base" hangingPunct="1">
              <a:spcBef>
                <a:spcPct val="0"/>
              </a:spcBef>
              <a:spcAft>
                <a:spcPct val="0"/>
              </a:spcAft>
              <a:defRPr sz="3446" b="1">
                <a:solidFill>
                  <a:schemeClr val="tx1"/>
                </a:solidFill>
                <a:latin typeface="Arial" charset="0"/>
                <a:cs typeface="Arial" charset="0"/>
              </a:defRPr>
            </a:lvl7pPr>
            <a:lvl8pPr marL="1688165" algn="l" rtl="0" eaLnBrk="1" fontAlgn="base" hangingPunct="1">
              <a:spcBef>
                <a:spcPct val="0"/>
              </a:spcBef>
              <a:spcAft>
                <a:spcPct val="0"/>
              </a:spcAft>
              <a:defRPr sz="3446" b="1">
                <a:solidFill>
                  <a:schemeClr val="tx1"/>
                </a:solidFill>
                <a:latin typeface="Arial" charset="0"/>
                <a:cs typeface="Arial" charset="0"/>
              </a:defRPr>
            </a:lvl8pPr>
            <a:lvl9pPr marL="2250887" algn="l" rtl="0" eaLnBrk="1" fontAlgn="base" hangingPunct="1">
              <a:spcBef>
                <a:spcPct val="0"/>
              </a:spcBef>
              <a:spcAft>
                <a:spcPct val="0"/>
              </a:spcAft>
              <a:defRPr sz="3446" b="1">
                <a:solidFill>
                  <a:schemeClr val="tx1"/>
                </a:solidFill>
                <a:latin typeface="Arial" charset="0"/>
                <a:cs typeface="Arial" charset="0"/>
              </a:defRPr>
            </a:lvl9pPr>
          </a:lstStyle>
          <a:p>
            <a:pPr algn="ctr"/>
            <a:r>
              <a:rPr lang="en-GB" sz="1200" kern="0" dirty="0"/>
              <a:t>Local Support</a:t>
            </a:r>
            <a:endParaRPr lang="en-GB" sz="1100" kern="0" dirty="0"/>
          </a:p>
        </p:txBody>
      </p:sp>
      <p:sp>
        <p:nvSpPr>
          <p:cNvPr id="19" name="Title 1"/>
          <p:cNvSpPr txBox="1">
            <a:spLocks/>
          </p:cNvSpPr>
          <p:nvPr/>
        </p:nvSpPr>
        <p:spPr bwMode="auto">
          <a:xfrm>
            <a:off x="1908000" y="5616000"/>
            <a:ext cx="1440000"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954" b="1">
                <a:solidFill>
                  <a:schemeClr val="tx1"/>
                </a:solidFill>
                <a:latin typeface="+mj-lt"/>
                <a:ea typeface="+mj-ea"/>
                <a:cs typeface="+mj-cs"/>
              </a:defRPr>
            </a:lvl1pPr>
            <a:lvl2pPr algn="l" rtl="0" eaLnBrk="1" fontAlgn="base" hangingPunct="1">
              <a:spcBef>
                <a:spcPct val="0"/>
              </a:spcBef>
              <a:spcAft>
                <a:spcPct val="0"/>
              </a:spcAft>
              <a:defRPr sz="2954" b="1">
                <a:solidFill>
                  <a:schemeClr val="tx1"/>
                </a:solidFill>
                <a:latin typeface="Arial" charset="0"/>
                <a:cs typeface="Arial" charset="0"/>
              </a:defRPr>
            </a:lvl2pPr>
            <a:lvl3pPr algn="l" rtl="0" eaLnBrk="1" fontAlgn="base" hangingPunct="1">
              <a:spcBef>
                <a:spcPct val="0"/>
              </a:spcBef>
              <a:spcAft>
                <a:spcPct val="0"/>
              </a:spcAft>
              <a:defRPr sz="2954" b="1">
                <a:solidFill>
                  <a:schemeClr val="tx1"/>
                </a:solidFill>
                <a:latin typeface="Arial" charset="0"/>
                <a:cs typeface="Arial" charset="0"/>
              </a:defRPr>
            </a:lvl3pPr>
            <a:lvl4pPr algn="l" rtl="0" eaLnBrk="1" fontAlgn="base" hangingPunct="1">
              <a:spcBef>
                <a:spcPct val="0"/>
              </a:spcBef>
              <a:spcAft>
                <a:spcPct val="0"/>
              </a:spcAft>
              <a:defRPr sz="2954" b="1">
                <a:solidFill>
                  <a:schemeClr val="tx1"/>
                </a:solidFill>
                <a:latin typeface="Arial" charset="0"/>
                <a:cs typeface="Arial" charset="0"/>
              </a:defRPr>
            </a:lvl4pPr>
            <a:lvl5pPr algn="l" rtl="0" eaLnBrk="1" fontAlgn="base" hangingPunct="1">
              <a:spcBef>
                <a:spcPct val="0"/>
              </a:spcBef>
              <a:spcAft>
                <a:spcPct val="0"/>
              </a:spcAft>
              <a:defRPr sz="2954" b="1">
                <a:solidFill>
                  <a:schemeClr val="tx1"/>
                </a:solidFill>
                <a:latin typeface="Arial" charset="0"/>
                <a:cs typeface="Arial" charset="0"/>
              </a:defRPr>
            </a:lvl5pPr>
            <a:lvl6pPr marL="562722" algn="l" rtl="0" eaLnBrk="1" fontAlgn="base" hangingPunct="1">
              <a:spcBef>
                <a:spcPct val="0"/>
              </a:spcBef>
              <a:spcAft>
                <a:spcPct val="0"/>
              </a:spcAft>
              <a:defRPr sz="3446" b="1">
                <a:solidFill>
                  <a:schemeClr val="tx1"/>
                </a:solidFill>
                <a:latin typeface="Arial" charset="0"/>
                <a:cs typeface="Arial" charset="0"/>
              </a:defRPr>
            </a:lvl6pPr>
            <a:lvl7pPr marL="1125444" algn="l" rtl="0" eaLnBrk="1" fontAlgn="base" hangingPunct="1">
              <a:spcBef>
                <a:spcPct val="0"/>
              </a:spcBef>
              <a:spcAft>
                <a:spcPct val="0"/>
              </a:spcAft>
              <a:defRPr sz="3446" b="1">
                <a:solidFill>
                  <a:schemeClr val="tx1"/>
                </a:solidFill>
                <a:latin typeface="Arial" charset="0"/>
                <a:cs typeface="Arial" charset="0"/>
              </a:defRPr>
            </a:lvl7pPr>
            <a:lvl8pPr marL="1688165" algn="l" rtl="0" eaLnBrk="1" fontAlgn="base" hangingPunct="1">
              <a:spcBef>
                <a:spcPct val="0"/>
              </a:spcBef>
              <a:spcAft>
                <a:spcPct val="0"/>
              </a:spcAft>
              <a:defRPr sz="3446" b="1">
                <a:solidFill>
                  <a:schemeClr val="tx1"/>
                </a:solidFill>
                <a:latin typeface="Arial" charset="0"/>
                <a:cs typeface="Arial" charset="0"/>
              </a:defRPr>
            </a:lvl8pPr>
            <a:lvl9pPr marL="2250887" algn="l" rtl="0" eaLnBrk="1" fontAlgn="base" hangingPunct="1">
              <a:spcBef>
                <a:spcPct val="0"/>
              </a:spcBef>
              <a:spcAft>
                <a:spcPct val="0"/>
              </a:spcAft>
              <a:defRPr sz="3446" b="1">
                <a:solidFill>
                  <a:schemeClr val="tx1"/>
                </a:solidFill>
                <a:latin typeface="Arial" charset="0"/>
                <a:cs typeface="Arial" charset="0"/>
              </a:defRPr>
            </a:lvl9pPr>
          </a:lstStyle>
          <a:p>
            <a:pPr algn="ctr"/>
            <a:r>
              <a:rPr lang="en-GB" sz="1200" kern="0" dirty="0"/>
              <a:t>Locations to Support Your Growth</a:t>
            </a:r>
            <a:endParaRPr lang="en-GB" sz="1100" kern="0" dirty="0"/>
          </a:p>
        </p:txBody>
      </p:sp>
      <p:sp>
        <p:nvSpPr>
          <p:cNvPr id="23" name="Oval 22">
            <a:hlinkClick r:id="rId3" action="ppaction://hlinksldjump"/>
          </p:cNvPr>
          <p:cNvSpPr/>
          <p:nvPr/>
        </p:nvSpPr>
        <p:spPr>
          <a:xfrm>
            <a:off x="3744000" y="4320000"/>
            <a:ext cx="1080000" cy="1080000"/>
          </a:xfrm>
          <a:prstGeom prst="ellipse">
            <a:avLst/>
          </a:prstGeom>
          <a:solidFill>
            <a:schemeClr val="tx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9" name="Group 8">
            <a:extLst>
              <a:ext uri="{FF2B5EF4-FFF2-40B4-BE49-F238E27FC236}">
                <a16:creationId xmlns:a16="http://schemas.microsoft.com/office/drawing/2014/main" id="{9C83F8E6-175A-437E-AD44-74D7EB2EA75F}"/>
              </a:ext>
            </a:extLst>
          </p:cNvPr>
          <p:cNvGrpSpPr>
            <a:grpSpLocks noChangeAspect="1"/>
          </p:cNvGrpSpPr>
          <p:nvPr/>
        </p:nvGrpSpPr>
        <p:grpSpPr>
          <a:xfrm>
            <a:off x="3996000" y="4608000"/>
            <a:ext cx="536113" cy="504000"/>
            <a:chOff x="8742921" y="4676892"/>
            <a:chExt cx="577519" cy="542925"/>
          </a:xfrm>
          <a:solidFill>
            <a:schemeClr val="bg1"/>
          </a:solidFill>
        </p:grpSpPr>
        <p:sp>
          <p:nvSpPr>
            <p:cNvPr id="28" name="Freeform 150">
              <a:hlinkClick r:id="rId3" action="ppaction://hlinksldjump"/>
              <a:extLst>
                <a:ext uri="{FF2B5EF4-FFF2-40B4-BE49-F238E27FC236}">
                  <a16:creationId xmlns:a16="http://schemas.microsoft.com/office/drawing/2014/main" id="{0CC9327A-4448-4157-9070-D1F647B35CB0}"/>
                </a:ext>
              </a:extLst>
            </p:cNvPr>
            <p:cNvSpPr>
              <a:spLocks/>
            </p:cNvSpPr>
            <p:nvPr/>
          </p:nvSpPr>
          <p:spPr bwMode="auto">
            <a:xfrm>
              <a:off x="8742921" y="4916107"/>
              <a:ext cx="577519" cy="303710"/>
            </a:xfrm>
            <a:custGeom>
              <a:avLst/>
              <a:gdLst>
                <a:gd name="T0" fmla="*/ 200 w 213"/>
                <a:gd name="T1" fmla="*/ 100 h 112"/>
                <a:gd name="T2" fmla="*/ 200 w 213"/>
                <a:gd name="T3" fmla="*/ 87 h 112"/>
                <a:gd name="T4" fmla="*/ 188 w 213"/>
                <a:gd name="T5" fmla="*/ 87 h 112"/>
                <a:gd name="T6" fmla="*/ 188 w 213"/>
                <a:gd name="T7" fmla="*/ 12 h 112"/>
                <a:gd name="T8" fmla="*/ 200 w 213"/>
                <a:gd name="T9" fmla="*/ 12 h 112"/>
                <a:gd name="T10" fmla="*/ 200 w 213"/>
                <a:gd name="T11" fmla="*/ 0 h 112"/>
                <a:gd name="T12" fmla="*/ 163 w 213"/>
                <a:gd name="T13" fmla="*/ 0 h 112"/>
                <a:gd name="T14" fmla="*/ 163 w 213"/>
                <a:gd name="T15" fmla="*/ 12 h 112"/>
                <a:gd name="T16" fmla="*/ 175 w 213"/>
                <a:gd name="T17" fmla="*/ 12 h 112"/>
                <a:gd name="T18" fmla="*/ 175 w 213"/>
                <a:gd name="T19" fmla="*/ 87 h 112"/>
                <a:gd name="T20" fmla="*/ 138 w 213"/>
                <a:gd name="T21" fmla="*/ 87 h 112"/>
                <a:gd name="T22" fmla="*/ 138 w 213"/>
                <a:gd name="T23" fmla="*/ 12 h 112"/>
                <a:gd name="T24" fmla="*/ 150 w 213"/>
                <a:gd name="T25" fmla="*/ 12 h 112"/>
                <a:gd name="T26" fmla="*/ 150 w 213"/>
                <a:gd name="T27" fmla="*/ 0 h 112"/>
                <a:gd name="T28" fmla="*/ 113 w 213"/>
                <a:gd name="T29" fmla="*/ 0 h 112"/>
                <a:gd name="T30" fmla="*/ 113 w 213"/>
                <a:gd name="T31" fmla="*/ 12 h 112"/>
                <a:gd name="T32" fmla="*/ 125 w 213"/>
                <a:gd name="T33" fmla="*/ 12 h 112"/>
                <a:gd name="T34" fmla="*/ 125 w 213"/>
                <a:gd name="T35" fmla="*/ 87 h 112"/>
                <a:gd name="T36" fmla="*/ 88 w 213"/>
                <a:gd name="T37" fmla="*/ 87 h 112"/>
                <a:gd name="T38" fmla="*/ 88 w 213"/>
                <a:gd name="T39" fmla="*/ 12 h 112"/>
                <a:gd name="T40" fmla="*/ 100 w 213"/>
                <a:gd name="T41" fmla="*/ 12 h 112"/>
                <a:gd name="T42" fmla="*/ 100 w 213"/>
                <a:gd name="T43" fmla="*/ 0 h 112"/>
                <a:gd name="T44" fmla="*/ 63 w 213"/>
                <a:gd name="T45" fmla="*/ 0 h 112"/>
                <a:gd name="T46" fmla="*/ 63 w 213"/>
                <a:gd name="T47" fmla="*/ 12 h 112"/>
                <a:gd name="T48" fmla="*/ 75 w 213"/>
                <a:gd name="T49" fmla="*/ 12 h 112"/>
                <a:gd name="T50" fmla="*/ 75 w 213"/>
                <a:gd name="T51" fmla="*/ 87 h 112"/>
                <a:gd name="T52" fmla="*/ 38 w 213"/>
                <a:gd name="T53" fmla="*/ 87 h 112"/>
                <a:gd name="T54" fmla="*/ 38 w 213"/>
                <a:gd name="T55" fmla="*/ 12 h 112"/>
                <a:gd name="T56" fmla="*/ 50 w 213"/>
                <a:gd name="T57" fmla="*/ 12 h 112"/>
                <a:gd name="T58" fmla="*/ 50 w 213"/>
                <a:gd name="T59" fmla="*/ 0 h 112"/>
                <a:gd name="T60" fmla="*/ 13 w 213"/>
                <a:gd name="T61" fmla="*/ 0 h 112"/>
                <a:gd name="T62" fmla="*/ 13 w 213"/>
                <a:gd name="T63" fmla="*/ 12 h 112"/>
                <a:gd name="T64" fmla="*/ 25 w 213"/>
                <a:gd name="T65" fmla="*/ 12 h 112"/>
                <a:gd name="T66" fmla="*/ 25 w 213"/>
                <a:gd name="T67" fmla="*/ 87 h 112"/>
                <a:gd name="T68" fmla="*/ 13 w 213"/>
                <a:gd name="T69" fmla="*/ 87 h 112"/>
                <a:gd name="T70" fmla="*/ 13 w 213"/>
                <a:gd name="T71" fmla="*/ 100 h 112"/>
                <a:gd name="T72" fmla="*/ 0 w 213"/>
                <a:gd name="T73" fmla="*/ 100 h 112"/>
                <a:gd name="T74" fmla="*/ 0 w 213"/>
                <a:gd name="T75" fmla="*/ 112 h 112"/>
                <a:gd name="T76" fmla="*/ 213 w 213"/>
                <a:gd name="T77" fmla="*/ 112 h 112"/>
                <a:gd name="T78" fmla="*/ 213 w 213"/>
                <a:gd name="T79" fmla="*/ 100 h 112"/>
                <a:gd name="T80" fmla="*/ 200 w 213"/>
                <a:gd name="T81" fmla="*/ 10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3" h="112">
                  <a:moveTo>
                    <a:pt x="200" y="100"/>
                  </a:moveTo>
                  <a:lnTo>
                    <a:pt x="200" y="87"/>
                  </a:lnTo>
                  <a:lnTo>
                    <a:pt x="188" y="87"/>
                  </a:lnTo>
                  <a:lnTo>
                    <a:pt x="188" y="12"/>
                  </a:lnTo>
                  <a:lnTo>
                    <a:pt x="200" y="12"/>
                  </a:lnTo>
                  <a:lnTo>
                    <a:pt x="200" y="0"/>
                  </a:lnTo>
                  <a:lnTo>
                    <a:pt x="163" y="0"/>
                  </a:lnTo>
                  <a:lnTo>
                    <a:pt x="163" y="12"/>
                  </a:lnTo>
                  <a:lnTo>
                    <a:pt x="175" y="12"/>
                  </a:lnTo>
                  <a:lnTo>
                    <a:pt x="175" y="87"/>
                  </a:lnTo>
                  <a:lnTo>
                    <a:pt x="138" y="87"/>
                  </a:lnTo>
                  <a:lnTo>
                    <a:pt x="138" y="12"/>
                  </a:lnTo>
                  <a:lnTo>
                    <a:pt x="150" y="12"/>
                  </a:lnTo>
                  <a:lnTo>
                    <a:pt x="150" y="0"/>
                  </a:lnTo>
                  <a:lnTo>
                    <a:pt x="113" y="0"/>
                  </a:lnTo>
                  <a:lnTo>
                    <a:pt x="113" y="12"/>
                  </a:lnTo>
                  <a:lnTo>
                    <a:pt x="125" y="12"/>
                  </a:lnTo>
                  <a:lnTo>
                    <a:pt x="125" y="87"/>
                  </a:lnTo>
                  <a:lnTo>
                    <a:pt x="88" y="87"/>
                  </a:lnTo>
                  <a:lnTo>
                    <a:pt x="88" y="12"/>
                  </a:lnTo>
                  <a:lnTo>
                    <a:pt x="100" y="12"/>
                  </a:lnTo>
                  <a:lnTo>
                    <a:pt x="100" y="0"/>
                  </a:lnTo>
                  <a:lnTo>
                    <a:pt x="63" y="0"/>
                  </a:lnTo>
                  <a:lnTo>
                    <a:pt x="63" y="12"/>
                  </a:lnTo>
                  <a:lnTo>
                    <a:pt x="75" y="12"/>
                  </a:lnTo>
                  <a:lnTo>
                    <a:pt x="75" y="87"/>
                  </a:lnTo>
                  <a:lnTo>
                    <a:pt x="38" y="87"/>
                  </a:lnTo>
                  <a:lnTo>
                    <a:pt x="38" y="12"/>
                  </a:lnTo>
                  <a:lnTo>
                    <a:pt x="50" y="12"/>
                  </a:lnTo>
                  <a:lnTo>
                    <a:pt x="50" y="0"/>
                  </a:lnTo>
                  <a:lnTo>
                    <a:pt x="13" y="0"/>
                  </a:lnTo>
                  <a:lnTo>
                    <a:pt x="13" y="12"/>
                  </a:lnTo>
                  <a:lnTo>
                    <a:pt x="25" y="12"/>
                  </a:lnTo>
                  <a:lnTo>
                    <a:pt x="25" y="87"/>
                  </a:lnTo>
                  <a:lnTo>
                    <a:pt x="13" y="87"/>
                  </a:lnTo>
                  <a:lnTo>
                    <a:pt x="13" y="100"/>
                  </a:lnTo>
                  <a:lnTo>
                    <a:pt x="0" y="100"/>
                  </a:lnTo>
                  <a:lnTo>
                    <a:pt x="0" y="112"/>
                  </a:lnTo>
                  <a:lnTo>
                    <a:pt x="213" y="112"/>
                  </a:lnTo>
                  <a:lnTo>
                    <a:pt x="213" y="100"/>
                  </a:lnTo>
                  <a:lnTo>
                    <a:pt x="200" y="10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151">
              <a:hlinkClick r:id="rId3" action="ppaction://hlinksldjump"/>
              <a:extLst>
                <a:ext uri="{FF2B5EF4-FFF2-40B4-BE49-F238E27FC236}">
                  <a16:creationId xmlns:a16="http://schemas.microsoft.com/office/drawing/2014/main" id="{ECF26E3B-2246-4223-ADB8-5FFE4C6085F0}"/>
                </a:ext>
              </a:extLst>
            </p:cNvPr>
            <p:cNvSpPr>
              <a:spLocks/>
            </p:cNvSpPr>
            <p:nvPr/>
          </p:nvSpPr>
          <p:spPr bwMode="auto">
            <a:xfrm>
              <a:off x="8742921" y="4676892"/>
              <a:ext cx="577519" cy="203450"/>
            </a:xfrm>
            <a:custGeom>
              <a:avLst/>
              <a:gdLst>
                <a:gd name="T0" fmla="*/ 100 w 213"/>
                <a:gd name="T1" fmla="*/ 0 h 75"/>
                <a:gd name="T2" fmla="*/ 113 w 213"/>
                <a:gd name="T3" fmla="*/ 0 h 75"/>
                <a:gd name="T4" fmla="*/ 213 w 213"/>
                <a:gd name="T5" fmla="*/ 63 h 75"/>
                <a:gd name="T6" fmla="*/ 213 w 213"/>
                <a:gd name="T7" fmla="*/ 75 h 75"/>
                <a:gd name="T8" fmla="*/ 0 w 213"/>
                <a:gd name="T9" fmla="*/ 75 h 75"/>
                <a:gd name="T10" fmla="*/ 0 w 213"/>
                <a:gd name="T11" fmla="*/ 63 h 75"/>
                <a:gd name="T12" fmla="*/ 100 w 213"/>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13" h="75">
                  <a:moveTo>
                    <a:pt x="100" y="0"/>
                  </a:moveTo>
                  <a:lnTo>
                    <a:pt x="113" y="0"/>
                  </a:lnTo>
                  <a:lnTo>
                    <a:pt x="213" y="63"/>
                  </a:lnTo>
                  <a:lnTo>
                    <a:pt x="213" y="75"/>
                  </a:lnTo>
                  <a:lnTo>
                    <a:pt x="0" y="75"/>
                  </a:lnTo>
                  <a:lnTo>
                    <a:pt x="0" y="63"/>
                  </a:lnTo>
                  <a:lnTo>
                    <a:pt x="1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Oval 21">
            <a:hlinkClick r:id="rId4" action="ppaction://hlinksldjump"/>
          </p:cNvPr>
          <p:cNvSpPr/>
          <p:nvPr/>
        </p:nvSpPr>
        <p:spPr>
          <a:xfrm>
            <a:off x="2124000" y="4320000"/>
            <a:ext cx="1080000" cy="1080000"/>
          </a:xfrm>
          <a:prstGeom prst="ellipse">
            <a:avLst/>
          </a:prstGeom>
          <a:solidFill>
            <a:schemeClr val="tx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l 23">
            <a:hlinkClick r:id="rId3" action="ppaction://hlinksldjump"/>
          </p:cNvPr>
          <p:cNvSpPr/>
          <p:nvPr/>
        </p:nvSpPr>
        <p:spPr>
          <a:xfrm>
            <a:off x="540000" y="4320000"/>
            <a:ext cx="1080000" cy="1080000"/>
          </a:xfrm>
          <a:prstGeom prst="ellipse">
            <a:avLst/>
          </a:prstGeom>
          <a:solidFill>
            <a:schemeClr val="tx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p:cNvSpPr/>
          <p:nvPr/>
        </p:nvSpPr>
        <p:spPr>
          <a:xfrm>
            <a:off x="540000" y="2880000"/>
            <a:ext cx="4140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GB" sz="1400" dirty="0">
                <a:solidFill>
                  <a:schemeClr val="tx1"/>
                </a:solidFill>
              </a:rPr>
              <a:t>Click on an icon to see how locating your business here will offer you speed, support, and competitive advantage</a:t>
            </a:r>
          </a:p>
        </p:txBody>
      </p:sp>
      <p:sp>
        <p:nvSpPr>
          <p:cNvPr id="20" name="Title 1"/>
          <p:cNvSpPr txBox="1">
            <a:spLocks/>
          </p:cNvSpPr>
          <p:nvPr/>
        </p:nvSpPr>
        <p:spPr bwMode="auto">
          <a:xfrm>
            <a:off x="3564000" y="5616000"/>
            <a:ext cx="1440000"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954" b="1">
                <a:solidFill>
                  <a:schemeClr val="tx1"/>
                </a:solidFill>
                <a:latin typeface="+mj-lt"/>
                <a:ea typeface="+mj-ea"/>
                <a:cs typeface="+mj-cs"/>
              </a:defRPr>
            </a:lvl1pPr>
            <a:lvl2pPr algn="l" rtl="0" eaLnBrk="1" fontAlgn="base" hangingPunct="1">
              <a:spcBef>
                <a:spcPct val="0"/>
              </a:spcBef>
              <a:spcAft>
                <a:spcPct val="0"/>
              </a:spcAft>
              <a:defRPr sz="2954" b="1">
                <a:solidFill>
                  <a:schemeClr val="tx1"/>
                </a:solidFill>
                <a:latin typeface="Arial" charset="0"/>
                <a:cs typeface="Arial" charset="0"/>
              </a:defRPr>
            </a:lvl2pPr>
            <a:lvl3pPr algn="l" rtl="0" eaLnBrk="1" fontAlgn="base" hangingPunct="1">
              <a:spcBef>
                <a:spcPct val="0"/>
              </a:spcBef>
              <a:spcAft>
                <a:spcPct val="0"/>
              </a:spcAft>
              <a:defRPr sz="2954" b="1">
                <a:solidFill>
                  <a:schemeClr val="tx1"/>
                </a:solidFill>
                <a:latin typeface="Arial" charset="0"/>
                <a:cs typeface="Arial" charset="0"/>
              </a:defRPr>
            </a:lvl3pPr>
            <a:lvl4pPr algn="l" rtl="0" eaLnBrk="1" fontAlgn="base" hangingPunct="1">
              <a:spcBef>
                <a:spcPct val="0"/>
              </a:spcBef>
              <a:spcAft>
                <a:spcPct val="0"/>
              </a:spcAft>
              <a:defRPr sz="2954" b="1">
                <a:solidFill>
                  <a:schemeClr val="tx1"/>
                </a:solidFill>
                <a:latin typeface="Arial" charset="0"/>
                <a:cs typeface="Arial" charset="0"/>
              </a:defRPr>
            </a:lvl4pPr>
            <a:lvl5pPr algn="l" rtl="0" eaLnBrk="1" fontAlgn="base" hangingPunct="1">
              <a:spcBef>
                <a:spcPct val="0"/>
              </a:spcBef>
              <a:spcAft>
                <a:spcPct val="0"/>
              </a:spcAft>
              <a:defRPr sz="2954" b="1">
                <a:solidFill>
                  <a:schemeClr val="tx1"/>
                </a:solidFill>
                <a:latin typeface="Arial" charset="0"/>
                <a:cs typeface="Arial" charset="0"/>
              </a:defRPr>
            </a:lvl5pPr>
            <a:lvl6pPr marL="562722" algn="l" rtl="0" eaLnBrk="1" fontAlgn="base" hangingPunct="1">
              <a:spcBef>
                <a:spcPct val="0"/>
              </a:spcBef>
              <a:spcAft>
                <a:spcPct val="0"/>
              </a:spcAft>
              <a:defRPr sz="3446" b="1">
                <a:solidFill>
                  <a:schemeClr val="tx1"/>
                </a:solidFill>
                <a:latin typeface="Arial" charset="0"/>
                <a:cs typeface="Arial" charset="0"/>
              </a:defRPr>
            </a:lvl6pPr>
            <a:lvl7pPr marL="1125444" algn="l" rtl="0" eaLnBrk="1" fontAlgn="base" hangingPunct="1">
              <a:spcBef>
                <a:spcPct val="0"/>
              </a:spcBef>
              <a:spcAft>
                <a:spcPct val="0"/>
              </a:spcAft>
              <a:defRPr sz="3446" b="1">
                <a:solidFill>
                  <a:schemeClr val="tx1"/>
                </a:solidFill>
                <a:latin typeface="Arial" charset="0"/>
                <a:cs typeface="Arial" charset="0"/>
              </a:defRPr>
            </a:lvl7pPr>
            <a:lvl8pPr marL="1688165" algn="l" rtl="0" eaLnBrk="1" fontAlgn="base" hangingPunct="1">
              <a:spcBef>
                <a:spcPct val="0"/>
              </a:spcBef>
              <a:spcAft>
                <a:spcPct val="0"/>
              </a:spcAft>
              <a:defRPr sz="3446" b="1">
                <a:solidFill>
                  <a:schemeClr val="tx1"/>
                </a:solidFill>
                <a:latin typeface="Arial" charset="0"/>
                <a:cs typeface="Arial" charset="0"/>
              </a:defRPr>
            </a:lvl8pPr>
            <a:lvl9pPr marL="2250887" algn="l" rtl="0" eaLnBrk="1" fontAlgn="base" hangingPunct="1">
              <a:spcBef>
                <a:spcPct val="0"/>
              </a:spcBef>
              <a:spcAft>
                <a:spcPct val="0"/>
              </a:spcAft>
              <a:defRPr sz="3446" b="1">
                <a:solidFill>
                  <a:schemeClr val="tx1"/>
                </a:solidFill>
                <a:latin typeface="Arial" charset="0"/>
                <a:cs typeface="Arial" charset="0"/>
              </a:defRPr>
            </a:lvl9pPr>
          </a:lstStyle>
          <a:p>
            <a:pPr algn="ctr"/>
            <a:r>
              <a:rPr lang="en-GB" sz="1200" kern="0" dirty="0"/>
              <a:t>UK Government </a:t>
            </a:r>
          </a:p>
          <a:p>
            <a:pPr algn="ctr"/>
            <a:r>
              <a:rPr lang="en-GB" sz="1200" kern="0" dirty="0"/>
              <a:t>Support</a:t>
            </a:r>
            <a:endParaRPr lang="en-GB" sz="1100" kern="0" dirty="0"/>
          </a:p>
        </p:txBody>
      </p:sp>
      <p:sp>
        <p:nvSpPr>
          <p:cNvPr id="3" name="Slide Number Placeholder 2"/>
          <p:cNvSpPr>
            <a:spLocks noGrp="1"/>
          </p:cNvSpPr>
          <p:nvPr>
            <p:ph type="sldNum" sz="quarter" idx="10"/>
          </p:nvPr>
        </p:nvSpPr>
        <p:spPr/>
        <p:txBody>
          <a:bodyPr/>
          <a:lstStyle/>
          <a:p>
            <a:fld id="{C99BD540-CAF4-4BC4-AA40-D496466E7C29}" type="slidenum">
              <a:rPr lang="en-GB" altLang="en-US" smtClean="0"/>
              <a:pPr/>
              <a:t>17</a:t>
            </a:fld>
            <a:endParaRPr lang="en-GB" altLang="en-US" dirty="0"/>
          </a:p>
        </p:txBody>
      </p:sp>
      <p:pic>
        <p:nvPicPr>
          <p:cNvPr id="30" name="Picture 29">
            <a:hlinkClick r:id="rId5" action="ppaction://hlinksldjump"/>
            <a:extLst>
              <a:ext uri="{FF2B5EF4-FFF2-40B4-BE49-F238E27FC236}">
                <a16:creationId xmlns:a16="http://schemas.microsoft.com/office/drawing/2014/main" id="{5D3E9091-3468-4411-AF03-CE667733824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0800000">
            <a:off x="828000" y="6534000"/>
            <a:ext cx="285913" cy="288000"/>
          </a:xfrm>
          <a:prstGeom prst="rect">
            <a:avLst/>
          </a:prstGeom>
        </p:spPr>
      </p:pic>
      <p:pic>
        <p:nvPicPr>
          <p:cNvPr id="32" name="Picture 31">
            <a:hlinkClick r:id="rId7" action="ppaction://hlinksldjump"/>
            <a:extLst>
              <a:ext uri="{FF2B5EF4-FFF2-40B4-BE49-F238E27FC236}">
                <a16:creationId xmlns:a16="http://schemas.microsoft.com/office/drawing/2014/main" id="{1DE6C996-7F7D-46C0-84CA-4D025ACDD61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8000" y="6534000"/>
            <a:ext cx="288001" cy="288000"/>
          </a:xfrm>
          <a:prstGeom prst="rect">
            <a:avLst/>
          </a:prstGeom>
        </p:spPr>
      </p:pic>
      <p:pic>
        <p:nvPicPr>
          <p:cNvPr id="33" name="Picture 32">
            <a:hlinkClick r:id="" action="ppaction://hlinkshowjump?jump=previousslide"/>
            <a:extLst>
              <a:ext uri="{FF2B5EF4-FFF2-40B4-BE49-F238E27FC236}">
                <a16:creationId xmlns:a16="http://schemas.microsoft.com/office/drawing/2014/main" id="{5D3E9091-3468-4411-AF03-CE667733824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8000" y="6534000"/>
            <a:ext cx="285913" cy="288000"/>
          </a:xfrm>
          <a:prstGeom prst="rect">
            <a:avLst/>
          </a:prstGeom>
        </p:spPr>
      </p:pic>
      <p:sp>
        <p:nvSpPr>
          <p:cNvPr id="35" name="Title 3"/>
          <p:cNvSpPr txBox="1">
            <a:spLocks/>
          </p:cNvSpPr>
          <p:nvPr/>
        </p:nvSpPr>
        <p:spPr bwMode="auto">
          <a:xfrm>
            <a:off x="610957" y="427585"/>
            <a:ext cx="4213044" cy="521321"/>
          </a:xfrm>
          <a:prstGeom prst="rect">
            <a:avLst/>
          </a:prstGeom>
          <a:noFill/>
          <a:ln>
            <a:noFill/>
          </a:ln>
          <a:effectLst/>
        </p:spPr>
        <p:txBody>
          <a:bodyPr vert="horz" wrap="square" lIns="90000" tIns="0" rIns="0" bIns="0" numCol="1" anchor="t" anchorCtr="0" compatLnSpc="1">
            <a:prstTxWarp prst="textNoShape">
              <a:avLst/>
            </a:prstTxWarp>
          </a:bodyPr>
          <a:lstStyle>
            <a:lvl1pPr algn="l" rtl="0" eaLnBrk="1" fontAlgn="base" hangingPunct="1">
              <a:spcBef>
                <a:spcPct val="0"/>
              </a:spcBef>
              <a:spcAft>
                <a:spcPct val="0"/>
              </a:spcAft>
              <a:defRPr sz="2000" b="1">
                <a:solidFill>
                  <a:schemeClr val="tx1"/>
                </a:solidFill>
                <a:latin typeface="+mj-lt"/>
                <a:ea typeface="+mj-ea"/>
                <a:cs typeface="+mj-cs"/>
              </a:defRPr>
            </a:lvl1pPr>
            <a:lvl2pPr algn="l" rtl="0" eaLnBrk="1" fontAlgn="base" hangingPunct="1">
              <a:spcBef>
                <a:spcPct val="0"/>
              </a:spcBef>
              <a:spcAft>
                <a:spcPct val="0"/>
              </a:spcAft>
              <a:defRPr sz="2954" b="1">
                <a:solidFill>
                  <a:schemeClr val="tx1"/>
                </a:solidFill>
                <a:latin typeface="Arial" charset="0"/>
                <a:cs typeface="Arial" charset="0"/>
              </a:defRPr>
            </a:lvl2pPr>
            <a:lvl3pPr algn="l" rtl="0" eaLnBrk="1" fontAlgn="base" hangingPunct="1">
              <a:spcBef>
                <a:spcPct val="0"/>
              </a:spcBef>
              <a:spcAft>
                <a:spcPct val="0"/>
              </a:spcAft>
              <a:defRPr sz="2954" b="1">
                <a:solidFill>
                  <a:schemeClr val="tx1"/>
                </a:solidFill>
                <a:latin typeface="Arial" charset="0"/>
                <a:cs typeface="Arial" charset="0"/>
              </a:defRPr>
            </a:lvl3pPr>
            <a:lvl4pPr algn="l" rtl="0" eaLnBrk="1" fontAlgn="base" hangingPunct="1">
              <a:spcBef>
                <a:spcPct val="0"/>
              </a:spcBef>
              <a:spcAft>
                <a:spcPct val="0"/>
              </a:spcAft>
              <a:defRPr sz="2954" b="1">
                <a:solidFill>
                  <a:schemeClr val="tx1"/>
                </a:solidFill>
                <a:latin typeface="Arial" charset="0"/>
                <a:cs typeface="Arial" charset="0"/>
              </a:defRPr>
            </a:lvl4pPr>
            <a:lvl5pPr algn="l" rtl="0" eaLnBrk="1" fontAlgn="base" hangingPunct="1">
              <a:spcBef>
                <a:spcPct val="0"/>
              </a:spcBef>
              <a:spcAft>
                <a:spcPct val="0"/>
              </a:spcAft>
              <a:defRPr sz="2954" b="1">
                <a:solidFill>
                  <a:schemeClr val="tx1"/>
                </a:solidFill>
                <a:latin typeface="Arial" charset="0"/>
                <a:cs typeface="Arial" charset="0"/>
              </a:defRPr>
            </a:lvl5pPr>
            <a:lvl6pPr marL="562722" algn="l" rtl="0" eaLnBrk="1" fontAlgn="base" hangingPunct="1">
              <a:spcBef>
                <a:spcPct val="0"/>
              </a:spcBef>
              <a:spcAft>
                <a:spcPct val="0"/>
              </a:spcAft>
              <a:defRPr sz="3446" b="1">
                <a:solidFill>
                  <a:schemeClr val="tx1"/>
                </a:solidFill>
                <a:latin typeface="Arial" charset="0"/>
                <a:cs typeface="Arial" charset="0"/>
              </a:defRPr>
            </a:lvl6pPr>
            <a:lvl7pPr marL="1125444" algn="l" rtl="0" eaLnBrk="1" fontAlgn="base" hangingPunct="1">
              <a:spcBef>
                <a:spcPct val="0"/>
              </a:spcBef>
              <a:spcAft>
                <a:spcPct val="0"/>
              </a:spcAft>
              <a:defRPr sz="3446" b="1">
                <a:solidFill>
                  <a:schemeClr val="tx1"/>
                </a:solidFill>
                <a:latin typeface="Arial" charset="0"/>
                <a:cs typeface="Arial" charset="0"/>
              </a:defRPr>
            </a:lvl7pPr>
            <a:lvl8pPr marL="1688165" algn="l" rtl="0" eaLnBrk="1" fontAlgn="base" hangingPunct="1">
              <a:spcBef>
                <a:spcPct val="0"/>
              </a:spcBef>
              <a:spcAft>
                <a:spcPct val="0"/>
              </a:spcAft>
              <a:defRPr sz="3446" b="1">
                <a:solidFill>
                  <a:schemeClr val="tx1"/>
                </a:solidFill>
                <a:latin typeface="Arial" charset="0"/>
                <a:cs typeface="Arial" charset="0"/>
              </a:defRPr>
            </a:lvl8pPr>
            <a:lvl9pPr marL="2250887" algn="l" rtl="0" eaLnBrk="1" fontAlgn="base" hangingPunct="1">
              <a:spcBef>
                <a:spcPct val="0"/>
              </a:spcBef>
              <a:spcAft>
                <a:spcPct val="0"/>
              </a:spcAft>
              <a:defRPr sz="3446" b="1">
                <a:solidFill>
                  <a:schemeClr val="tx1"/>
                </a:solidFill>
                <a:latin typeface="Arial" charset="0"/>
                <a:cs typeface="Arial" charset="0"/>
              </a:defRPr>
            </a:lvl9pPr>
          </a:lstStyle>
          <a:p>
            <a:r>
              <a:rPr lang="en-GB" sz="2800" kern="0" dirty="0"/>
              <a:t>All backed with competitive </a:t>
            </a:r>
          </a:p>
          <a:p>
            <a:r>
              <a:rPr lang="en-GB" sz="2800" kern="0" dirty="0"/>
              <a:t>locations, incentives and support</a:t>
            </a:r>
            <a:endParaRPr lang="en-GB" sz="2800" kern="0" dirty="0">
              <a:solidFill>
                <a:schemeClr val="bg1"/>
              </a:solidFill>
            </a:endParaRPr>
          </a:p>
        </p:txBody>
      </p:sp>
      <p:pic>
        <p:nvPicPr>
          <p:cNvPr id="7" name="Graphic 6" descr="Pin">
            <a:hlinkClick r:id="rId4" action="ppaction://hlinksldjump"/>
            <a:extLst>
              <a:ext uri="{FF2B5EF4-FFF2-40B4-BE49-F238E27FC236}">
                <a16:creationId xmlns:a16="http://schemas.microsoft.com/office/drawing/2014/main" id="{1D45F1D0-DFF9-4D4E-98E1-A4ADA84D480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285999" y="4493555"/>
            <a:ext cx="720480" cy="720480"/>
          </a:xfrm>
          <a:prstGeom prst="rect">
            <a:avLst/>
          </a:prstGeom>
        </p:spPr>
      </p:pic>
      <p:pic>
        <p:nvPicPr>
          <p:cNvPr id="4" name="Graphic 3" descr="Group brainstorm">
            <a:hlinkClick r:id="rId5" action="ppaction://hlinksldjump"/>
            <a:extLst>
              <a:ext uri="{FF2B5EF4-FFF2-40B4-BE49-F238E27FC236}">
                <a16:creationId xmlns:a16="http://schemas.microsoft.com/office/drawing/2014/main" id="{4C36427C-5F11-425B-BA8A-237F4A1204E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2800" y="4396595"/>
            <a:ext cx="914400" cy="914400"/>
          </a:xfrm>
          <a:prstGeom prst="rect">
            <a:avLst/>
          </a:prstGeom>
        </p:spPr>
      </p:pic>
      <p:pic>
        <p:nvPicPr>
          <p:cNvPr id="10" name="Picture 9">
            <a:extLst>
              <a:ext uri="{FF2B5EF4-FFF2-40B4-BE49-F238E27FC236}">
                <a16:creationId xmlns:a16="http://schemas.microsoft.com/office/drawing/2014/main" id="{7B43EB84-3AE7-4203-A839-3269F1828C5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732054" y="-1"/>
            <a:ext cx="6459946" cy="6471821"/>
          </a:xfrm>
          <a:prstGeom prst="rect">
            <a:avLst/>
          </a:prstGeom>
        </p:spPr>
      </p:pic>
    </p:spTree>
    <p:extLst>
      <p:ext uri="{BB962C8B-B14F-4D97-AF65-F5344CB8AC3E}">
        <p14:creationId xmlns:p14="http://schemas.microsoft.com/office/powerpoint/2010/main" val="7594539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feld 132">
            <a:extLst>
              <a:ext uri="{FF2B5EF4-FFF2-40B4-BE49-F238E27FC236}">
                <a16:creationId xmlns:a16="http://schemas.microsoft.com/office/drawing/2014/main" id="{733D23A7-6981-4BF7-9DA5-D3D22E383960}"/>
              </a:ext>
            </a:extLst>
          </p:cNvPr>
          <p:cNvSpPr txBox="1"/>
          <p:nvPr/>
        </p:nvSpPr>
        <p:spPr bwMode="gray">
          <a:xfrm>
            <a:off x="540000" y="4958203"/>
            <a:ext cx="5040000" cy="1415772"/>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2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rPr>
              <a:t>Cefas’ exceptional breadth of science and technology capability means they can offer investors a comprehensive range of services including research, advice and consultancy; laboratory services and analysis; modelling; surveys; and technology services.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2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hlinkClick r:id="rId3"/>
              </a:rPr>
              <a:t>https://www.cefas.co.uk/</a:t>
            </a:r>
            <a:endParaRPr kumimoji="0" lang="en-GB" sz="12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GB" sz="12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endParaRPr>
          </a:p>
        </p:txBody>
      </p:sp>
      <p:sp>
        <p:nvSpPr>
          <p:cNvPr id="26" name="Textfeld 132">
            <a:extLst>
              <a:ext uri="{FF2B5EF4-FFF2-40B4-BE49-F238E27FC236}">
                <a16:creationId xmlns:a16="http://schemas.microsoft.com/office/drawing/2014/main" id="{733D23A7-6981-4BF7-9DA5-D3D22E383960}"/>
              </a:ext>
            </a:extLst>
          </p:cNvPr>
          <p:cNvSpPr txBox="1"/>
          <p:nvPr/>
        </p:nvSpPr>
        <p:spPr bwMode="gray">
          <a:xfrm>
            <a:off x="539999" y="2371036"/>
            <a:ext cx="5068460" cy="2123658"/>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2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rPr>
              <a:t>Dorset LEP offers tailored soft landing packages for new investors including relocation support, commercial property searches (introduction to land and real estate agents), local economic intelligence provision and introductions to local sector networking groups. </a:t>
            </a:r>
            <a:r>
              <a:rPr kumimoji="0" lang="en-GB" sz="12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hlinkClick r:id="rId4"/>
              </a:rPr>
              <a:t>http://dorsetlep.co.uk/</a:t>
            </a:r>
            <a:endParaRPr kumimoji="0" lang="en-GB" sz="12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endParaRPr>
          </a:p>
          <a:p>
            <a:pPr lvl="0" eaLnBrk="1" fontAlgn="auto" hangingPunct="1">
              <a:spcBef>
                <a:spcPts val="0"/>
              </a:spcBef>
              <a:spcAft>
                <a:spcPts val="1200"/>
              </a:spcAft>
              <a:defRPr/>
            </a:pPr>
            <a:r>
              <a:rPr lang="en-GB" sz="1200" noProof="0" dirty="0">
                <a:solidFill>
                  <a:srgbClr val="180E3C"/>
                </a:solidFill>
              </a:rPr>
              <a:t>A wide range of funding and finance options for your investment are available. </a:t>
            </a:r>
            <a:r>
              <a:rPr lang="en-GB" sz="1200" dirty="0">
                <a:solidFill>
                  <a:srgbClr val="180E3C"/>
                </a:solidFill>
                <a:hlinkClick r:id="rId5"/>
              </a:rPr>
              <a:t>https://www.dorsetchamber.co.uk/business-support/finance-funding/</a:t>
            </a:r>
            <a:endParaRPr lang="en-GB" sz="1200" dirty="0">
              <a:solidFill>
                <a:srgbClr val="180E3C"/>
              </a:solidFill>
            </a:endParaRPr>
          </a:p>
          <a:p>
            <a:pPr lvl="0" eaLnBrk="1" fontAlgn="auto" hangingPunct="1">
              <a:spcBef>
                <a:spcPts val="0"/>
              </a:spcBef>
              <a:spcAft>
                <a:spcPts val="1200"/>
              </a:spcAft>
              <a:defRPr/>
            </a:pPr>
            <a:endParaRPr kumimoji="0" lang="en-GB" sz="12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GB" sz="12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endParaRPr>
          </a:p>
        </p:txBody>
      </p:sp>
      <p:sp>
        <p:nvSpPr>
          <p:cNvPr id="35" name="Textfeld 132">
            <a:extLst>
              <a:ext uri="{FF2B5EF4-FFF2-40B4-BE49-F238E27FC236}">
                <a16:creationId xmlns:a16="http://schemas.microsoft.com/office/drawing/2014/main" id="{733D23A7-6981-4BF7-9DA5-D3D22E383960}"/>
              </a:ext>
            </a:extLst>
          </p:cNvPr>
          <p:cNvSpPr txBox="1"/>
          <p:nvPr/>
        </p:nvSpPr>
        <p:spPr bwMode="gray">
          <a:xfrm>
            <a:off x="6587999" y="2632646"/>
            <a:ext cx="5238816" cy="1969770"/>
          </a:xfrm>
          <a:prstGeom prst="rect">
            <a:avLst/>
          </a:prstGeom>
          <a:noFill/>
          <a:ln>
            <a:noFill/>
          </a:ln>
        </p:spPr>
        <p:txBody>
          <a:bodyPr wrap="square" lIns="0" tIns="0" rIns="0" bIns="0" rtlCol="0">
            <a:spAutoFit/>
          </a:bodyPr>
          <a:lstStyle/>
          <a:p>
            <a:pPr lvl="0" eaLnBrk="1" fontAlgn="auto" hangingPunct="1">
              <a:spcBef>
                <a:spcPts val="0"/>
              </a:spcBef>
              <a:spcAft>
                <a:spcPts val="1200"/>
              </a:spcAft>
              <a:defRPr/>
            </a:pPr>
            <a:r>
              <a:rPr lang="en-GB" sz="1200" dirty="0">
                <a:solidFill>
                  <a:srgbClr val="180E3C"/>
                </a:solidFill>
              </a:rPr>
              <a:t>The Dorset &amp; East Devon FLAG launched in March 2017 was awarded £800,000 to deliver community-led Local Development in the area’s fisheries, aquaculture and seafood sectors between Swanage and Beer. Their strategy includes strengthening the aquaculture sector in Dorset, improving infrastructure and equipment to enable safe, sustainable working ports and harbours, and enabling innovation to increase the value of catch and products.</a:t>
            </a:r>
          </a:p>
          <a:p>
            <a:pPr lvl="0" eaLnBrk="1" fontAlgn="auto" hangingPunct="1">
              <a:spcBef>
                <a:spcPts val="0"/>
              </a:spcBef>
              <a:spcAft>
                <a:spcPts val="1200"/>
              </a:spcAft>
              <a:defRPr/>
            </a:pPr>
            <a:r>
              <a:rPr kumimoji="0" lang="en-GB" sz="12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hlinkClick r:id="rId6"/>
              </a:rPr>
              <a:t>https://www.dorsetcoast.com/projects/flag/</a:t>
            </a:r>
            <a:endParaRPr kumimoji="0" lang="en-GB" sz="12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GB" sz="1200" b="1"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E049C30-A633-444C-B019-A841EF6E69DF}"/>
              </a:ext>
            </a:extLst>
          </p:cNvPr>
          <p:cNvSpPr txBox="1"/>
          <p:nvPr/>
        </p:nvSpPr>
        <p:spPr>
          <a:xfrm>
            <a:off x="539999" y="6192000"/>
            <a:ext cx="1642483" cy="246221"/>
          </a:xfrm>
          <a:prstGeom prst="rect">
            <a:avLst/>
          </a:prstGeom>
          <a:noFill/>
        </p:spPr>
        <p:txBody>
          <a:bodyPr wrap="squar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rPr>
              <a:t>Sources: Dorset LEP, CEFAS, Dorset Coast Forum</a:t>
            </a:r>
          </a:p>
        </p:txBody>
      </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99BD540-CAF4-4BC4-AA40-D496466E7C29}" type="slidenum">
              <a:rPr kumimoji="0" lang="en-GB" altLang="en-US" sz="900" b="0" i="0" u="none" strike="noStrike" kern="1200" cap="none" spc="0" normalizeH="0" baseline="0" noProof="0" smtClean="0">
                <a:ln>
                  <a:noFill/>
                </a:ln>
                <a:solidFill>
                  <a:srgbClr val="180E3C"/>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altLang="en-US" sz="9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endParaRPr>
          </a:p>
        </p:txBody>
      </p:sp>
      <p:pic>
        <p:nvPicPr>
          <p:cNvPr id="19" name="Picture 18">
            <a:hlinkClick r:id="" action="ppaction://hlinkshowjump?jump=nextslide"/>
            <a:extLst>
              <a:ext uri="{FF2B5EF4-FFF2-40B4-BE49-F238E27FC236}">
                <a16:creationId xmlns:a16="http://schemas.microsoft.com/office/drawing/2014/main" id="{5D3E9091-3468-4411-AF03-CE667733824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0800000">
            <a:off x="828000" y="6534000"/>
            <a:ext cx="285913" cy="288000"/>
          </a:xfrm>
          <a:prstGeom prst="rect">
            <a:avLst/>
          </a:prstGeom>
        </p:spPr>
      </p:pic>
      <p:pic>
        <p:nvPicPr>
          <p:cNvPr id="20" name="Picture 19">
            <a:hlinkClick r:id="rId8" action="ppaction://hlinksldjump"/>
            <a:extLst>
              <a:ext uri="{FF2B5EF4-FFF2-40B4-BE49-F238E27FC236}">
                <a16:creationId xmlns:a16="http://schemas.microsoft.com/office/drawing/2014/main" id="{1DE6C996-7F7D-46C0-84CA-4D025ACDD61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8000" y="6534000"/>
            <a:ext cx="288001" cy="288000"/>
          </a:xfrm>
          <a:prstGeom prst="rect">
            <a:avLst/>
          </a:prstGeom>
        </p:spPr>
      </p:pic>
      <p:pic>
        <p:nvPicPr>
          <p:cNvPr id="21" name="Picture 20">
            <a:hlinkClick r:id="" action="ppaction://hlinkshowjump?jump=previousslide"/>
            <a:extLst>
              <a:ext uri="{FF2B5EF4-FFF2-40B4-BE49-F238E27FC236}">
                <a16:creationId xmlns:a16="http://schemas.microsoft.com/office/drawing/2014/main" id="{5D3E9091-3468-4411-AF03-CE667733824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68000" y="6534000"/>
            <a:ext cx="285913" cy="288000"/>
          </a:xfrm>
          <a:prstGeom prst="rect">
            <a:avLst/>
          </a:prstGeom>
        </p:spPr>
      </p:pic>
      <p:pic>
        <p:nvPicPr>
          <p:cNvPr id="22" name="Picture 21"/>
          <p:cNvPicPr>
            <a:picLocks noChangeAspect="1"/>
          </p:cNvPicPr>
          <p:nvPr/>
        </p:nvPicPr>
        <p:blipFill>
          <a:blip r:embed="rId10">
            <a:clrChange>
              <a:clrFrom>
                <a:srgbClr val="FFFFFF"/>
              </a:clrFrom>
              <a:clrTo>
                <a:srgbClr val="FFFFFF">
                  <a:alpha val="0"/>
                </a:srgbClr>
              </a:clrTo>
            </a:clrChange>
          </a:blip>
          <a:stretch>
            <a:fillRect/>
          </a:stretch>
        </p:blipFill>
        <p:spPr>
          <a:xfrm>
            <a:off x="6559540" y="1500622"/>
            <a:ext cx="1013803" cy="1078514"/>
          </a:xfrm>
          <a:prstGeom prst="rect">
            <a:avLst/>
          </a:prstGeom>
        </p:spPr>
      </p:pic>
      <p:pic>
        <p:nvPicPr>
          <p:cNvPr id="2" name="Picture 1"/>
          <p:cNvPicPr>
            <a:picLocks noChangeAspect="1"/>
          </p:cNvPicPr>
          <p:nvPr/>
        </p:nvPicPr>
        <p:blipFill>
          <a:blip r:embed="rId11"/>
          <a:stretch>
            <a:fillRect/>
          </a:stretch>
        </p:blipFill>
        <p:spPr>
          <a:xfrm>
            <a:off x="540000" y="4147519"/>
            <a:ext cx="2305350" cy="735750"/>
          </a:xfrm>
          <a:prstGeom prst="rect">
            <a:avLst/>
          </a:prstGeom>
        </p:spPr>
      </p:pic>
      <p:pic>
        <p:nvPicPr>
          <p:cNvPr id="4" name="Picture 3"/>
          <p:cNvPicPr>
            <a:picLocks noChangeAspect="1"/>
          </p:cNvPicPr>
          <p:nvPr/>
        </p:nvPicPr>
        <p:blipFill>
          <a:blip r:embed="rId12"/>
          <a:stretch>
            <a:fillRect/>
          </a:stretch>
        </p:blipFill>
        <p:spPr>
          <a:xfrm>
            <a:off x="539999" y="1500622"/>
            <a:ext cx="2848964" cy="791659"/>
          </a:xfrm>
          <a:prstGeom prst="rect">
            <a:avLst/>
          </a:prstGeom>
        </p:spPr>
      </p:pic>
      <p:pic>
        <p:nvPicPr>
          <p:cNvPr id="8" name="Picture 7"/>
          <p:cNvPicPr>
            <a:picLocks noChangeAspect="1"/>
          </p:cNvPicPr>
          <p:nvPr/>
        </p:nvPicPr>
        <p:blipFill>
          <a:blip r:embed="rId13"/>
          <a:stretch>
            <a:fillRect/>
          </a:stretch>
        </p:blipFill>
        <p:spPr>
          <a:xfrm>
            <a:off x="6559540" y="4797332"/>
            <a:ext cx="871888" cy="1026063"/>
          </a:xfrm>
          <a:prstGeom prst="rect">
            <a:avLst/>
          </a:prstGeom>
        </p:spPr>
      </p:pic>
      <p:sp>
        <p:nvSpPr>
          <p:cNvPr id="28" name="Textfeld 132">
            <a:extLst>
              <a:ext uri="{FF2B5EF4-FFF2-40B4-BE49-F238E27FC236}">
                <a16:creationId xmlns:a16="http://schemas.microsoft.com/office/drawing/2014/main" id="{733D23A7-6981-4BF7-9DA5-D3D22E383960}"/>
              </a:ext>
            </a:extLst>
          </p:cNvPr>
          <p:cNvSpPr txBox="1"/>
          <p:nvPr/>
        </p:nvSpPr>
        <p:spPr bwMode="gray">
          <a:xfrm>
            <a:off x="7573343" y="4792497"/>
            <a:ext cx="4253472" cy="1446550"/>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2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rPr>
              <a:t>The Dorset Coast Forum is a strategic coastal partnership, which looks at the long term issues facing the Dorset coast and its inshore waters. The forum enables investors to discuss issues, gain access to the latest data and information, access support for the design and delivery of innovative projects, and network with key industry stakeholders.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2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hlinkClick r:id="rId6"/>
              </a:rPr>
              <a:t>https://www.dorsetcoast.com</a:t>
            </a:r>
            <a:endParaRPr kumimoji="0" lang="en-GB" sz="1200" b="1"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endParaRPr>
          </a:p>
        </p:txBody>
      </p:sp>
      <p:sp>
        <p:nvSpPr>
          <p:cNvPr id="23" name="Title 3">
            <a:extLst>
              <a:ext uri="{FF2B5EF4-FFF2-40B4-BE49-F238E27FC236}">
                <a16:creationId xmlns:a16="http://schemas.microsoft.com/office/drawing/2014/main" id="{9E34D2F3-5FF1-4035-99A2-0D6768F9E8D6}"/>
              </a:ext>
            </a:extLst>
          </p:cNvPr>
          <p:cNvSpPr txBox="1">
            <a:spLocks/>
          </p:cNvSpPr>
          <p:nvPr/>
        </p:nvSpPr>
        <p:spPr bwMode="auto">
          <a:xfrm>
            <a:off x="610956" y="427585"/>
            <a:ext cx="10619988" cy="521321"/>
          </a:xfrm>
          <a:prstGeom prst="rect">
            <a:avLst/>
          </a:prstGeom>
          <a:noFill/>
          <a:ln>
            <a:noFill/>
          </a:ln>
          <a:effectLst/>
        </p:spPr>
        <p:txBody>
          <a:bodyPr vert="horz" wrap="square" lIns="90000" tIns="0" rIns="0" bIns="0" numCol="1" anchor="t" anchorCtr="0" compatLnSpc="1">
            <a:prstTxWarp prst="textNoShape">
              <a:avLst/>
            </a:prstTxWarp>
          </a:bodyPr>
          <a:lstStyle>
            <a:lvl1pPr algn="l" rtl="0" eaLnBrk="1" fontAlgn="base" hangingPunct="1">
              <a:spcBef>
                <a:spcPct val="0"/>
              </a:spcBef>
              <a:spcAft>
                <a:spcPct val="0"/>
              </a:spcAft>
              <a:defRPr sz="2000" b="1">
                <a:solidFill>
                  <a:schemeClr val="tx1"/>
                </a:solidFill>
                <a:latin typeface="+mj-lt"/>
                <a:ea typeface="+mj-ea"/>
                <a:cs typeface="+mj-cs"/>
              </a:defRPr>
            </a:lvl1pPr>
            <a:lvl2pPr algn="l" rtl="0" eaLnBrk="1" fontAlgn="base" hangingPunct="1">
              <a:spcBef>
                <a:spcPct val="0"/>
              </a:spcBef>
              <a:spcAft>
                <a:spcPct val="0"/>
              </a:spcAft>
              <a:defRPr sz="2954" b="1">
                <a:solidFill>
                  <a:schemeClr val="tx1"/>
                </a:solidFill>
                <a:latin typeface="Arial" charset="0"/>
                <a:cs typeface="Arial" charset="0"/>
              </a:defRPr>
            </a:lvl2pPr>
            <a:lvl3pPr algn="l" rtl="0" eaLnBrk="1" fontAlgn="base" hangingPunct="1">
              <a:spcBef>
                <a:spcPct val="0"/>
              </a:spcBef>
              <a:spcAft>
                <a:spcPct val="0"/>
              </a:spcAft>
              <a:defRPr sz="2954" b="1">
                <a:solidFill>
                  <a:schemeClr val="tx1"/>
                </a:solidFill>
                <a:latin typeface="Arial" charset="0"/>
                <a:cs typeface="Arial" charset="0"/>
              </a:defRPr>
            </a:lvl3pPr>
            <a:lvl4pPr algn="l" rtl="0" eaLnBrk="1" fontAlgn="base" hangingPunct="1">
              <a:spcBef>
                <a:spcPct val="0"/>
              </a:spcBef>
              <a:spcAft>
                <a:spcPct val="0"/>
              </a:spcAft>
              <a:defRPr sz="2954" b="1">
                <a:solidFill>
                  <a:schemeClr val="tx1"/>
                </a:solidFill>
                <a:latin typeface="Arial" charset="0"/>
                <a:cs typeface="Arial" charset="0"/>
              </a:defRPr>
            </a:lvl4pPr>
            <a:lvl5pPr algn="l" rtl="0" eaLnBrk="1" fontAlgn="base" hangingPunct="1">
              <a:spcBef>
                <a:spcPct val="0"/>
              </a:spcBef>
              <a:spcAft>
                <a:spcPct val="0"/>
              </a:spcAft>
              <a:defRPr sz="2954" b="1">
                <a:solidFill>
                  <a:schemeClr val="tx1"/>
                </a:solidFill>
                <a:latin typeface="Arial" charset="0"/>
                <a:cs typeface="Arial" charset="0"/>
              </a:defRPr>
            </a:lvl5pPr>
            <a:lvl6pPr marL="562722" algn="l" rtl="0" eaLnBrk="1" fontAlgn="base" hangingPunct="1">
              <a:spcBef>
                <a:spcPct val="0"/>
              </a:spcBef>
              <a:spcAft>
                <a:spcPct val="0"/>
              </a:spcAft>
              <a:defRPr sz="3446" b="1">
                <a:solidFill>
                  <a:schemeClr val="tx1"/>
                </a:solidFill>
                <a:latin typeface="Arial" charset="0"/>
                <a:cs typeface="Arial" charset="0"/>
              </a:defRPr>
            </a:lvl6pPr>
            <a:lvl7pPr marL="1125444" algn="l" rtl="0" eaLnBrk="1" fontAlgn="base" hangingPunct="1">
              <a:spcBef>
                <a:spcPct val="0"/>
              </a:spcBef>
              <a:spcAft>
                <a:spcPct val="0"/>
              </a:spcAft>
              <a:defRPr sz="3446" b="1">
                <a:solidFill>
                  <a:schemeClr val="tx1"/>
                </a:solidFill>
                <a:latin typeface="Arial" charset="0"/>
                <a:cs typeface="Arial" charset="0"/>
              </a:defRPr>
            </a:lvl7pPr>
            <a:lvl8pPr marL="1688165" algn="l" rtl="0" eaLnBrk="1" fontAlgn="base" hangingPunct="1">
              <a:spcBef>
                <a:spcPct val="0"/>
              </a:spcBef>
              <a:spcAft>
                <a:spcPct val="0"/>
              </a:spcAft>
              <a:defRPr sz="3446" b="1">
                <a:solidFill>
                  <a:schemeClr val="tx1"/>
                </a:solidFill>
                <a:latin typeface="Arial" charset="0"/>
                <a:cs typeface="Arial" charset="0"/>
              </a:defRPr>
            </a:lvl8pPr>
            <a:lvl9pPr marL="2250887" algn="l" rtl="0" eaLnBrk="1" fontAlgn="base" hangingPunct="1">
              <a:spcBef>
                <a:spcPct val="0"/>
              </a:spcBef>
              <a:spcAft>
                <a:spcPct val="0"/>
              </a:spcAft>
              <a:defRPr sz="3446" b="1">
                <a:solidFill>
                  <a:schemeClr val="tx1"/>
                </a:solidFill>
                <a:latin typeface="Arial" charset="0"/>
                <a:cs typeface="Arial" charset="0"/>
              </a:defRPr>
            </a:lvl9pPr>
          </a:lstStyle>
          <a:p>
            <a:r>
              <a:rPr lang="en-GB" sz="2800" kern="0" dirty="0"/>
              <a:t>Partnerships supporting aquaculture industry’s needs...</a:t>
            </a:r>
          </a:p>
        </p:txBody>
      </p:sp>
    </p:spTree>
    <p:extLst>
      <p:ext uri="{BB962C8B-B14F-4D97-AF65-F5344CB8AC3E}">
        <p14:creationId xmlns:p14="http://schemas.microsoft.com/office/powerpoint/2010/main" val="294562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99BD540-CAF4-4BC4-AA40-D496466E7C29}" type="slidenum">
              <a:rPr lang="en-GB" altLang="en-US" smtClean="0"/>
              <a:pPr/>
              <a:t>19</a:t>
            </a:fld>
            <a:endParaRPr lang="en-GB" altLang="en-US" dirty="0"/>
          </a:p>
        </p:txBody>
      </p:sp>
      <p:sp>
        <p:nvSpPr>
          <p:cNvPr id="75" name="Rectangle 74">
            <a:extLst>
              <a:ext uri="{FF2B5EF4-FFF2-40B4-BE49-F238E27FC236}">
                <a16:creationId xmlns:a16="http://schemas.microsoft.com/office/drawing/2014/main" id="{6A9961F0-BBAB-48A8-9546-113802830883}"/>
              </a:ext>
            </a:extLst>
          </p:cNvPr>
          <p:cNvSpPr/>
          <p:nvPr/>
        </p:nvSpPr>
        <p:spPr>
          <a:xfrm>
            <a:off x="1318352" y="5975433"/>
            <a:ext cx="3780880" cy="338554"/>
          </a:xfrm>
          <a:prstGeom prst="rect">
            <a:avLst/>
          </a:prstGeom>
        </p:spPr>
        <p:txBody>
          <a:bodyPr wrap="square">
            <a:spAutoFit/>
          </a:bodyPr>
          <a:lstStyle/>
          <a:p>
            <a:pPr>
              <a:spcAft>
                <a:spcPts val="0"/>
              </a:spcAft>
            </a:pPr>
            <a:endParaRPr lang="en-GB" sz="1600" b="1" dirty="0">
              <a:latin typeface="+mn-lt"/>
              <a:ea typeface="Calibri" panose="020F0502020204030204" pitchFamily="34" charset="0"/>
            </a:endParaRPr>
          </a:p>
        </p:txBody>
      </p:sp>
      <p:pic>
        <p:nvPicPr>
          <p:cNvPr id="29" name="Picture 28">
            <a:hlinkClick r:id="" action="ppaction://hlinkshowjump?jump=nextslide"/>
            <a:extLst>
              <a:ext uri="{FF2B5EF4-FFF2-40B4-BE49-F238E27FC236}">
                <a16:creationId xmlns:a16="http://schemas.microsoft.com/office/drawing/2014/main" id="{5D3E9091-3468-4411-AF03-CE66773382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828000" y="6534000"/>
            <a:ext cx="285913" cy="288000"/>
          </a:xfrm>
          <a:prstGeom prst="rect">
            <a:avLst/>
          </a:prstGeom>
        </p:spPr>
      </p:pic>
      <p:pic>
        <p:nvPicPr>
          <p:cNvPr id="30" name="Picture 29">
            <a:hlinkClick r:id="rId4" action="ppaction://hlinksldjump"/>
            <a:extLst>
              <a:ext uri="{FF2B5EF4-FFF2-40B4-BE49-F238E27FC236}">
                <a16:creationId xmlns:a16="http://schemas.microsoft.com/office/drawing/2014/main" id="{1DE6C996-7F7D-46C0-84CA-4D025ACDD61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8000" y="6534000"/>
            <a:ext cx="288001" cy="288000"/>
          </a:xfrm>
          <a:prstGeom prst="rect">
            <a:avLst/>
          </a:prstGeom>
        </p:spPr>
      </p:pic>
      <p:pic>
        <p:nvPicPr>
          <p:cNvPr id="31" name="Picture 30">
            <a:hlinkClick r:id="" action="ppaction://hlinkshowjump?jump=previousslide"/>
            <a:extLst>
              <a:ext uri="{FF2B5EF4-FFF2-40B4-BE49-F238E27FC236}">
                <a16:creationId xmlns:a16="http://schemas.microsoft.com/office/drawing/2014/main" id="{5D3E9091-3468-4411-AF03-CE66773382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8000" y="6534000"/>
            <a:ext cx="285913" cy="288000"/>
          </a:xfrm>
          <a:prstGeom prst="rect">
            <a:avLst/>
          </a:prstGeom>
        </p:spPr>
      </p:pic>
      <p:sp>
        <p:nvSpPr>
          <p:cNvPr id="22" name="Title 3"/>
          <p:cNvSpPr txBox="1">
            <a:spLocks/>
          </p:cNvSpPr>
          <p:nvPr/>
        </p:nvSpPr>
        <p:spPr bwMode="auto">
          <a:xfrm>
            <a:off x="610956" y="427585"/>
            <a:ext cx="10619988" cy="521321"/>
          </a:xfrm>
          <a:prstGeom prst="rect">
            <a:avLst/>
          </a:prstGeom>
          <a:noFill/>
          <a:ln>
            <a:noFill/>
          </a:ln>
          <a:effectLst/>
        </p:spPr>
        <p:txBody>
          <a:bodyPr vert="horz" wrap="square" lIns="90000" tIns="0" rIns="0" bIns="0" numCol="1" anchor="t" anchorCtr="0" compatLnSpc="1">
            <a:prstTxWarp prst="textNoShape">
              <a:avLst/>
            </a:prstTxWarp>
          </a:bodyPr>
          <a:lstStyle>
            <a:lvl1pPr algn="l" rtl="0" eaLnBrk="1" fontAlgn="base" hangingPunct="1">
              <a:spcBef>
                <a:spcPct val="0"/>
              </a:spcBef>
              <a:spcAft>
                <a:spcPct val="0"/>
              </a:spcAft>
              <a:defRPr sz="2000" b="1">
                <a:solidFill>
                  <a:schemeClr val="tx1"/>
                </a:solidFill>
                <a:latin typeface="+mj-lt"/>
                <a:ea typeface="+mj-ea"/>
                <a:cs typeface="+mj-cs"/>
              </a:defRPr>
            </a:lvl1pPr>
            <a:lvl2pPr algn="l" rtl="0" eaLnBrk="1" fontAlgn="base" hangingPunct="1">
              <a:spcBef>
                <a:spcPct val="0"/>
              </a:spcBef>
              <a:spcAft>
                <a:spcPct val="0"/>
              </a:spcAft>
              <a:defRPr sz="2954" b="1">
                <a:solidFill>
                  <a:schemeClr val="tx1"/>
                </a:solidFill>
                <a:latin typeface="Arial" charset="0"/>
                <a:cs typeface="Arial" charset="0"/>
              </a:defRPr>
            </a:lvl2pPr>
            <a:lvl3pPr algn="l" rtl="0" eaLnBrk="1" fontAlgn="base" hangingPunct="1">
              <a:spcBef>
                <a:spcPct val="0"/>
              </a:spcBef>
              <a:spcAft>
                <a:spcPct val="0"/>
              </a:spcAft>
              <a:defRPr sz="2954" b="1">
                <a:solidFill>
                  <a:schemeClr val="tx1"/>
                </a:solidFill>
                <a:latin typeface="Arial" charset="0"/>
                <a:cs typeface="Arial" charset="0"/>
              </a:defRPr>
            </a:lvl3pPr>
            <a:lvl4pPr algn="l" rtl="0" eaLnBrk="1" fontAlgn="base" hangingPunct="1">
              <a:spcBef>
                <a:spcPct val="0"/>
              </a:spcBef>
              <a:spcAft>
                <a:spcPct val="0"/>
              </a:spcAft>
              <a:defRPr sz="2954" b="1">
                <a:solidFill>
                  <a:schemeClr val="tx1"/>
                </a:solidFill>
                <a:latin typeface="Arial" charset="0"/>
                <a:cs typeface="Arial" charset="0"/>
              </a:defRPr>
            </a:lvl4pPr>
            <a:lvl5pPr algn="l" rtl="0" eaLnBrk="1" fontAlgn="base" hangingPunct="1">
              <a:spcBef>
                <a:spcPct val="0"/>
              </a:spcBef>
              <a:spcAft>
                <a:spcPct val="0"/>
              </a:spcAft>
              <a:defRPr sz="2954" b="1">
                <a:solidFill>
                  <a:schemeClr val="tx1"/>
                </a:solidFill>
                <a:latin typeface="Arial" charset="0"/>
                <a:cs typeface="Arial" charset="0"/>
              </a:defRPr>
            </a:lvl5pPr>
            <a:lvl6pPr marL="562722" algn="l" rtl="0" eaLnBrk="1" fontAlgn="base" hangingPunct="1">
              <a:spcBef>
                <a:spcPct val="0"/>
              </a:spcBef>
              <a:spcAft>
                <a:spcPct val="0"/>
              </a:spcAft>
              <a:defRPr sz="3446" b="1">
                <a:solidFill>
                  <a:schemeClr val="tx1"/>
                </a:solidFill>
                <a:latin typeface="Arial" charset="0"/>
                <a:cs typeface="Arial" charset="0"/>
              </a:defRPr>
            </a:lvl6pPr>
            <a:lvl7pPr marL="1125444" algn="l" rtl="0" eaLnBrk="1" fontAlgn="base" hangingPunct="1">
              <a:spcBef>
                <a:spcPct val="0"/>
              </a:spcBef>
              <a:spcAft>
                <a:spcPct val="0"/>
              </a:spcAft>
              <a:defRPr sz="3446" b="1">
                <a:solidFill>
                  <a:schemeClr val="tx1"/>
                </a:solidFill>
                <a:latin typeface="Arial" charset="0"/>
                <a:cs typeface="Arial" charset="0"/>
              </a:defRPr>
            </a:lvl7pPr>
            <a:lvl8pPr marL="1688165" algn="l" rtl="0" eaLnBrk="1" fontAlgn="base" hangingPunct="1">
              <a:spcBef>
                <a:spcPct val="0"/>
              </a:spcBef>
              <a:spcAft>
                <a:spcPct val="0"/>
              </a:spcAft>
              <a:defRPr sz="3446" b="1">
                <a:solidFill>
                  <a:schemeClr val="tx1"/>
                </a:solidFill>
                <a:latin typeface="Arial" charset="0"/>
                <a:cs typeface="Arial" charset="0"/>
              </a:defRPr>
            </a:lvl8pPr>
            <a:lvl9pPr marL="2250887" algn="l" rtl="0" eaLnBrk="1" fontAlgn="base" hangingPunct="1">
              <a:spcBef>
                <a:spcPct val="0"/>
              </a:spcBef>
              <a:spcAft>
                <a:spcPct val="0"/>
              </a:spcAft>
              <a:defRPr sz="3446" b="1">
                <a:solidFill>
                  <a:schemeClr val="tx1"/>
                </a:solidFill>
                <a:latin typeface="Arial" charset="0"/>
                <a:cs typeface="Arial" charset="0"/>
              </a:defRPr>
            </a:lvl9pPr>
          </a:lstStyle>
          <a:p>
            <a:r>
              <a:rPr lang="en-GB" sz="2800" kern="0" dirty="0"/>
              <a:t>Coupled with great locations to drive your business growth, </a:t>
            </a:r>
          </a:p>
          <a:p>
            <a:r>
              <a:rPr lang="en-GB" sz="2800" kern="0" dirty="0"/>
              <a:t>make Dorset an easy choice for your investment…</a:t>
            </a:r>
          </a:p>
        </p:txBody>
      </p:sp>
      <p:sp>
        <p:nvSpPr>
          <p:cNvPr id="25" name="Rectangle 24">
            <a:extLst>
              <a:ext uri="{FF2B5EF4-FFF2-40B4-BE49-F238E27FC236}">
                <a16:creationId xmlns:a16="http://schemas.microsoft.com/office/drawing/2014/main" id="{9EBBB477-1A04-4D5A-A045-2FAD1E42749D}"/>
              </a:ext>
            </a:extLst>
          </p:cNvPr>
          <p:cNvSpPr/>
          <p:nvPr/>
        </p:nvSpPr>
        <p:spPr>
          <a:xfrm rot="5400000">
            <a:off x="9270811" y="1821401"/>
            <a:ext cx="72000" cy="442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Content Placeholder 2">
            <a:extLst>
              <a:ext uri="{FF2B5EF4-FFF2-40B4-BE49-F238E27FC236}">
                <a16:creationId xmlns:a16="http://schemas.microsoft.com/office/drawing/2014/main" id="{6E8ACFD1-5E8E-491A-9AB2-C6926C5A9142}"/>
              </a:ext>
            </a:extLst>
          </p:cNvPr>
          <p:cNvSpPr txBox="1">
            <a:spLocks/>
          </p:cNvSpPr>
          <p:nvPr/>
        </p:nvSpPr>
        <p:spPr>
          <a:xfrm>
            <a:off x="468000" y="1438567"/>
            <a:ext cx="3846548" cy="4875420"/>
          </a:xfrm>
          <a:prstGeom prst="rect">
            <a:avLst/>
          </a:prstGeom>
          <a:noFill/>
          <a:ln w="34925">
            <a:solidFill>
              <a:schemeClr val="accent5"/>
            </a:solidFill>
          </a:ln>
        </p:spPr>
        <p:txBody>
          <a:bodyPr lIns="360000" tIns="180000" rIns="216000" bIns="180000"/>
          <a:lstStyle>
            <a:lvl1pPr algn="l" rtl="0" eaLnBrk="1" fontAlgn="base" hangingPunct="1">
              <a:spcBef>
                <a:spcPts val="0"/>
              </a:spcBef>
              <a:spcAft>
                <a:spcPts val="369"/>
              </a:spcAft>
              <a:defRPr sz="1723" b="1">
                <a:solidFill>
                  <a:schemeClr val="tx1"/>
                </a:solidFill>
                <a:latin typeface="+mn-lt"/>
                <a:ea typeface="+mn-ea"/>
                <a:cs typeface="+mn-cs"/>
              </a:defRPr>
            </a:lvl1pPr>
            <a:lvl2pPr marL="332162" indent="-330209" algn="l" rtl="0" eaLnBrk="1" fontAlgn="base" hangingPunct="1">
              <a:spcBef>
                <a:spcPct val="20000"/>
              </a:spcBef>
              <a:spcAft>
                <a:spcPct val="0"/>
              </a:spcAft>
              <a:buClr>
                <a:schemeClr val="accent1"/>
              </a:buClr>
              <a:buChar char="•"/>
              <a:defRPr sz="1354">
                <a:solidFill>
                  <a:schemeClr val="tx1"/>
                </a:solidFill>
                <a:latin typeface="+mn-lt"/>
                <a:cs typeface="+mn-cs"/>
              </a:defRPr>
            </a:lvl2pPr>
            <a:lvl3pPr marL="666279" indent="-332162" algn="l" rtl="0" eaLnBrk="1" fontAlgn="base" hangingPunct="1">
              <a:spcBef>
                <a:spcPct val="0"/>
              </a:spcBef>
              <a:spcAft>
                <a:spcPct val="0"/>
              </a:spcAft>
              <a:buFont typeface="Arial" panose="020B0604020202020204" pitchFamily="34" charset="0"/>
              <a:buChar char="–"/>
              <a:defRPr sz="1354">
                <a:solidFill>
                  <a:schemeClr val="tx1"/>
                </a:solidFill>
                <a:latin typeface="+mn-lt"/>
                <a:cs typeface="+mn-cs"/>
              </a:defRPr>
            </a:lvl3pPr>
            <a:lvl4pPr marL="990625" indent="-322393" algn="l" rtl="0" eaLnBrk="1" fontAlgn="base" hangingPunct="1">
              <a:spcBef>
                <a:spcPct val="0"/>
              </a:spcBef>
              <a:spcAft>
                <a:spcPct val="0"/>
              </a:spcAft>
              <a:buChar char="–"/>
              <a:defRPr sz="1354">
                <a:solidFill>
                  <a:schemeClr val="tx1"/>
                </a:solidFill>
                <a:latin typeface="+mn-lt"/>
                <a:cs typeface="+mn-cs"/>
              </a:defRPr>
            </a:lvl4pPr>
            <a:lvl5pPr marL="2553741" indent="-281361" algn="l" rtl="0" eaLnBrk="1" fontAlgn="base" hangingPunct="1">
              <a:spcBef>
                <a:spcPct val="20000"/>
              </a:spcBef>
              <a:spcAft>
                <a:spcPct val="0"/>
              </a:spcAft>
              <a:buChar char="»"/>
              <a:defRPr sz="2462">
                <a:solidFill>
                  <a:schemeClr val="tx1"/>
                </a:solidFill>
                <a:latin typeface="+mn-lt"/>
                <a:cs typeface="+mn-cs"/>
              </a:defRPr>
            </a:lvl5pPr>
            <a:lvl6pPr marL="3116463" indent="-281361" algn="l" rtl="0" eaLnBrk="1" fontAlgn="base" hangingPunct="1">
              <a:spcBef>
                <a:spcPct val="20000"/>
              </a:spcBef>
              <a:spcAft>
                <a:spcPct val="0"/>
              </a:spcAft>
              <a:buChar char="»"/>
              <a:defRPr sz="2462">
                <a:solidFill>
                  <a:schemeClr val="tx1"/>
                </a:solidFill>
                <a:latin typeface="+mn-lt"/>
                <a:cs typeface="+mn-cs"/>
              </a:defRPr>
            </a:lvl6pPr>
            <a:lvl7pPr marL="3679185" indent="-281361" algn="l" rtl="0" eaLnBrk="1" fontAlgn="base" hangingPunct="1">
              <a:spcBef>
                <a:spcPct val="20000"/>
              </a:spcBef>
              <a:spcAft>
                <a:spcPct val="0"/>
              </a:spcAft>
              <a:buChar char="»"/>
              <a:defRPr sz="2462">
                <a:solidFill>
                  <a:schemeClr val="tx1"/>
                </a:solidFill>
                <a:latin typeface="+mn-lt"/>
                <a:cs typeface="+mn-cs"/>
              </a:defRPr>
            </a:lvl7pPr>
            <a:lvl8pPr marL="4241907" indent="-281361" algn="l" rtl="0" eaLnBrk="1" fontAlgn="base" hangingPunct="1">
              <a:spcBef>
                <a:spcPct val="20000"/>
              </a:spcBef>
              <a:spcAft>
                <a:spcPct val="0"/>
              </a:spcAft>
              <a:buChar char="»"/>
              <a:defRPr sz="2462">
                <a:solidFill>
                  <a:schemeClr val="tx1"/>
                </a:solidFill>
                <a:latin typeface="+mn-lt"/>
                <a:cs typeface="+mn-cs"/>
              </a:defRPr>
            </a:lvl8pPr>
            <a:lvl9pPr marL="4804628" indent="-281361" algn="l" rtl="0" eaLnBrk="1" fontAlgn="base" hangingPunct="1">
              <a:spcBef>
                <a:spcPct val="20000"/>
              </a:spcBef>
              <a:spcAft>
                <a:spcPct val="0"/>
              </a:spcAft>
              <a:buChar char="»"/>
              <a:defRPr sz="2462">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600"/>
              </a:spcAft>
              <a:buClrTx/>
              <a:buSzTx/>
              <a:buFontTx/>
              <a:buNone/>
              <a:tabLst/>
              <a:defRPr/>
            </a:pPr>
            <a:r>
              <a:rPr kumimoji="0" lang="en-GB" sz="1400" i="0" u="none" strike="noStrike" kern="1200" cap="none" spc="0" normalizeH="0" baseline="0" noProof="0" dirty="0">
                <a:ln>
                  <a:noFill/>
                </a:ln>
                <a:solidFill>
                  <a:schemeClr val="tx2"/>
                </a:solidFill>
                <a:effectLst/>
                <a:uLnTx/>
                <a:uFillTx/>
                <a:latin typeface="Arial"/>
                <a:ea typeface="+mn-ea"/>
                <a:cs typeface="Arial"/>
              </a:rPr>
              <a:t>Portland Port</a:t>
            </a:r>
          </a:p>
          <a:p>
            <a:pPr marL="0" marR="0" lvl="0" indent="0" algn="l" defTabSz="914400" rtl="0" eaLnBrk="1" fontAlgn="base"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solidFill>
                  <a:srgbClr val="180E3C"/>
                </a:solidFill>
                <a:effectLst/>
                <a:uLnTx/>
                <a:uFillTx/>
                <a:latin typeface="Arial"/>
                <a:ea typeface="+mn-ea"/>
                <a:cs typeface="Arial"/>
              </a:rPr>
              <a:t>Portland Port Land Estate is home to a diverse range of maritime businesses attracted by the proximity of the land to the berths and anchorages of the harbour. </a:t>
            </a:r>
          </a:p>
          <a:p>
            <a:pPr marL="0" marR="0" lvl="0" indent="0" algn="l" defTabSz="914400" rtl="0" eaLnBrk="1" fontAlgn="base"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solidFill>
                  <a:srgbClr val="180E3C"/>
                </a:solidFill>
                <a:effectLst/>
                <a:uLnTx/>
                <a:uFillTx/>
                <a:latin typeface="Arial"/>
                <a:ea typeface="+mn-ea"/>
                <a:cs typeface="Arial"/>
              </a:rPr>
              <a:t>It is a safe and unique location within the English Channel providing excellent all-round protection with its superb natural shelter and break water. The Harbour is within easy access of the main shipping lanes 24 hours a day 7 days a week.</a:t>
            </a:r>
            <a:endParaRPr kumimoji="0" lang="en-GB" sz="1200" b="1" i="0" u="none" strike="noStrike" kern="1200" cap="none" spc="0" normalizeH="0" baseline="0" noProof="0" dirty="0">
              <a:ln>
                <a:noFill/>
              </a:ln>
              <a:solidFill>
                <a:srgbClr val="180E3C"/>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600"/>
              </a:spcAft>
              <a:buClrTx/>
              <a:buSzTx/>
              <a:buFontTx/>
              <a:buNone/>
              <a:tabLst/>
              <a:defRPr/>
            </a:pPr>
            <a:r>
              <a:rPr kumimoji="0" lang="en-GB" sz="1200" b="1" i="0" u="none" strike="noStrike" kern="1200" cap="none" spc="0" normalizeH="0" baseline="0" noProof="0" dirty="0">
                <a:ln>
                  <a:noFill/>
                </a:ln>
                <a:solidFill>
                  <a:srgbClr val="180E3C"/>
                </a:solidFill>
                <a:effectLst/>
                <a:uLnTx/>
                <a:uFillTx/>
                <a:latin typeface="Arial"/>
                <a:ea typeface="+mn-ea"/>
                <a:cs typeface="Arial"/>
              </a:rPr>
              <a:t>Portland Port already host tenants with fishery related interests but offers more opportunities for land-based aquaculture subject to obtaining the necessary consents. </a:t>
            </a:r>
          </a:p>
          <a:p>
            <a:pPr marL="0" marR="0" lvl="0" indent="0" algn="l" defTabSz="914400" rtl="0" eaLnBrk="1" fontAlgn="base"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solidFill>
                  <a:srgbClr val="180E3C"/>
                </a:solidFill>
                <a:effectLst/>
                <a:uLnTx/>
                <a:uFillTx/>
                <a:latin typeface="Arial"/>
                <a:ea typeface="+mn-ea"/>
                <a:cs typeface="Arial"/>
              </a:rPr>
              <a:t>Portland gives excellent sea water quality and temperature for land-based fish farms, to provide excellent fish growth of marketable quality. </a:t>
            </a:r>
          </a:p>
          <a:p>
            <a:pPr marL="0" marR="0" lvl="0" indent="0" algn="l" defTabSz="914400" rtl="0" eaLnBrk="1" fontAlgn="base" latinLnBrk="0" hangingPunct="1">
              <a:lnSpc>
                <a:spcPct val="100000"/>
              </a:lnSpc>
              <a:spcBef>
                <a:spcPts val="0"/>
              </a:spcBef>
              <a:spcAft>
                <a:spcPts val="600"/>
              </a:spcAft>
              <a:buClrTx/>
              <a:buSzTx/>
              <a:buFontTx/>
              <a:buNone/>
              <a:tabLst/>
              <a:defRPr/>
            </a:pPr>
            <a:r>
              <a:rPr kumimoji="0" lang="en-GB" sz="1200" b="1" i="0" u="none" strike="noStrike" kern="1200" cap="none" spc="0" normalizeH="0" baseline="0" noProof="0" dirty="0">
                <a:ln>
                  <a:noFill/>
                </a:ln>
                <a:solidFill>
                  <a:srgbClr val="180E3C"/>
                </a:solidFill>
                <a:effectLst/>
                <a:uLnTx/>
                <a:uFillTx/>
                <a:latin typeface="Arial"/>
                <a:ea typeface="+mn-ea"/>
                <a:cs typeface="Arial"/>
              </a:rPr>
              <a:t>Of particular interest is an area land circa. 5000m</a:t>
            </a:r>
            <a:r>
              <a:rPr kumimoji="0" lang="en-GB" sz="1200" b="1" i="0" u="none" strike="noStrike" kern="1200" cap="none" spc="0" normalizeH="0" baseline="30000" noProof="0" dirty="0">
                <a:ln>
                  <a:noFill/>
                </a:ln>
                <a:solidFill>
                  <a:srgbClr val="180E3C"/>
                </a:solidFill>
                <a:effectLst/>
                <a:uLnTx/>
                <a:uFillTx/>
                <a:latin typeface="Arial"/>
                <a:ea typeface="+mn-ea"/>
                <a:cs typeface="Arial"/>
              </a:rPr>
              <a:t>2</a:t>
            </a:r>
            <a:r>
              <a:rPr kumimoji="0" lang="en-GB" sz="1200" b="1" i="0" u="none" strike="noStrike" kern="1200" cap="none" spc="0" normalizeH="0" baseline="0" noProof="0" dirty="0">
                <a:ln>
                  <a:noFill/>
                </a:ln>
                <a:solidFill>
                  <a:srgbClr val="180E3C"/>
                </a:solidFill>
                <a:effectLst/>
                <a:uLnTx/>
                <a:uFillTx/>
                <a:latin typeface="Arial"/>
                <a:ea typeface="+mn-ea"/>
                <a:cs typeface="Arial"/>
              </a:rPr>
              <a:t> which has in the past had planning permission for a fish farm (Ref WP/14/01033/OUT and WP/16/00150/RES).  </a:t>
            </a:r>
            <a:endParaRPr kumimoji="0" lang="en-GB" sz="1200" b="0" i="0" u="none" strike="noStrike" kern="1200" cap="none" spc="0" normalizeH="0" baseline="0" noProof="0" dirty="0">
              <a:ln>
                <a:noFill/>
              </a:ln>
              <a:solidFill>
                <a:srgbClr val="180E3C"/>
              </a:solidFill>
              <a:effectLst/>
              <a:uLnTx/>
              <a:uFillTx/>
              <a:latin typeface="Arial"/>
              <a:ea typeface="+mn-ea"/>
              <a:cs typeface="Arial"/>
            </a:endParaRPr>
          </a:p>
        </p:txBody>
      </p:sp>
      <p:sp>
        <p:nvSpPr>
          <p:cNvPr id="26" name="Content Placeholder 2">
            <a:extLst>
              <a:ext uri="{FF2B5EF4-FFF2-40B4-BE49-F238E27FC236}">
                <a16:creationId xmlns:a16="http://schemas.microsoft.com/office/drawing/2014/main" id="{C82C1D88-6FEA-4998-9DEC-03AFAE728FD2}"/>
              </a:ext>
            </a:extLst>
          </p:cNvPr>
          <p:cNvSpPr txBox="1">
            <a:spLocks/>
          </p:cNvSpPr>
          <p:nvPr/>
        </p:nvSpPr>
        <p:spPr>
          <a:xfrm>
            <a:off x="4504222" y="1447830"/>
            <a:ext cx="3583335" cy="4875420"/>
          </a:xfrm>
          <a:prstGeom prst="rect">
            <a:avLst/>
          </a:prstGeom>
          <a:noFill/>
          <a:ln w="34925">
            <a:solidFill>
              <a:schemeClr val="accent5"/>
            </a:solidFill>
          </a:ln>
        </p:spPr>
        <p:txBody>
          <a:bodyPr lIns="360000" tIns="180000" rIns="216000" bIns="180000"/>
          <a:lstStyle>
            <a:lvl1pPr algn="l" rtl="0" eaLnBrk="1" fontAlgn="base" hangingPunct="1">
              <a:spcBef>
                <a:spcPts val="0"/>
              </a:spcBef>
              <a:spcAft>
                <a:spcPts val="369"/>
              </a:spcAft>
              <a:defRPr sz="1723" b="1">
                <a:solidFill>
                  <a:schemeClr val="tx1"/>
                </a:solidFill>
                <a:latin typeface="+mn-lt"/>
                <a:ea typeface="+mn-ea"/>
                <a:cs typeface="+mn-cs"/>
              </a:defRPr>
            </a:lvl1pPr>
            <a:lvl2pPr marL="332162" indent="-330209" algn="l" rtl="0" eaLnBrk="1" fontAlgn="base" hangingPunct="1">
              <a:spcBef>
                <a:spcPct val="20000"/>
              </a:spcBef>
              <a:spcAft>
                <a:spcPct val="0"/>
              </a:spcAft>
              <a:buClr>
                <a:schemeClr val="accent1"/>
              </a:buClr>
              <a:buChar char="•"/>
              <a:defRPr sz="1354">
                <a:solidFill>
                  <a:schemeClr val="tx1"/>
                </a:solidFill>
                <a:latin typeface="+mn-lt"/>
                <a:cs typeface="+mn-cs"/>
              </a:defRPr>
            </a:lvl2pPr>
            <a:lvl3pPr marL="666279" indent="-332162" algn="l" rtl="0" eaLnBrk="1" fontAlgn="base" hangingPunct="1">
              <a:spcBef>
                <a:spcPct val="0"/>
              </a:spcBef>
              <a:spcAft>
                <a:spcPct val="0"/>
              </a:spcAft>
              <a:buFont typeface="Arial" panose="020B0604020202020204" pitchFamily="34" charset="0"/>
              <a:buChar char="–"/>
              <a:defRPr sz="1354">
                <a:solidFill>
                  <a:schemeClr val="tx1"/>
                </a:solidFill>
                <a:latin typeface="+mn-lt"/>
                <a:cs typeface="+mn-cs"/>
              </a:defRPr>
            </a:lvl3pPr>
            <a:lvl4pPr marL="990625" indent="-322393" algn="l" rtl="0" eaLnBrk="1" fontAlgn="base" hangingPunct="1">
              <a:spcBef>
                <a:spcPct val="0"/>
              </a:spcBef>
              <a:spcAft>
                <a:spcPct val="0"/>
              </a:spcAft>
              <a:buChar char="–"/>
              <a:defRPr sz="1354">
                <a:solidFill>
                  <a:schemeClr val="tx1"/>
                </a:solidFill>
                <a:latin typeface="+mn-lt"/>
                <a:cs typeface="+mn-cs"/>
              </a:defRPr>
            </a:lvl4pPr>
            <a:lvl5pPr marL="2553741" indent="-281361" algn="l" rtl="0" eaLnBrk="1" fontAlgn="base" hangingPunct="1">
              <a:spcBef>
                <a:spcPct val="20000"/>
              </a:spcBef>
              <a:spcAft>
                <a:spcPct val="0"/>
              </a:spcAft>
              <a:buChar char="»"/>
              <a:defRPr sz="2462">
                <a:solidFill>
                  <a:schemeClr val="tx1"/>
                </a:solidFill>
                <a:latin typeface="+mn-lt"/>
                <a:cs typeface="+mn-cs"/>
              </a:defRPr>
            </a:lvl5pPr>
            <a:lvl6pPr marL="3116463" indent="-281361" algn="l" rtl="0" eaLnBrk="1" fontAlgn="base" hangingPunct="1">
              <a:spcBef>
                <a:spcPct val="20000"/>
              </a:spcBef>
              <a:spcAft>
                <a:spcPct val="0"/>
              </a:spcAft>
              <a:buChar char="»"/>
              <a:defRPr sz="2462">
                <a:solidFill>
                  <a:schemeClr val="tx1"/>
                </a:solidFill>
                <a:latin typeface="+mn-lt"/>
                <a:cs typeface="+mn-cs"/>
              </a:defRPr>
            </a:lvl6pPr>
            <a:lvl7pPr marL="3679185" indent="-281361" algn="l" rtl="0" eaLnBrk="1" fontAlgn="base" hangingPunct="1">
              <a:spcBef>
                <a:spcPct val="20000"/>
              </a:spcBef>
              <a:spcAft>
                <a:spcPct val="0"/>
              </a:spcAft>
              <a:buChar char="»"/>
              <a:defRPr sz="2462">
                <a:solidFill>
                  <a:schemeClr val="tx1"/>
                </a:solidFill>
                <a:latin typeface="+mn-lt"/>
                <a:cs typeface="+mn-cs"/>
              </a:defRPr>
            </a:lvl7pPr>
            <a:lvl8pPr marL="4241907" indent="-281361" algn="l" rtl="0" eaLnBrk="1" fontAlgn="base" hangingPunct="1">
              <a:spcBef>
                <a:spcPct val="20000"/>
              </a:spcBef>
              <a:spcAft>
                <a:spcPct val="0"/>
              </a:spcAft>
              <a:buChar char="»"/>
              <a:defRPr sz="2462">
                <a:solidFill>
                  <a:schemeClr val="tx1"/>
                </a:solidFill>
                <a:latin typeface="+mn-lt"/>
                <a:cs typeface="+mn-cs"/>
              </a:defRPr>
            </a:lvl8pPr>
            <a:lvl9pPr marL="4804628" indent="-281361" algn="l" rtl="0" eaLnBrk="1" fontAlgn="base" hangingPunct="1">
              <a:spcBef>
                <a:spcPct val="20000"/>
              </a:spcBef>
              <a:spcAft>
                <a:spcPct val="0"/>
              </a:spcAft>
              <a:buChar char="»"/>
              <a:defRPr sz="2462">
                <a:solidFill>
                  <a:schemeClr val="tx1"/>
                </a:solidFill>
                <a:latin typeface="+mn-lt"/>
                <a:cs typeface="+mn-cs"/>
              </a:defRPr>
            </a:lvl9pPr>
          </a:lstStyle>
          <a:p>
            <a:r>
              <a:rPr lang="en-US" sz="1400" dirty="0">
                <a:solidFill>
                  <a:schemeClr val="tx2"/>
                </a:solidFill>
              </a:rPr>
              <a:t>Poole Harbour</a:t>
            </a:r>
          </a:p>
          <a:p>
            <a:r>
              <a:rPr lang="en-US" sz="1200" b="0" dirty="0"/>
              <a:t>A large natural harbour, the largest in Europe and second largest in the world, with the town of Poole on its shores. </a:t>
            </a:r>
          </a:p>
          <a:p>
            <a:r>
              <a:rPr lang="en-US" sz="1200" b="0" dirty="0"/>
              <a:t>Under the current Poole Fishery Order 1985 there are 31 defined leased beds in the area of seabed that the Southern IFCA leases from the Crown Estate. </a:t>
            </a:r>
            <a:r>
              <a:rPr lang="en-US" sz="1200" dirty="0"/>
              <a:t>3 of these beds are not currently sub-leased and lie dormant. </a:t>
            </a:r>
          </a:p>
          <a:p>
            <a:r>
              <a:rPr lang="en-US" sz="1200" b="0" dirty="0"/>
              <a:t>The remaining leased beds are sub-leased from the Southern IFCA to nine stakeholders /companies with the consent of the Commissioners of Crown Lands to sub-lease under the provisions of the Southern IFCA lease from the Crown. </a:t>
            </a:r>
          </a:p>
          <a:p>
            <a:r>
              <a:rPr lang="en-US" sz="1200" b="0" dirty="0"/>
              <a:t>The main species currently farmed on these leased beds are mussels and pacific oysters; however in the past native oysters, clams and cockles have been farmed or cultivated. </a:t>
            </a:r>
          </a:p>
          <a:p>
            <a:r>
              <a:rPr lang="en-US" sz="1200" dirty="0">
                <a:hlinkClick r:id="rId6"/>
              </a:rPr>
              <a:t>Designated as world heritage site</a:t>
            </a:r>
            <a:r>
              <a:rPr lang="en-US" sz="1200" dirty="0"/>
              <a:t>: </a:t>
            </a:r>
            <a:r>
              <a:rPr lang="en-US" sz="1200" b="0" dirty="0"/>
              <a:t>July 22, 1999.</a:t>
            </a:r>
          </a:p>
        </p:txBody>
      </p:sp>
      <p:sp>
        <p:nvSpPr>
          <p:cNvPr id="11" name="Content Placeholder 2">
            <a:extLst>
              <a:ext uri="{FF2B5EF4-FFF2-40B4-BE49-F238E27FC236}">
                <a16:creationId xmlns:a16="http://schemas.microsoft.com/office/drawing/2014/main" id="{266CA40A-B797-40C2-A554-986D82A34700}"/>
              </a:ext>
            </a:extLst>
          </p:cNvPr>
          <p:cNvSpPr txBox="1">
            <a:spLocks/>
          </p:cNvSpPr>
          <p:nvPr/>
        </p:nvSpPr>
        <p:spPr>
          <a:xfrm>
            <a:off x="8277231" y="1438567"/>
            <a:ext cx="3583335" cy="3213332"/>
          </a:xfrm>
          <a:prstGeom prst="rect">
            <a:avLst/>
          </a:prstGeom>
          <a:noFill/>
          <a:ln w="34925">
            <a:solidFill>
              <a:schemeClr val="accent5"/>
            </a:solidFill>
          </a:ln>
        </p:spPr>
        <p:txBody>
          <a:bodyPr lIns="360000" tIns="180000" rIns="216000" bIns="180000"/>
          <a:lstStyle>
            <a:lvl1pPr algn="l" rtl="0" eaLnBrk="1" fontAlgn="base" hangingPunct="1">
              <a:spcBef>
                <a:spcPts val="0"/>
              </a:spcBef>
              <a:spcAft>
                <a:spcPts val="369"/>
              </a:spcAft>
              <a:defRPr sz="1723" b="1">
                <a:solidFill>
                  <a:schemeClr val="tx1"/>
                </a:solidFill>
                <a:latin typeface="+mn-lt"/>
                <a:ea typeface="+mn-ea"/>
                <a:cs typeface="+mn-cs"/>
              </a:defRPr>
            </a:lvl1pPr>
            <a:lvl2pPr marL="332162" indent="-330209" algn="l" rtl="0" eaLnBrk="1" fontAlgn="base" hangingPunct="1">
              <a:spcBef>
                <a:spcPct val="20000"/>
              </a:spcBef>
              <a:spcAft>
                <a:spcPct val="0"/>
              </a:spcAft>
              <a:buClr>
                <a:schemeClr val="accent1"/>
              </a:buClr>
              <a:buChar char="•"/>
              <a:defRPr sz="1354">
                <a:solidFill>
                  <a:schemeClr val="tx1"/>
                </a:solidFill>
                <a:latin typeface="+mn-lt"/>
                <a:cs typeface="+mn-cs"/>
              </a:defRPr>
            </a:lvl2pPr>
            <a:lvl3pPr marL="666279" indent="-332162" algn="l" rtl="0" eaLnBrk="1" fontAlgn="base" hangingPunct="1">
              <a:spcBef>
                <a:spcPct val="0"/>
              </a:spcBef>
              <a:spcAft>
                <a:spcPct val="0"/>
              </a:spcAft>
              <a:buFont typeface="Arial" panose="020B0604020202020204" pitchFamily="34" charset="0"/>
              <a:buChar char="–"/>
              <a:defRPr sz="1354">
                <a:solidFill>
                  <a:schemeClr val="tx1"/>
                </a:solidFill>
                <a:latin typeface="+mn-lt"/>
                <a:cs typeface="+mn-cs"/>
              </a:defRPr>
            </a:lvl3pPr>
            <a:lvl4pPr marL="990625" indent="-322393" algn="l" rtl="0" eaLnBrk="1" fontAlgn="base" hangingPunct="1">
              <a:spcBef>
                <a:spcPct val="0"/>
              </a:spcBef>
              <a:spcAft>
                <a:spcPct val="0"/>
              </a:spcAft>
              <a:buChar char="–"/>
              <a:defRPr sz="1354">
                <a:solidFill>
                  <a:schemeClr val="tx1"/>
                </a:solidFill>
                <a:latin typeface="+mn-lt"/>
                <a:cs typeface="+mn-cs"/>
              </a:defRPr>
            </a:lvl4pPr>
            <a:lvl5pPr marL="2553741" indent="-281361" algn="l" rtl="0" eaLnBrk="1" fontAlgn="base" hangingPunct="1">
              <a:spcBef>
                <a:spcPct val="20000"/>
              </a:spcBef>
              <a:spcAft>
                <a:spcPct val="0"/>
              </a:spcAft>
              <a:buChar char="»"/>
              <a:defRPr sz="2462">
                <a:solidFill>
                  <a:schemeClr val="tx1"/>
                </a:solidFill>
                <a:latin typeface="+mn-lt"/>
                <a:cs typeface="+mn-cs"/>
              </a:defRPr>
            </a:lvl5pPr>
            <a:lvl6pPr marL="3116463" indent="-281361" algn="l" rtl="0" eaLnBrk="1" fontAlgn="base" hangingPunct="1">
              <a:spcBef>
                <a:spcPct val="20000"/>
              </a:spcBef>
              <a:spcAft>
                <a:spcPct val="0"/>
              </a:spcAft>
              <a:buChar char="»"/>
              <a:defRPr sz="2462">
                <a:solidFill>
                  <a:schemeClr val="tx1"/>
                </a:solidFill>
                <a:latin typeface="+mn-lt"/>
                <a:cs typeface="+mn-cs"/>
              </a:defRPr>
            </a:lvl6pPr>
            <a:lvl7pPr marL="3679185" indent="-281361" algn="l" rtl="0" eaLnBrk="1" fontAlgn="base" hangingPunct="1">
              <a:spcBef>
                <a:spcPct val="20000"/>
              </a:spcBef>
              <a:spcAft>
                <a:spcPct val="0"/>
              </a:spcAft>
              <a:buChar char="»"/>
              <a:defRPr sz="2462">
                <a:solidFill>
                  <a:schemeClr val="tx1"/>
                </a:solidFill>
                <a:latin typeface="+mn-lt"/>
                <a:cs typeface="+mn-cs"/>
              </a:defRPr>
            </a:lvl7pPr>
            <a:lvl8pPr marL="4241907" indent="-281361" algn="l" rtl="0" eaLnBrk="1" fontAlgn="base" hangingPunct="1">
              <a:spcBef>
                <a:spcPct val="20000"/>
              </a:spcBef>
              <a:spcAft>
                <a:spcPct val="0"/>
              </a:spcAft>
              <a:buChar char="»"/>
              <a:defRPr sz="2462">
                <a:solidFill>
                  <a:schemeClr val="tx1"/>
                </a:solidFill>
                <a:latin typeface="+mn-lt"/>
                <a:cs typeface="+mn-cs"/>
              </a:defRPr>
            </a:lvl8pPr>
            <a:lvl9pPr marL="4804628" indent="-281361" algn="l" rtl="0" eaLnBrk="1" fontAlgn="base" hangingPunct="1">
              <a:spcBef>
                <a:spcPct val="20000"/>
              </a:spcBef>
              <a:spcAft>
                <a:spcPct val="0"/>
              </a:spcAft>
              <a:buChar char="»"/>
              <a:defRPr sz="2462">
                <a:solidFill>
                  <a:schemeClr val="tx1"/>
                </a:solidFill>
                <a:latin typeface="+mn-lt"/>
                <a:cs typeface="+mn-cs"/>
              </a:defRPr>
            </a:lvl9pPr>
          </a:lstStyle>
          <a:p>
            <a:r>
              <a:rPr lang="en-US" sz="1400" dirty="0">
                <a:solidFill>
                  <a:schemeClr val="tx2"/>
                </a:solidFill>
              </a:rPr>
              <a:t>Other areas identified as opportunities for investment by the FLAG project include:</a:t>
            </a:r>
          </a:p>
          <a:p>
            <a:endParaRPr lang="en-US" sz="1400" dirty="0">
              <a:solidFill>
                <a:schemeClr val="tx2"/>
              </a:solidFill>
            </a:endParaRPr>
          </a:p>
          <a:p>
            <a:r>
              <a:rPr lang="en-US" sz="1400" dirty="0" err="1">
                <a:solidFill>
                  <a:schemeClr val="tx2"/>
                </a:solidFill>
              </a:rPr>
              <a:t>Lulworth</a:t>
            </a:r>
            <a:endParaRPr lang="en-US" sz="1400" dirty="0">
              <a:solidFill>
                <a:schemeClr val="tx2"/>
              </a:solidFill>
            </a:endParaRPr>
          </a:p>
          <a:p>
            <a:r>
              <a:rPr lang="en-GB" sz="1100" b="0" dirty="0"/>
              <a:t>specific to the Lulworth Cove area with a potential opportunity for aquaculture to exist</a:t>
            </a:r>
          </a:p>
          <a:p>
            <a:endParaRPr lang="en-US" sz="1400" b="0" dirty="0"/>
          </a:p>
          <a:p>
            <a:r>
              <a:rPr lang="en-US" sz="1400" dirty="0">
                <a:solidFill>
                  <a:schemeClr val="tx2"/>
                </a:solidFill>
              </a:rPr>
              <a:t>Lyme Bay</a:t>
            </a:r>
          </a:p>
          <a:p>
            <a:r>
              <a:rPr lang="en-GB" sz="1100" b="0" dirty="0"/>
              <a:t>fertile waters with great potential for large offshore shellfish culture in this area, trials could take place for different species and Sea trout could be cultivated in this area</a:t>
            </a:r>
          </a:p>
          <a:p>
            <a:endParaRPr lang="en-US" sz="1100" b="0" dirty="0"/>
          </a:p>
          <a:p>
            <a:endParaRPr lang="en-US" sz="1400" dirty="0">
              <a:solidFill>
                <a:schemeClr val="tx2"/>
              </a:solidFill>
            </a:endParaRPr>
          </a:p>
          <a:p>
            <a:endParaRPr lang="en-US" sz="1400" dirty="0">
              <a:solidFill>
                <a:schemeClr val="tx2"/>
              </a:solidFill>
            </a:endParaRPr>
          </a:p>
        </p:txBody>
      </p:sp>
      <p:pic>
        <p:nvPicPr>
          <p:cNvPr id="12" name="Picture 11">
            <a:extLst>
              <a:ext uri="{FF2B5EF4-FFF2-40B4-BE49-F238E27FC236}">
                <a16:creationId xmlns:a16="http://schemas.microsoft.com/office/drawing/2014/main" id="{C2592DC2-F986-44EB-8C31-BF57007996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77231" y="4795500"/>
            <a:ext cx="3583335" cy="1518487"/>
          </a:xfrm>
          <a:prstGeom prst="rect">
            <a:avLst/>
          </a:prstGeom>
        </p:spPr>
      </p:pic>
      <p:sp>
        <p:nvSpPr>
          <p:cNvPr id="13" name="TextBox 12">
            <a:extLst>
              <a:ext uri="{FF2B5EF4-FFF2-40B4-BE49-F238E27FC236}">
                <a16:creationId xmlns:a16="http://schemas.microsoft.com/office/drawing/2014/main" id="{564C7B29-AA49-4B95-A056-E65A9AEF2218}"/>
              </a:ext>
            </a:extLst>
          </p:cNvPr>
          <p:cNvSpPr txBox="1"/>
          <p:nvPr/>
        </p:nvSpPr>
        <p:spPr>
          <a:xfrm>
            <a:off x="10467464" y="6098543"/>
            <a:ext cx="1526960" cy="215444"/>
          </a:xfrm>
          <a:prstGeom prst="rect">
            <a:avLst/>
          </a:prstGeom>
          <a:noFill/>
        </p:spPr>
        <p:txBody>
          <a:bodyPr wrap="square" rtlCol="0">
            <a:spAutoFit/>
          </a:bodyPr>
          <a:lstStyle/>
          <a:p>
            <a:r>
              <a:rPr lang="en-GB" sz="800" i="1" dirty="0">
                <a:solidFill>
                  <a:schemeClr val="bg1"/>
                </a:solidFill>
              </a:rPr>
              <a:t>Entrance to Poole harbour</a:t>
            </a:r>
          </a:p>
        </p:txBody>
      </p:sp>
    </p:spTree>
    <p:extLst>
      <p:ext uri="{BB962C8B-B14F-4D97-AF65-F5344CB8AC3E}">
        <p14:creationId xmlns:p14="http://schemas.microsoft.com/office/powerpoint/2010/main" val="10151020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D5F5F8-2251-4D59-B9F7-0565C4F65B55}"/>
              </a:ext>
            </a:extLst>
          </p:cNvPr>
          <p:cNvPicPr>
            <a:picLocks noChangeAspect="1"/>
          </p:cNvPicPr>
          <p:nvPr/>
        </p:nvPicPr>
        <p:blipFill>
          <a:blip r:embed="rId3"/>
          <a:stretch>
            <a:fillRect/>
          </a:stretch>
        </p:blipFill>
        <p:spPr>
          <a:xfrm>
            <a:off x="0" y="1"/>
            <a:ext cx="12192000" cy="2192784"/>
          </a:xfrm>
          <a:prstGeom prst="rect">
            <a:avLst/>
          </a:prstGeom>
        </p:spPr>
      </p:pic>
      <p:pic>
        <p:nvPicPr>
          <p:cNvPr id="10" name="Picture 9">
            <a:extLst>
              <a:ext uri="{FF2B5EF4-FFF2-40B4-BE49-F238E27FC236}">
                <a16:creationId xmlns:a16="http://schemas.microsoft.com/office/drawing/2014/main" id="{2DBF8DD9-63B7-4118-964B-5D67460A73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7918" y="2318047"/>
            <a:ext cx="5272881" cy="2319923"/>
          </a:xfrm>
          <a:prstGeom prst="rect">
            <a:avLst/>
          </a:prstGeom>
        </p:spPr>
      </p:pic>
      <p:sp>
        <p:nvSpPr>
          <p:cNvPr id="50" name="Title 3"/>
          <p:cNvSpPr txBox="1">
            <a:spLocks/>
          </p:cNvSpPr>
          <p:nvPr/>
        </p:nvSpPr>
        <p:spPr bwMode="auto">
          <a:xfrm>
            <a:off x="478800" y="291600"/>
            <a:ext cx="11232000" cy="1137705"/>
          </a:xfrm>
          <a:prstGeom prst="rect">
            <a:avLst/>
          </a:prstGeom>
          <a:solidFill>
            <a:schemeClr val="accent2">
              <a:alpha val="54000"/>
            </a:schemeClr>
          </a:solidFill>
          <a:ln>
            <a:noFill/>
          </a:ln>
          <a:effectLst/>
        </p:spPr>
        <p:txBody>
          <a:bodyPr vert="horz" wrap="square" lIns="90000" tIns="90000" rIns="0" bIns="46800" numCol="1" anchor="t" anchorCtr="0" compatLnSpc="1">
            <a:prstTxWarp prst="textNoShape">
              <a:avLst/>
            </a:prstTxWarp>
          </a:bodyPr>
          <a:lstStyle>
            <a:lvl1pPr algn="l" rtl="0" eaLnBrk="1" fontAlgn="base" hangingPunct="1">
              <a:spcBef>
                <a:spcPct val="0"/>
              </a:spcBef>
              <a:spcAft>
                <a:spcPct val="0"/>
              </a:spcAft>
              <a:defRPr sz="2000" b="1">
                <a:solidFill>
                  <a:schemeClr val="tx1"/>
                </a:solidFill>
                <a:latin typeface="+mj-lt"/>
                <a:ea typeface="+mj-ea"/>
                <a:cs typeface="+mj-cs"/>
              </a:defRPr>
            </a:lvl1pPr>
            <a:lvl2pPr algn="l" rtl="0" eaLnBrk="1" fontAlgn="base" hangingPunct="1">
              <a:spcBef>
                <a:spcPct val="0"/>
              </a:spcBef>
              <a:spcAft>
                <a:spcPct val="0"/>
              </a:spcAft>
              <a:defRPr sz="2954" b="1">
                <a:solidFill>
                  <a:schemeClr val="tx1"/>
                </a:solidFill>
                <a:latin typeface="Arial" charset="0"/>
                <a:cs typeface="Arial" charset="0"/>
              </a:defRPr>
            </a:lvl2pPr>
            <a:lvl3pPr algn="l" rtl="0" eaLnBrk="1" fontAlgn="base" hangingPunct="1">
              <a:spcBef>
                <a:spcPct val="0"/>
              </a:spcBef>
              <a:spcAft>
                <a:spcPct val="0"/>
              </a:spcAft>
              <a:defRPr sz="2954" b="1">
                <a:solidFill>
                  <a:schemeClr val="tx1"/>
                </a:solidFill>
                <a:latin typeface="Arial" charset="0"/>
                <a:cs typeface="Arial" charset="0"/>
              </a:defRPr>
            </a:lvl3pPr>
            <a:lvl4pPr algn="l" rtl="0" eaLnBrk="1" fontAlgn="base" hangingPunct="1">
              <a:spcBef>
                <a:spcPct val="0"/>
              </a:spcBef>
              <a:spcAft>
                <a:spcPct val="0"/>
              </a:spcAft>
              <a:defRPr sz="2954" b="1">
                <a:solidFill>
                  <a:schemeClr val="tx1"/>
                </a:solidFill>
                <a:latin typeface="Arial" charset="0"/>
                <a:cs typeface="Arial" charset="0"/>
              </a:defRPr>
            </a:lvl4pPr>
            <a:lvl5pPr algn="l" rtl="0" eaLnBrk="1" fontAlgn="base" hangingPunct="1">
              <a:spcBef>
                <a:spcPct val="0"/>
              </a:spcBef>
              <a:spcAft>
                <a:spcPct val="0"/>
              </a:spcAft>
              <a:defRPr sz="2954" b="1">
                <a:solidFill>
                  <a:schemeClr val="tx1"/>
                </a:solidFill>
                <a:latin typeface="Arial" charset="0"/>
                <a:cs typeface="Arial" charset="0"/>
              </a:defRPr>
            </a:lvl5pPr>
            <a:lvl6pPr marL="562722" algn="l" rtl="0" eaLnBrk="1" fontAlgn="base" hangingPunct="1">
              <a:spcBef>
                <a:spcPct val="0"/>
              </a:spcBef>
              <a:spcAft>
                <a:spcPct val="0"/>
              </a:spcAft>
              <a:defRPr sz="3446" b="1">
                <a:solidFill>
                  <a:schemeClr val="tx1"/>
                </a:solidFill>
                <a:latin typeface="Arial" charset="0"/>
                <a:cs typeface="Arial" charset="0"/>
              </a:defRPr>
            </a:lvl6pPr>
            <a:lvl7pPr marL="1125444" algn="l" rtl="0" eaLnBrk="1" fontAlgn="base" hangingPunct="1">
              <a:spcBef>
                <a:spcPct val="0"/>
              </a:spcBef>
              <a:spcAft>
                <a:spcPct val="0"/>
              </a:spcAft>
              <a:defRPr sz="3446" b="1">
                <a:solidFill>
                  <a:schemeClr val="tx1"/>
                </a:solidFill>
                <a:latin typeface="Arial" charset="0"/>
                <a:cs typeface="Arial" charset="0"/>
              </a:defRPr>
            </a:lvl7pPr>
            <a:lvl8pPr marL="1688165" algn="l" rtl="0" eaLnBrk="1" fontAlgn="base" hangingPunct="1">
              <a:spcBef>
                <a:spcPct val="0"/>
              </a:spcBef>
              <a:spcAft>
                <a:spcPct val="0"/>
              </a:spcAft>
              <a:defRPr sz="3446" b="1">
                <a:solidFill>
                  <a:schemeClr val="tx1"/>
                </a:solidFill>
                <a:latin typeface="Arial" charset="0"/>
                <a:cs typeface="Arial" charset="0"/>
              </a:defRPr>
            </a:lvl8pPr>
            <a:lvl9pPr marL="2250887" algn="l" rtl="0" eaLnBrk="1" fontAlgn="base" hangingPunct="1">
              <a:spcBef>
                <a:spcPct val="0"/>
              </a:spcBef>
              <a:spcAft>
                <a:spcPct val="0"/>
              </a:spcAft>
              <a:defRPr sz="3446" b="1">
                <a:solidFill>
                  <a:schemeClr val="tx1"/>
                </a:solidFill>
                <a:latin typeface="Arial" charset="0"/>
                <a:cs typeface="Arial" charset="0"/>
              </a:defRPr>
            </a:lvl9pPr>
          </a:lstStyle>
          <a:p>
            <a:r>
              <a:rPr lang="en-GB" i="1" kern="0" dirty="0">
                <a:solidFill>
                  <a:schemeClr val="bg1"/>
                </a:solidFill>
              </a:rPr>
              <a:t>Executive Summary: </a:t>
            </a:r>
          </a:p>
          <a:p>
            <a:r>
              <a:rPr lang="en-GB" kern="0" dirty="0">
                <a:solidFill>
                  <a:schemeClr val="bg1"/>
                </a:solidFill>
              </a:rPr>
              <a:t>An opportunity to enter the UK aquaculture market to meet growing national and global demand for fish, shellfish and aquatic plants by developing and deploying technologies...</a:t>
            </a:r>
          </a:p>
        </p:txBody>
      </p:sp>
      <p:sp>
        <p:nvSpPr>
          <p:cNvPr id="3" name="Slide Number Placeholder 2"/>
          <p:cNvSpPr>
            <a:spLocks noGrp="1"/>
          </p:cNvSpPr>
          <p:nvPr>
            <p:ph type="sldNum" sz="quarter" idx="10"/>
          </p:nvPr>
        </p:nvSpPr>
        <p:spPr/>
        <p:txBody>
          <a:bodyPr/>
          <a:lstStyle/>
          <a:p>
            <a:pPr>
              <a:defRPr/>
            </a:pPr>
            <a:fld id="{C99BD540-CAF4-4BC4-AA40-D496466E7C29}" type="slidenum">
              <a:rPr lang="en-GB" altLang="en-US" smtClean="0"/>
              <a:pPr>
                <a:defRPr/>
              </a:pPr>
              <a:t>2</a:t>
            </a:fld>
            <a:endParaRPr lang="en-GB" altLang="en-US" dirty="0"/>
          </a:p>
        </p:txBody>
      </p:sp>
      <p:pic>
        <p:nvPicPr>
          <p:cNvPr id="16" name="Picture 15">
            <a:hlinkClick r:id="rId5" action="ppaction://hlinksldjump"/>
            <a:extLst>
              <a:ext uri="{FF2B5EF4-FFF2-40B4-BE49-F238E27FC236}">
                <a16:creationId xmlns:a16="http://schemas.microsoft.com/office/drawing/2014/main" id="{5D3E9091-3468-4411-AF03-CE667733824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0800000">
            <a:off x="828000" y="6534000"/>
            <a:ext cx="285913" cy="288000"/>
          </a:xfrm>
          <a:prstGeom prst="rect">
            <a:avLst/>
          </a:prstGeom>
        </p:spPr>
      </p:pic>
      <p:pic>
        <p:nvPicPr>
          <p:cNvPr id="20" name="Picture 19">
            <a:hlinkClick r:id="rId7" action="ppaction://hlinksldjump"/>
            <a:extLst>
              <a:ext uri="{FF2B5EF4-FFF2-40B4-BE49-F238E27FC236}">
                <a16:creationId xmlns:a16="http://schemas.microsoft.com/office/drawing/2014/main" id="{1DE6C996-7F7D-46C0-84CA-4D025ACDD61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8000" y="6534000"/>
            <a:ext cx="288001" cy="288000"/>
          </a:xfrm>
          <a:prstGeom prst="rect">
            <a:avLst/>
          </a:prstGeom>
        </p:spPr>
      </p:pic>
      <p:pic>
        <p:nvPicPr>
          <p:cNvPr id="24" name="Picture 23">
            <a:hlinkClick r:id="rId7" action="ppaction://hlinksldjump"/>
            <a:extLst>
              <a:ext uri="{FF2B5EF4-FFF2-40B4-BE49-F238E27FC236}">
                <a16:creationId xmlns:a16="http://schemas.microsoft.com/office/drawing/2014/main" id="{5D3E9091-3468-4411-AF03-CE667733824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8000" y="6534000"/>
            <a:ext cx="285913" cy="288000"/>
          </a:xfrm>
          <a:prstGeom prst="rect">
            <a:avLst/>
          </a:prstGeom>
        </p:spPr>
      </p:pic>
      <p:sp>
        <p:nvSpPr>
          <p:cNvPr id="30" name="Rectangle 29">
            <a:extLst>
              <a:ext uri="{FF2B5EF4-FFF2-40B4-BE49-F238E27FC236}">
                <a16:creationId xmlns:a16="http://schemas.microsoft.com/office/drawing/2014/main" id="{F2753B6F-4D1E-450C-A074-5C372F54418E}"/>
              </a:ext>
            </a:extLst>
          </p:cNvPr>
          <p:cNvSpPr>
            <a:spLocks noChangeAspect="1"/>
          </p:cNvSpPr>
          <p:nvPr/>
        </p:nvSpPr>
        <p:spPr>
          <a:xfrm>
            <a:off x="985422" y="5490351"/>
            <a:ext cx="5163388" cy="637849"/>
          </a:xfrm>
          <a:prstGeom prst="rect">
            <a:avLst/>
          </a:prstGeom>
          <a:solidFill>
            <a:srgbClr val="EFEAE2"/>
          </a:solidFill>
        </p:spPr>
        <p:txBody>
          <a:bodyPr wrap="square" lIns="90000" tIns="72000" rIns="0" bIns="72000" anchor="ctr">
            <a:spAutoFit/>
          </a:bodyPr>
          <a:lstStyle/>
          <a:p>
            <a:pPr>
              <a:spcAft>
                <a:spcPts val="0"/>
              </a:spcAft>
            </a:pPr>
            <a:r>
              <a:rPr lang="en-GB" sz="1600" b="1" dirty="0">
                <a:latin typeface="+mj-lt"/>
                <a:ea typeface="Calibri" panose="020F0502020204030204" pitchFamily="34" charset="0"/>
              </a:rPr>
              <a:t>The UK - A springboard for you to exploit the global £139 billion aquaculture market opportunity.</a:t>
            </a:r>
          </a:p>
        </p:txBody>
      </p:sp>
      <p:pic>
        <p:nvPicPr>
          <p:cNvPr id="32" name="Picture 31">
            <a:extLst>
              <a:ext uri="{FF2B5EF4-FFF2-40B4-BE49-F238E27FC236}">
                <a16:creationId xmlns:a16="http://schemas.microsoft.com/office/drawing/2014/main" id="{F162B3E2-20B6-448E-B7F7-25CF0EB7228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4939" y="5592435"/>
            <a:ext cx="572033" cy="540000"/>
          </a:xfrm>
          <a:prstGeom prst="rect">
            <a:avLst/>
          </a:prstGeom>
        </p:spPr>
      </p:pic>
      <p:sp>
        <p:nvSpPr>
          <p:cNvPr id="4" name="Rectangle 3">
            <a:extLst>
              <a:ext uri="{FF2B5EF4-FFF2-40B4-BE49-F238E27FC236}">
                <a16:creationId xmlns:a16="http://schemas.microsoft.com/office/drawing/2014/main" id="{6F9F2658-0843-46F9-B7DA-A1365E902F6A}"/>
              </a:ext>
            </a:extLst>
          </p:cNvPr>
          <p:cNvSpPr/>
          <p:nvPr/>
        </p:nvSpPr>
        <p:spPr>
          <a:xfrm>
            <a:off x="6437917" y="4379913"/>
            <a:ext cx="5272881" cy="1659085"/>
          </a:xfrm>
          <a:prstGeom prst="rect">
            <a:avLst/>
          </a:prstGeom>
          <a:solidFill>
            <a:schemeClr val="accent2"/>
          </a:solidFill>
        </p:spPr>
        <p:txBody>
          <a:bodyPr wrap="square" lIns="180000" tIns="90000" bIns="90000">
            <a:spAutoFit/>
          </a:bodyPr>
          <a:lstStyle/>
          <a:p>
            <a:pPr algn="ctr"/>
            <a:r>
              <a:rPr lang="en-GB" sz="1600" b="1" dirty="0">
                <a:solidFill>
                  <a:schemeClr val="bg1"/>
                </a:solidFill>
              </a:rPr>
              <a:t>Growth opportunities exist in a sustainable UK aquaculture supply chain by developing and deploying a diverse range of technologies (sensors, automation, engineering) for life support (nutritional feed, health and welfare), farming and processing fish for sale. </a:t>
            </a:r>
          </a:p>
        </p:txBody>
      </p:sp>
      <p:sp>
        <p:nvSpPr>
          <p:cNvPr id="6" name="Rectangle 5">
            <a:extLst>
              <a:ext uri="{FF2B5EF4-FFF2-40B4-BE49-F238E27FC236}">
                <a16:creationId xmlns:a16="http://schemas.microsoft.com/office/drawing/2014/main" id="{65F73E77-2D51-476F-A0E8-F8CBD75D3D46}"/>
              </a:ext>
            </a:extLst>
          </p:cNvPr>
          <p:cNvSpPr/>
          <p:nvPr/>
        </p:nvSpPr>
        <p:spPr>
          <a:xfrm>
            <a:off x="6256168" y="6038998"/>
            <a:ext cx="5809411" cy="461665"/>
          </a:xfrm>
          <a:prstGeom prst="rect">
            <a:avLst/>
          </a:prstGeom>
        </p:spPr>
        <p:txBody>
          <a:bodyPr wrap="square">
            <a:spAutoFit/>
          </a:bodyPr>
          <a:lstStyle/>
          <a:p>
            <a:r>
              <a:rPr lang="en-GB" sz="800" dirty="0"/>
              <a:t>Source: https://ec.europa.eu/jrc/en/news/how-much-fish-do-we-consume-first-global-seafood-consumption-footprint-published; https://www.seafish.org/article/uk-seafood-industry-overview; https://www.seafoodsource.com/features/technavio-report-global-aquaculture-markets-growth-accelerating-through-2022</a:t>
            </a:r>
          </a:p>
        </p:txBody>
      </p:sp>
      <p:sp>
        <p:nvSpPr>
          <p:cNvPr id="14" name="Content Placeholder 6">
            <a:extLst>
              <a:ext uri="{FF2B5EF4-FFF2-40B4-BE49-F238E27FC236}">
                <a16:creationId xmlns:a16="http://schemas.microsoft.com/office/drawing/2014/main" id="{0CBBAFBB-83C3-4EB4-9C70-DBD32C7C320D}"/>
              </a:ext>
            </a:extLst>
          </p:cNvPr>
          <p:cNvSpPr txBox="1">
            <a:spLocks/>
          </p:cNvSpPr>
          <p:nvPr/>
        </p:nvSpPr>
        <p:spPr bwMode="auto">
          <a:xfrm>
            <a:off x="252000" y="2318047"/>
            <a:ext cx="5923712" cy="3106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rtl="0" eaLnBrk="1" fontAlgn="base" hangingPunct="1">
              <a:spcBef>
                <a:spcPts val="0"/>
              </a:spcBef>
              <a:spcAft>
                <a:spcPts val="369"/>
              </a:spcAft>
              <a:defRPr sz="1723" b="1">
                <a:solidFill>
                  <a:schemeClr val="tx1"/>
                </a:solidFill>
                <a:latin typeface="+mn-lt"/>
                <a:ea typeface="+mn-ea"/>
                <a:cs typeface="+mn-cs"/>
              </a:defRPr>
            </a:lvl1pPr>
            <a:lvl2pPr marL="332162" indent="-330209" algn="l" rtl="0" eaLnBrk="1" fontAlgn="base" hangingPunct="1">
              <a:spcBef>
                <a:spcPct val="20000"/>
              </a:spcBef>
              <a:spcAft>
                <a:spcPct val="0"/>
              </a:spcAft>
              <a:buClr>
                <a:schemeClr val="accent1"/>
              </a:buClr>
              <a:buChar char="•"/>
              <a:defRPr sz="1354">
                <a:solidFill>
                  <a:schemeClr val="tx1"/>
                </a:solidFill>
                <a:latin typeface="+mn-lt"/>
                <a:cs typeface="+mn-cs"/>
              </a:defRPr>
            </a:lvl2pPr>
            <a:lvl3pPr marL="666279" indent="-332162" algn="l" rtl="0" eaLnBrk="1" fontAlgn="base" hangingPunct="1">
              <a:spcBef>
                <a:spcPct val="0"/>
              </a:spcBef>
              <a:spcAft>
                <a:spcPct val="0"/>
              </a:spcAft>
              <a:buFont typeface="Arial" panose="020B0604020202020204" pitchFamily="34" charset="0"/>
              <a:buChar char="–"/>
              <a:defRPr sz="1354">
                <a:solidFill>
                  <a:schemeClr val="tx1"/>
                </a:solidFill>
                <a:latin typeface="+mn-lt"/>
                <a:cs typeface="+mn-cs"/>
              </a:defRPr>
            </a:lvl3pPr>
            <a:lvl4pPr marL="990625" indent="-322393" algn="l" rtl="0" eaLnBrk="1" fontAlgn="base" hangingPunct="1">
              <a:spcBef>
                <a:spcPct val="0"/>
              </a:spcBef>
              <a:spcAft>
                <a:spcPct val="0"/>
              </a:spcAft>
              <a:buChar char="–"/>
              <a:defRPr sz="1354">
                <a:solidFill>
                  <a:schemeClr val="tx1"/>
                </a:solidFill>
                <a:latin typeface="+mn-lt"/>
                <a:cs typeface="+mn-cs"/>
              </a:defRPr>
            </a:lvl4pPr>
            <a:lvl5pPr marL="2553741" indent="-281361" algn="l" rtl="0" eaLnBrk="1" fontAlgn="base" hangingPunct="1">
              <a:spcBef>
                <a:spcPct val="20000"/>
              </a:spcBef>
              <a:spcAft>
                <a:spcPct val="0"/>
              </a:spcAft>
              <a:buChar char="»"/>
              <a:defRPr sz="2462">
                <a:solidFill>
                  <a:schemeClr val="tx1"/>
                </a:solidFill>
                <a:latin typeface="+mn-lt"/>
                <a:cs typeface="+mn-cs"/>
              </a:defRPr>
            </a:lvl5pPr>
            <a:lvl6pPr marL="3116463" indent="-281361" algn="l" rtl="0" eaLnBrk="1" fontAlgn="base" hangingPunct="1">
              <a:spcBef>
                <a:spcPct val="20000"/>
              </a:spcBef>
              <a:spcAft>
                <a:spcPct val="0"/>
              </a:spcAft>
              <a:buChar char="»"/>
              <a:defRPr sz="2462">
                <a:solidFill>
                  <a:schemeClr val="tx1"/>
                </a:solidFill>
                <a:latin typeface="+mn-lt"/>
                <a:cs typeface="+mn-cs"/>
              </a:defRPr>
            </a:lvl6pPr>
            <a:lvl7pPr marL="3679185" indent="-281361" algn="l" rtl="0" eaLnBrk="1" fontAlgn="base" hangingPunct="1">
              <a:spcBef>
                <a:spcPct val="20000"/>
              </a:spcBef>
              <a:spcAft>
                <a:spcPct val="0"/>
              </a:spcAft>
              <a:buChar char="»"/>
              <a:defRPr sz="2462">
                <a:solidFill>
                  <a:schemeClr val="tx1"/>
                </a:solidFill>
                <a:latin typeface="+mn-lt"/>
                <a:cs typeface="+mn-cs"/>
              </a:defRPr>
            </a:lvl7pPr>
            <a:lvl8pPr marL="4241907" indent="-281361" algn="l" rtl="0" eaLnBrk="1" fontAlgn="base" hangingPunct="1">
              <a:spcBef>
                <a:spcPct val="20000"/>
              </a:spcBef>
              <a:spcAft>
                <a:spcPct val="0"/>
              </a:spcAft>
              <a:buChar char="»"/>
              <a:defRPr sz="2462">
                <a:solidFill>
                  <a:schemeClr val="tx1"/>
                </a:solidFill>
                <a:latin typeface="+mn-lt"/>
                <a:cs typeface="+mn-cs"/>
              </a:defRPr>
            </a:lvl8pPr>
            <a:lvl9pPr marL="4804628" indent="-281361" algn="l" rtl="0" eaLnBrk="1" fontAlgn="base" hangingPunct="1">
              <a:spcBef>
                <a:spcPct val="20000"/>
              </a:spcBef>
              <a:spcAft>
                <a:spcPct val="0"/>
              </a:spcAft>
              <a:buChar char="»"/>
              <a:defRPr sz="2462">
                <a:solidFill>
                  <a:schemeClr val="tx1"/>
                </a:solidFill>
                <a:latin typeface="+mn-lt"/>
                <a:cs typeface="+mn-cs"/>
              </a:defRPr>
            </a:lvl9pPr>
          </a:lstStyle>
          <a:p>
            <a:pPr marL="85725" eaLnBrk="0" hangingPunct="0">
              <a:spcBef>
                <a:spcPct val="0"/>
              </a:spcBef>
              <a:spcAft>
                <a:spcPts val="0"/>
              </a:spcAft>
              <a:buClr>
                <a:schemeClr val="tx2"/>
              </a:buClr>
              <a:buSzPct val="150000"/>
            </a:pPr>
            <a:r>
              <a:rPr lang="en-GB" sz="1600" b="0" dirty="0">
                <a:solidFill>
                  <a:srgbClr val="180E3C"/>
                </a:solidFill>
              </a:rPr>
              <a:t>The </a:t>
            </a:r>
            <a:r>
              <a:rPr lang="en-GB" sz="1600" dirty="0">
                <a:solidFill>
                  <a:srgbClr val="180E3C"/>
                </a:solidFill>
              </a:rPr>
              <a:t>UK domestic aquaculture industry </a:t>
            </a:r>
            <a:r>
              <a:rPr lang="en-GB" sz="1600" b="0" dirty="0">
                <a:solidFill>
                  <a:srgbClr val="180E3C"/>
                </a:solidFill>
              </a:rPr>
              <a:t>is:</a:t>
            </a:r>
          </a:p>
          <a:p>
            <a:pPr marL="442913" indent="-357188" eaLnBrk="0" hangingPunct="0">
              <a:spcBef>
                <a:spcPct val="0"/>
              </a:spcBef>
              <a:spcAft>
                <a:spcPts val="0"/>
              </a:spcAft>
              <a:buClr>
                <a:schemeClr val="tx2"/>
              </a:buClr>
              <a:buSzPct val="150000"/>
              <a:buFont typeface="Wingdings" panose="05000000000000000000" pitchFamily="2" charset="2"/>
              <a:buChar char="ü"/>
            </a:pPr>
            <a:endParaRPr lang="en-GB" sz="1600" b="0" kern="1200" dirty="0">
              <a:solidFill>
                <a:srgbClr val="180E3C"/>
              </a:solidFill>
            </a:endParaRPr>
          </a:p>
          <a:p>
            <a:pPr marL="442913" indent="-357188" eaLnBrk="0" hangingPunct="0">
              <a:spcBef>
                <a:spcPct val="0"/>
              </a:spcBef>
              <a:spcAft>
                <a:spcPts val="0"/>
              </a:spcAft>
              <a:buClr>
                <a:schemeClr val="tx2"/>
              </a:buClr>
              <a:buSzPct val="150000"/>
              <a:buFont typeface="Wingdings" panose="05000000000000000000" pitchFamily="2" charset="2"/>
              <a:buChar char="ü"/>
            </a:pPr>
            <a:r>
              <a:rPr lang="en-GB" sz="1600" b="0" kern="1200" dirty="0">
                <a:solidFill>
                  <a:srgbClr val="180E3C"/>
                </a:solidFill>
              </a:rPr>
              <a:t>the </a:t>
            </a:r>
            <a:r>
              <a:rPr lang="en-GB" sz="1600" kern="1200" dirty="0">
                <a:solidFill>
                  <a:srgbClr val="180E3C"/>
                </a:solidFill>
              </a:rPr>
              <a:t>8</a:t>
            </a:r>
            <a:r>
              <a:rPr lang="en-GB" sz="1600" kern="1200" baseline="30000" dirty="0">
                <a:solidFill>
                  <a:srgbClr val="180E3C"/>
                </a:solidFill>
              </a:rPr>
              <a:t>th</a:t>
            </a:r>
            <a:r>
              <a:rPr lang="en-GB" sz="1600" kern="1200" dirty="0">
                <a:solidFill>
                  <a:srgbClr val="180E3C"/>
                </a:solidFill>
              </a:rPr>
              <a:t> largest producer of finfish </a:t>
            </a:r>
            <a:r>
              <a:rPr lang="en-GB" sz="1600" b="0" kern="1200" dirty="0">
                <a:solidFill>
                  <a:srgbClr val="180E3C"/>
                </a:solidFill>
              </a:rPr>
              <a:t>from marine and coastal aquaculture in the world…</a:t>
            </a:r>
          </a:p>
          <a:p>
            <a:pPr marL="442913" indent="-357188" eaLnBrk="0" hangingPunct="0">
              <a:spcBef>
                <a:spcPct val="0"/>
              </a:spcBef>
              <a:spcAft>
                <a:spcPts val="0"/>
              </a:spcAft>
              <a:buClr>
                <a:schemeClr val="tx2"/>
              </a:buClr>
              <a:buSzPct val="150000"/>
              <a:buFont typeface="Wingdings" panose="05000000000000000000" pitchFamily="2" charset="2"/>
              <a:buChar char="ü"/>
            </a:pPr>
            <a:endParaRPr lang="en-GB" sz="1600" b="0" kern="1200" dirty="0">
              <a:solidFill>
                <a:srgbClr val="180E3C"/>
              </a:solidFill>
            </a:endParaRPr>
          </a:p>
          <a:p>
            <a:pPr marL="442913" indent="-357188" eaLnBrk="0" hangingPunct="0">
              <a:spcBef>
                <a:spcPct val="0"/>
              </a:spcBef>
              <a:spcAft>
                <a:spcPts val="0"/>
              </a:spcAft>
              <a:buClr>
                <a:schemeClr val="tx2"/>
              </a:buClr>
              <a:buSzPct val="150000"/>
              <a:buFont typeface="Wingdings" panose="05000000000000000000" pitchFamily="2" charset="2"/>
              <a:buChar char="ü"/>
            </a:pPr>
            <a:r>
              <a:rPr lang="en-GB" sz="1600" kern="0" dirty="0">
                <a:solidFill>
                  <a:srgbClr val="180E3C"/>
                </a:solidFill>
              </a:rPr>
              <a:t>worth an estimated £1.4 billion…</a:t>
            </a:r>
          </a:p>
          <a:p>
            <a:pPr marL="442913" indent="-357188" eaLnBrk="0" hangingPunct="0">
              <a:spcBef>
                <a:spcPct val="0"/>
              </a:spcBef>
              <a:spcAft>
                <a:spcPts val="0"/>
              </a:spcAft>
              <a:buClr>
                <a:schemeClr val="tx2"/>
              </a:buClr>
              <a:buSzPct val="150000"/>
              <a:buFont typeface="Wingdings" panose="05000000000000000000" pitchFamily="2" charset="2"/>
              <a:buChar char="ü"/>
            </a:pPr>
            <a:endParaRPr lang="en-GB" sz="1600" kern="0" dirty="0">
              <a:solidFill>
                <a:srgbClr val="180E3C"/>
              </a:solidFill>
            </a:endParaRPr>
          </a:p>
          <a:p>
            <a:pPr marL="442913" indent="-357188" eaLnBrk="0" hangingPunct="0">
              <a:spcBef>
                <a:spcPct val="0"/>
              </a:spcBef>
              <a:spcAft>
                <a:spcPts val="0"/>
              </a:spcAft>
              <a:buClr>
                <a:schemeClr val="tx2"/>
              </a:buClr>
              <a:buSzPct val="150000"/>
              <a:buFont typeface="Wingdings" panose="05000000000000000000" pitchFamily="2" charset="2"/>
              <a:buChar char="ü"/>
            </a:pPr>
            <a:r>
              <a:rPr lang="en-GB" sz="1600" kern="1200" dirty="0">
                <a:solidFill>
                  <a:srgbClr val="180E3C"/>
                </a:solidFill>
              </a:rPr>
              <a:t>expected to grow faster than the UK economy over the next 10 years…</a:t>
            </a:r>
          </a:p>
          <a:p>
            <a:pPr marL="442913" indent="-357188" eaLnBrk="0" hangingPunct="0">
              <a:spcBef>
                <a:spcPct val="0"/>
              </a:spcBef>
              <a:spcAft>
                <a:spcPts val="0"/>
              </a:spcAft>
              <a:buClr>
                <a:schemeClr val="tx2"/>
              </a:buClr>
              <a:buSzPct val="150000"/>
              <a:buFont typeface="Wingdings" panose="05000000000000000000" pitchFamily="2" charset="2"/>
              <a:buChar char="ü"/>
            </a:pPr>
            <a:endParaRPr lang="en-GB" sz="1600" b="0" dirty="0">
              <a:solidFill>
                <a:srgbClr val="180E3C"/>
              </a:solidFill>
            </a:endParaRPr>
          </a:p>
          <a:p>
            <a:pPr marL="442913" indent="-357188" eaLnBrk="0" hangingPunct="0">
              <a:spcBef>
                <a:spcPct val="0"/>
              </a:spcBef>
              <a:spcAft>
                <a:spcPts val="0"/>
              </a:spcAft>
              <a:buClr>
                <a:schemeClr val="tx2"/>
              </a:buClr>
              <a:buSzPct val="150000"/>
              <a:buFont typeface="Wingdings" panose="05000000000000000000" pitchFamily="2" charset="2"/>
              <a:buChar char="ü"/>
            </a:pPr>
            <a:r>
              <a:rPr lang="en-GB" sz="1600" dirty="0">
                <a:solidFill>
                  <a:srgbClr val="180E3C"/>
                </a:solidFill>
              </a:rPr>
              <a:t>creating huge opportunities to increase farming of other fish or shellfish</a:t>
            </a:r>
            <a:r>
              <a:rPr lang="en-GB" sz="1600" b="0" dirty="0">
                <a:solidFill>
                  <a:srgbClr val="180E3C"/>
                </a:solidFill>
              </a:rPr>
              <a:t>, beyond salmon...</a:t>
            </a:r>
            <a:endParaRPr lang="en-GB" sz="1600" b="0" kern="1200" dirty="0">
              <a:solidFill>
                <a:schemeClr val="accent2"/>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549194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129245" y="1728000"/>
            <a:ext cx="9933511" cy="3384000"/>
            <a:chOff x="1129245" y="1593210"/>
            <a:chExt cx="9933511" cy="3384000"/>
          </a:xfrm>
        </p:grpSpPr>
        <p:grpSp>
          <p:nvGrpSpPr>
            <p:cNvPr id="6" name="Group 5">
              <a:extLst>
                <a:ext uri="{FF2B5EF4-FFF2-40B4-BE49-F238E27FC236}">
                  <a16:creationId xmlns:a16="http://schemas.microsoft.com/office/drawing/2014/main" id="{0EDDE31D-8756-4284-B482-E2C908F3E457}"/>
                </a:ext>
              </a:extLst>
            </p:cNvPr>
            <p:cNvGrpSpPr/>
            <p:nvPr/>
          </p:nvGrpSpPr>
          <p:grpSpPr>
            <a:xfrm>
              <a:off x="1129245" y="1593210"/>
              <a:ext cx="9933511" cy="3384000"/>
              <a:chOff x="609598" y="2038432"/>
              <a:chExt cx="10972802" cy="3738049"/>
            </a:xfrm>
          </p:grpSpPr>
          <p:sp>
            <p:nvSpPr>
              <p:cNvPr id="4" name="Rectangle 3">
                <a:extLst>
                  <a:ext uri="{FF2B5EF4-FFF2-40B4-BE49-F238E27FC236}">
                    <a16:creationId xmlns:a16="http://schemas.microsoft.com/office/drawing/2014/main" id="{5553C72E-E5A3-4932-A7B5-B322FDFA8BE5}"/>
                  </a:ext>
                </a:extLst>
              </p:cNvPr>
              <p:cNvSpPr/>
              <p:nvPr/>
            </p:nvSpPr>
            <p:spPr>
              <a:xfrm>
                <a:off x="609598" y="2089640"/>
                <a:ext cx="10972802" cy="3625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grpSp>
            <p:nvGrpSpPr>
              <p:cNvPr id="3" name="Group 2">
                <a:extLst>
                  <a:ext uri="{FF2B5EF4-FFF2-40B4-BE49-F238E27FC236}">
                    <a16:creationId xmlns:a16="http://schemas.microsoft.com/office/drawing/2014/main" id="{C05CC14B-5844-44D8-AF1E-4AD0290A38D2}"/>
                  </a:ext>
                </a:extLst>
              </p:cNvPr>
              <p:cNvGrpSpPr/>
              <p:nvPr/>
            </p:nvGrpSpPr>
            <p:grpSpPr>
              <a:xfrm>
                <a:off x="609599" y="2038432"/>
                <a:ext cx="10972801" cy="3738049"/>
                <a:chOff x="609599" y="1609819"/>
                <a:chExt cx="10972801" cy="3738049"/>
              </a:xfrm>
            </p:grpSpPr>
            <p:sp>
              <p:nvSpPr>
                <p:cNvPr id="9" name="Rectangle 8"/>
                <p:cNvSpPr/>
                <p:nvPr/>
              </p:nvSpPr>
              <p:spPr>
                <a:xfrm>
                  <a:off x="7878076" y="4623295"/>
                  <a:ext cx="3704324" cy="7095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0" rtlCol="0" anchor="ctr"/>
                <a:lstStyle/>
                <a:p>
                  <a:pPr algn="ctr" eaLnBrk="1" fontAlgn="auto" hangingPunct="1">
                    <a:spcBef>
                      <a:spcPts val="0"/>
                    </a:spcBef>
                    <a:spcAft>
                      <a:spcPts val="0"/>
                    </a:spcAft>
                    <a:defRPr/>
                  </a:pPr>
                  <a:r>
                    <a:rPr lang="en-US" sz="1600" kern="0" dirty="0">
                      <a:solidFill>
                        <a:srgbClr val="FFFFFF"/>
                      </a:solidFill>
                    </a:rPr>
                    <a:t>Market Information</a:t>
                  </a:r>
                </a:p>
              </p:txBody>
            </p:sp>
            <p:sp>
              <p:nvSpPr>
                <p:cNvPr id="10" name="Rectangle 9"/>
                <p:cNvSpPr/>
                <p:nvPr/>
              </p:nvSpPr>
              <p:spPr>
                <a:xfrm>
                  <a:off x="7878076" y="3872423"/>
                  <a:ext cx="3704324" cy="709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0" rtlCol="0" anchor="ctr"/>
                <a:lstStyle/>
                <a:p>
                  <a:pPr algn="ctr" eaLnBrk="1" fontAlgn="auto" hangingPunct="1">
                    <a:spcBef>
                      <a:spcPts val="0"/>
                    </a:spcBef>
                    <a:spcAft>
                      <a:spcPts val="0"/>
                    </a:spcAft>
                    <a:defRPr/>
                  </a:pPr>
                  <a:r>
                    <a:rPr lang="en-US" sz="1600" kern="0" dirty="0">
                      <a:solidFill>
                        <a:srgbClr val="FFFFFF"/>
                      </a:solidFill>
                    </a:rPr>
                    <a:t>Professional Support</a:t>
                  </a:r>
                </a:p>
              </p:txBody>
            </p:sp>
            <p:sp>
              <p:nvSpPr>
                <p:cNvPr id="12" name="Freeform 11"/>
                <p:cNvSpPr/>
                <p:nvPr/>
              </p:nvSpPr>
              <p:spPr>
                <a:xfrm flipV="1">
                  <a:off x="6838492" y="4231234"/>
                  <a:ext cx="1025094" cy="1095565"/>
                </a:xfrm>
                <a:custGeom>
                  <a:avLst/>
                  <a:gdLst>
                    <a:gd name="connsiteX0" fmla="*/ 1351128 w 1351128"/>
                    <a:gd name="connsiteY0" fmla="*/ 0 h 1105468"/>
                    <a:gd name="connsiteX1" fmla="*/ 1351128 w 1351128"/>
                    <a:gd name="connsiteY1" fmla="*/ 696036 h 1105468"/>
                    <a:gd name="connsiteX2" fmla="*/ 0 w 1351128"/>
                    <a:gd name="connsiteY2" fmla="*/ 1105468 h 1105468"/>
                    <a:gd name="connsiteX3" fmla="*/ 0 w 1351128"/>
                    <a:gd name="connsiteY3" fmla="*/ 777922 h 1105468"/>
                    <a:gd name="connsiteX4" fmla="*/ 1351128 w 1351128"/>
                    <a:gd name="connsiteY4" fmla="*/ 0 h 1105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1128" h="1105468">
                      <a:moveTo>
                        <a:pt x="1351128" y="0"/>
                      </a:moveTo>
                      <a:lnTo>
                        <a:pt x="1351128" y="696036"/>
                      </a:lnTo>
                      <a:lnTo>
                        <a:pt x="0" y="1105468"/>
                      </a:lnTo>
                      <a:lnTo>
                        <a:pt x="0" y="777922"/>
                      </a:lnTo>
                      <a:lnTo>
                        <a:pt x="1351128"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endParaRPr lang="en-US" kern="0" dirty="0">
                    <a:solidFill>
                      <a:srgbClr val="FFFFFF"/>
                    </a:solidFill>
                  </a:endParaRPr>
                </a:p>
              </p:txBody>
            </p:sp>
            <p:sp>
              <p:nvSpPr>
                <p:cNvPr id="13" name="Freeform 12"/>
                <p:cNvSpPr/>
                <p:nvPr/>
              </p:nvSpPr>
              <p:spPr>
                <a:xfrm flipV="1">
                  <a:off x="6843400" y="3872423"/>
                  <a:ext cx="1014527" cy="701528"/>
                </a:xfrm>
                <a:custGeom>
                  <a:avLst/>
                  <a:gdLst>
                    <a:gd name="connsiteX0" fmla="*/ 1350335 w 1350335"/>
                    <a:gd name="connsiteY0" fmla="*/ 0 h 691116"/>
                    <a:gd name="connsiteX1" fmla="*/ 1350335 w 1350335"/>
                    <a:gd name="connsiteY1" fmla="*/ 691116 h 691116"/>
                    <a:gd name="connsiteX2" fmla="*/ 0 w 1350335"/>
                    <a:gd name="connsiteY2" fmla="*/ 691116 h 691116"/>
                    <a:gd name="connsiteX3" fmla="*/ 0 w 1350335"/>
                    <a:gd name="connsiteY3" fmla="*/ 382772 h 691116"/>
                    <a:gd name="connsiteX4" fmla="*/ 1350335 w 1350335"/>
                    <a:gd name="connsiteY4" fmla="*/ 0 h 691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335" h="691116">
                      <a:moveTo>
                        <a:pt x="1350335" y="0"/>
                      </a:moveTo>
                      <a:lnTo>
                        <a:pt x="1350335" y="691116"/>
                      </a:lnTo>
                      <a:lnTo>
                        <a:pt x="0" y="691116"/>
                      </a:lnTo>
                      <a:lnTo>
                        <a:pt x="0" y="382772"/>
                      </a:lnTo>
                      <a:lnTo>
                        <a:pt x="1350335"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endParaRPr lang="en-US" kern="0" dirty="0">
                    <a:solidFill>
                      <a:srgbClr val="FFFFFF"/>
                    </a:solidFill>
                  </a:endParaRPr>
                </a:p>
              </p:txBody>
            </p:sp>
            <p:sp>
              <p:nvSpPr>
                <p:cNvPr id="17" name="Rectangle 16"/>
                <p:cNvSpPr/>
                <p:nvPr/>
              </p:nvSpPr>
              <p:spPr>
                <a:xfrm>
                  <a:off x="7878076" y="1609819"/>
                  <a:ext cx="3704324" cy="7095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0" rtlCol="0" anchor="ctr"/>
                <a:lstStyle/>
                <a:p>
                  <a:pPr algn="ctr" eaLnBrk="1" fontAlgn="auto" hangingPunct="1">
                    <a:spcBef>
                      <a:spcPts val="0"/>
                    </a:spcBef>
                    <a:spcAft>
                      <a:spcPts val="0"/>
                    </a:spcAft>
                    <a:defRPr/>
                  </a:pPr>
                  <a:r>
                    <a:rPr lang="en-US" sz="1400" kern="0" dirty="0">
                      <a:solidFill>
                        <a:srgbClr val="FFFFFF"/>
                      </a:solidFill>
                    </a:rPr>
                    <a:t>Property Options</a:t>
                  </a:r>
                </a:p>
              </p:txBody>
            </p:sp>
            <p:sp>
              <p:nvSpPr>
                <p:cNvPr id="18" name="Rectangle 17"/>
                <p:cNvSpPr/>
                <p:nvPr/>
              </p:nvSpPr>
              <p:spPr>
                <a:xfrm>
                  <a:off x="7878076" y="2381957"/>
                  <a:ext cx="3704324" cy="7095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0" rtlCol="0" anchor="ctr"/>
                <a:lstStyle/>
                <a:p>
                  <a:pPr algn="ctr" eaLnBrk="1" fontAlgn="auto" hangingPunct="1">
                    <a:spcBef>
                      <a:spcPts val="0"/>
                    </a:spcBef>
                    <a:spcAft>
                      <a:spcPts val="0"/>
                    </a:spcAft>
                    <a:defRPr/>
                  </a:pPr>
                  <a:r>
                    <a:rPr lang="en-US" sz="1400" kern="0" dirty="0">
                      <a:solidFill>
                        <a:srgbClr val="FFFFFF"/>
                      </a:solidFill>
                    </a:rPr>
                    <a:t>Specialist Advice (tax, skills, visas &amp; migration)</a:t>
                  </a:r>
                </a:p>
              </p:txBody>
            </p:sp>
            <p:sp>
              <p:nvSpPr>
                <p:cNvPr id="19" name="Rectangle 18"/>
                <p:cNvSpPr/>
                <p:nvPr/>
              </p:nvSpPr>
              <p:spPr>
                <a:xfrm>
                  <a:off x="7878076" y="3132829"/>
                  <a:ext cx="3704324" cy="7095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0" rtlCol="0" anchor="ctr"/>
                <a:lstStyle/>
                <a:p>
                  <a:pPr algn="ctr" eaLnBrk="1" fontAlgn="auto" hangingPunct="1">
                    <a:spcBef>
                      <a:spcPts val="0"/>
                    </a:spcBef>
                    <a:spcAft>
                      <a:spcPts val="0"/>
                    </a:spcAft>
                    <a:defRPr/>
                  </a:pPr>
                  <a:r>
                    <a:rPr lang="en-US" sz="1400" kern="0" dirty="0">
                      <a:solidFill>
                        <a:srgbClr val="FFFFFF"/>
                      </a:solidFill>
                    </a:rPr>
                    <a:t>Access to Academia</a:t>
                  </a:r>
                </a:p>
              </p:txBody>
            </p:sp>
            <p:sp>
              <p:nvSpPr>
                <p:cNvPr id="20" name="Freeform 19"/>
                <p:cNvSpPr/>
                <p:nvPr/>
              </p:nvSpPr>
              <p:spPr>
                <a:xfrm>
                  <a:off x="6838492" y="1623203"/>
                  <a:ext cx="1025094" cy="1487606"/>
                </a:xfrm>
                <a:custGeom>
                  <a:avLst/>
                  <a:gdLst>
                    <a:gd name="connsiteX0" fmla="*/ 1364776 w 1364776"/>
                    <a:gd name="connsiteY0" fmla="*/ 0 h 1487606"/>
                    <a:gd name="connsiteX1" fmla="*/ 1364776 w 1364776"/>
                    <a:gd name="connsiteY1" fmla="*/ 709684 h 1487606"/>
                    <a:gd name="connsiteX2" fmla="*/ 0 w 1364776"/>
                    <a:gd name="connsiteY2" fmla="*/ 1487606 h 1487606"/>
                    <a:gd name="connsiteX3" fmla="*/ 0 w 1364776"/>
                    <a:gd name="connsiteY3" fmla="*/ 1160060 h 1487606"/>
                    <a:gd name="connsiteX4" fmla="*/ 1364776 w 1364776"/>
                    <a:gd name="connsiteY4" fmla="*/ 0 h 1487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776" h="1487606">
                      <a:moveTo>
                        <a:pt x="1364776" y="0"/>
                      </a:moveTo>
                      <a:lnTo>
                        <a:pt x="1364776" y="709684"/>
                      </a:lnTo>
                      <a:lnTo>
                        <a:pt x="0" y="1487606"/>
                      </a:lnTo>
                      <a:lnTo>
                        <a:pt x="0" y="1160060"/>
                      </a:lnTo>
                      <a:lnTo>
                        <a:pt x="13647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endParaRPr lang="en-US" kern="0" dirty="0">
                    <a:solidFill>
                      <a:srgbClr val="FFFFFF"/>
                    </a:solidFill>
                  </a:endParaRPr>
                </a:p>
              </p:txBody>
            </p:sp>
            <p:sp>
              <p:nvSpPr>
                <p:cNvPr id="21" name="Freeform 20"/>
                <p:cNvSpPr/>
                <p:nvPr/>
              </p:nvSpPr>
              <p:spPr>
                <a:xfrm>
                  <a:off x="6838492" y="2388004"/>
                  <a:ext cx="1025094" cy="1095565"/>
                </a:xfrm>
                <a:custGeom>
                  <a:avLst/>
                  <a:gdLst>
                    <a:gd name="connsiteX0" fmla="*/ 1351128 w 1351128"/>
                    <a:gd name="connsiteY0" fmla="*/ 0 h 1105468"/>
                    <a:gd name="connsiteX1" fmla="*/ 1351128 w 1351128"/>
                    <a:gd name="connsiteY1" fmla="*/ 696036 h 1105468"/>
                    <a:gd name="connsiteX2" fmla="*/ 0 w 1351128"/>
                    <a:gd name="connsiteY2" fmla="*/ 1105468 h 1105468"/>
                    <a:gd name="connsiteX3" fmla="*/ 0 w 1351128"/>
                    <a:gd name="connsiteY3" fmla="*/ 777922 h 1105468"/>
                    <a:gd name="connsiteX4" fmla="*/ 1351128 w 1351128"/>
                    <a:gd name="connsiteY4" fmla="*/ 0 h 1105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1128" h="1105468">
                      <a:moveTo>
                        <a:pt x="1351128" y="0"/>
                      </a:moveTo>
                      <a:lnTo>
                        <a:pt x="1351128" y="696036"/>
                      </a:lnTo>
                      <a:lnTo>
                        <a:pt x="0" y="1105468"/>
                      </a:lnTo>
                      <a:lnTo>
                        <a:pt x="0" y="777922"/>
                      </a:lnTo>
                      <a:lnTo>
                        <a:pt x="135112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endParaRPr lang="en-US" kern="0" dirty="0">
                    <a:solidFill>
                      <a:srgbClr val="FFFFFF"/>
                    </a:solidFill>
                  </a:endParaRPr>
                </a:p>
              </p:txBody>
            </p:sp>
            <p:sp>
              <p:nvSpPr>
                <p:cNvPr id="22" name="Freeform 21"/>
                <p:cNvSpPr/>
                <p:nvPr/>
              </p:nvSpPr>
              <p:spPr>
                <a:xfrm>
                  <a:off x="6843400" y="3140852"/>
                  <a:ext cx="1014527" cy="701528"/>
                </a:xfrm>
                <a:custGeom>
                  <a:avLst/>
                  <a:gdLst>
                    <a:gd name="connsiteX0" fmla="*/ 1350335 w 1350335"/>
                    <a:gd name="connsiteY0" fmla="*/ 0 h 691116"/>
                    <a:gd name="connsiteX1" fmla="*/ 1350335 w 1350335"/>
                    <a:gd name="connsiteY1" fmla="*/ 691116 h 691116"/>
                    <a:gd name="connsiteX2" fmla="*/ 0 w 1350335"/>
                    <a:gd name="connsiteY2" fmla="*/ 691116 h 691116"/>
                    <a:gd name="connsiteX3" fmla="*/ 0 w 1350335"/>
                    <a:gd name="connsiteY3" fmla="*/ 382772 h 691116"/>
                    <a:gd name="connsiteX4" fmla="*/ 1350335 w 1350335"/>
                    <a:gd name="connsiteY4" fmla="*/ 0 h 691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335" h="691116">
                      <a:moveTo>
                        <a:pt x="1350335" y="0"/>
                      </a:moveTo>
                      <a:lnTo>
                        <a:pt x="1350335" y="691116"/>
                      </a:lnTo>
                      <a:lnTo>
                        <a:pt x="0" y="691116"/>
                      </a:lnTo>
                      <a:lnTo>
                        <a:pt x="0" y="382772"/>
                      </a:lnTo>
                      <a:lnTo>
                        <a:pt x="13503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endParaRPr lang="en-US" kern="0" dirty="0">
                    <a:solidFill>
                      <a:srgbClr val="FFFFFF"/>
                    </a:solidFill>
                  </a:endParaRPr>
                </a:p>
              </p:txBody>
            </p:sp>
            <p:sp>
              <p:nvSpPr>
                <p:cNvPr id="30" name="Rectangle 29"/>
                <p:cNvSpPr/>
                <p:nvPr/>
              </p:nvSpPr>
              <p:spPr>
                <a:xfrm flipH="1">
                  <a:off x="609600" y="4638317"/>
                  <a:ext cx="3704324" cy="7095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tlCol="0" anchor="ctr"/>
                <a:lstStyle/>
                <a:p>
                  <a:pPr algn="ctr" eaLnBrk="1" fontAlgn="auto" hangingPunct="1">
                    <a:spcBef>
                      <a:spcPts val="0"/>
                    </a:spcBef>
                    <a:spcAft>
                      <a:spcPts val="0"/>
                    </a:spcAft>
                    <a:defRPr/>
                  </a:pPr>
                  <a:r>
                    <a:rPr lang="en-US" sz="1400" kern="0" dirty="0">
                      <a:solidFill>
                        <a:srgbClr val="FFFFFF"/>
                      </a:solidFill>
                    </a:rPr>
                    <a:t>Regulation</a:t>
                  </a:r>
                </a:p>
              </p:txBody>
            </p:sp>
            <p:sp>
              <p:nvSpPr>
                <p:cNvPr id="31" name="Rectangle 30"/>
                <p:cNvSpPr/>
                <p:nvPr/>
              </p:nvSpPr>
              <p:spPr>
                <a:xfrm flipH="1">
                  <a:off x="609600" y="3887445"/>
                  <a:ext cx="3704324" cy="709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tlCol="0" anchor="ctr"/>
                <a:lstStyle/>
                <a:p>
                  <a:pPr algn="ctr" eaLnBrk="1" fontAlgn="auto" hangingPunct="1">
                    <a:spcBef>
                      <a:spcPts val="0"/>
                    </a:spcBef>
                    <a:spcAft>
                      <a:spcPts val="0"/>
                    </a:spcAft>
                    <a:defRPr/>
                  </a:pPr>
                  <a:r>
                    <a:rPr lang="en-US" sz="1400" kern="0" dirty="0">
                      <a:solidFill>
                        <a:srgbClr val="FFFFFF"/>
                      </a:solidFill>
                    </a:rPr>
                    <a:t>UK Suppliers and Partners</a:t>
                  </a:r>
                </a:p>
                <a:p>
                  <a:pPr algn="ctr" eaLnBrk="1" fontAlgn="auto" hangingPunct="1">
                    <a:spcBef>
                      <a:spcPts val="0"/>
                    </a:spcBef>
                    <a:spcAft>
                      <a:spcPts val="0"/>
                    </a:spcAft>
                    <a:defRPr/>
                  </a:pPr>
                  <a:r>
                    <a:rPr lang="en-US" sz="1400" kern="0" dirty="0">
                      <a:solidFill>
                        <a:srgbClr val="FFFFFF"/>
                      </a:solidFill>
                    </a:rPr>
                    <a:t>(UK &amp; Overseas)</a:t>
                  </a:r>
                  <a:r>
                    <a:rPr lang="en-US" sz="1400" kern="0" dirty="0">
                      <a:solidFill>
                        <a:srgbClr val="180E3C"/>
                      </a:solidFill>
                    </a:rPr>
                    <a:t>)</a:t>
                  </a:r>
                </a:p>
              </p:txBody>
            </p:sp>
            <p:sp>
              <p:nvSpPr>
                <p:cNvPr id="33" name="Freeform 32"/>
                <p:cNvSpPr/>
                <p:nvPr/>
              </p:nvSpPr>
              <p:spPr>
                <a:xfrm flipH="1" flipV="1">
                  <a:off x="4328414" y="4246256"/>
                  <a:ext cx="1025094" cy="1095565"/>
                </a:xfrm>
                <a:custGeom>
                  <a:avLst/>
                  <a:gdLst>
                    <a:gd name="connsiteX0" fmla="*/ 1351128 w 1351128"/>
                    <a:gd name="connsiteY0" fmla="*/ 0 h 1105468"/>
                    <a:gd name="connsiteX1" fmla="*/ 1351128 w 1351128"/>
                    <a:gd name="connsiteY1" fmla="*/ 696036 h 1105468"/>
                    <a:gd name="connsiteX2" fmla="*/ 0 w 1351128"/>
                    <a:gd name="connsiteY2" fmla="*/ 1105468 h 1105468"/>
                    <a:gd name="connsiteX3" fmla="*/ 0 w 1351128"/>
                    <a:gd name="connsiteY3" fmla="*/ 777922 h 1105468"/>
                    <a:gd name="connsiteX4" fmla="*/ 1351128 w 1351128"/>
                    <a:gd name="connsiteY4" fmla="*/ 0 h 1105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1128" h="1105468">
                      <a:moveTo>
                        <a:pt x="1351128" y="0"/>
                      </a:moveTo>
                      <a:lnTo>
                        <a:pt x="1351128" y="696036"/>
                      </a:lnTo>
                      <a:lnTo>
                        <a:pt x="0" y="1105468"/>
                      </a:lnTo>
                      <a:lnTo>
                        <a:pt x="0" y="777922"/>
                      </a:lnTo>
                      <a:lnTo>
                        <a:pt x="1351128"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endParaRPr lang="en-US" kern="0" dirty="0">
                    <a:solidFill>
                      <a:srgbClr val="FFFFFF"/>
                    </a:solidFill>
                  </a:endParaRPr>
                </a:p>
              </p:txBody>
            </p:sp>
            <p:sp>
              <p:nvSpPr>
                <p:cNvPr id="34" name="Freeform 33"/>
                <p:cNvSpPr/>
                <p:nvPr/>
              </p:nvSpPr>
              <p:spPr>
                <a:xfrm flipH="1" flipV="1">
                  <a:off x="4334073" y="3887445"/>
                  <a:ext cx="1014527" cy="701528"/>
                </a:xfrm>
                <a:custGeom>
                  <a:avLst/>
                  <a:gdLst>
                    <a:gd name="connsiteX0" fmla="*/ 1350335 w 1350335"/>
                    <a:gd name="connsiteY0" fmla="*/ 0 h 691116"/>
                    <a:gd name="connsiteX1" fmla="*/ 1350335 w 1350335"/>
                    <a:gd name="connsiteY1" fmla="*/ 691116 h 691116"/>
                    <a:gd name="connsiteX2" fmla="*/ 0 w 1350335"/>
                    <a:gd name="connsiteY2" fmla="*/ 691116 h 691116"/>
                    <a:gd name="connsiteX3" fmla="*/ 0 w 1350335"/>
                    <a:gd name="connsiteY3" fmla="*/ 382772 h 691116"/>
                    <a:gd name="connsiteX4" fmla="*/ 1350335 w 1350335"/>
                    <a:gd name="connsiteY4" fmla="*/ 0 h 691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335" h="691116">
                      <a:moveTo>
                        <a:pt x="1350335" y="0"/>
                      </a:moveTo>
                      <a:lnTo>
                        <a:pt x="1350335" y="691116"/>
                      </a:lnTo>
                      <a:lnTo>
                        <a:pt x="0" y="691116"/>
                      </a:lnTo>
                      <a:lnTo>
                        <a:pt x="0" y="382772"/>
                      </a:lnTo>
                      <a:lnTo>
                        <a:pt x="1350335"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endParaRPr lang="en-US" kern="0" dirty="0">
                    <a:solidFill>
                      <a:srgbClr val="FFFFFF"/>
                    </a:solidFill>
                  </a:endParaRPr>
                </a:p>
              </p:txBody>
            </p:sp>
            <p:sp>
              <p:nvSpPr>
                <p:cNvPr id="35" name="Rectangle 34"/>
                <p:cNvSpPr/>
                <p:nvPr/>
              </p:nvSpPr>
              <p:spPr>
                <a:xfrm flipH="1">
                  <a:off x="609600" y="1624841"/>
                  <a:ext cx="3704324" cy="7095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tlCol="0" anchor="ctr"/>
                <a:lstStyle/>
                <a:p>
                  <a:pPr algn="ctr" eaLnBrk="1" fontAlgn="auto" hangingPunct="1">
                    <a:spcBef>
                      <a:spcPts val="0"/>
                    </a:spcBef>
                    <a:spcAft>
                      <a:spcPts val="0"/>
                    </a:spcAft>
                    <a:defRPr/>
                  </a:pPr>
                  <a:r>
                    <a:rPr lang="en-US" sz="1400" kern="0" dirty="0">
                      <a:solidFill>
                        <a:srgbClr val="FFFFFF"/>
                      </a:solidFill>
                    </a:rPr>
                    <a:t>Visit Programmes</a:t>
                  </a:r>
                </a:p>
              </p:txBody>
            </p:sp>
            <p:sp>
              <p:nvSpPr>
                <p:cNvPr id="36" name="Rectangle 35"/>
                <p:cNvSpPr/>
                <p:nvPr/>
              </p:nvSpPr>
              <p:spPr>
                <a:xfrm flipH="1">
                  <a:off x="609600" y="2396979"/>
                  <a:ext cx="3704324" cy="7095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tlCol="0" anchor="ctr"/>
                <a:lstStyle/>
                <a:p>
                  <a:pPr algn="ctr" eaLnBrk="1" fontAlgn="auto" hangingPunct="1">
                    <a:spcBef>
                      <a:spcPts val="0"/>
                    </a:spcBef>
                    <a:spcAft>
                      <a:spcPts val="0"/>
                    </a:spcAft>
                    <a:defRPr/>
                  </a:pPr>
                  <a:r>
                    <a:rPr lang="en-US" sz="1400" kern="0" dirty="0">
                      <a:solidFill>
                        <a:srgbClr val="FFFFFF"/>
                      </a:solidFill>
                    </a:rPr>
                    <a:t>Financial Advice</a:t>
                  </a:r>
                </a:p>
              </p:txBody>
            </p:sp>
            <p:sp>
              <p:nvSpPr>
                <p:cNvPr id="37" name="Rectangle 36"/>
                <p:cNvSpPr/>
                <p:nvPr/>
              </p:nvSpPr>
              <p:spPr>
                <a:xfrm flipH="1">
                  <a:off x="609600" y="3147851"/>
                  <a:ext cx="3704324" cy="7095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tlCol="0" anchor="ctr"/>
                <a:lstStyle/>
                <a:p>
                  <a:pPr algn="ctr" eaLnBrk="1" fontAlgn="auto" hangingPunct="1">
                    <a:spcBef>
                      <a:spcPts val="0"/>
                    </a:spcBef>
                    <a:spcAft>
                      <a:spcPts val="0"/>
                    </a:spcAft>
                    <a:defRPr/>
                  </a:pPr>
                  <a:r>
                    <a:rPr lang="en-US" sz="1400" kern="0" dirty="0">
                      <a:solidFill>
                        <a:srgbClr val="FFFFFF"/>
                      </a:solidFill>
                    </a:rPr>
                    <a:t>Government Departments</a:t>
                  </a:r>
                </a:p>
              </p:txBody>
            </p:sp>
            <p:sp>
              <p:nvSpPr>
                <p:cNvPr id="38" name="Freeform 37"/>
                <p:cNvSpPr/>
                <p:nvPr/>
              </p:nvSpPr>
              <p:spPr>
                <a:xfrm flipH="1">
                  <a:off x="4328414" y="1638225"/>
                  <a:ext cx="1025094" cy="1487606"/>
                </a:xfrm>
                <a:custGeom>
                  <a:avLst/>
                  <a:gdLst>
                    <a:gd name="connsiteX0" fmla="*/ 1364776 w 1364776"/>
                    <a:gd name="connsiteY0" fmla="*/ 0 h 1487606"/>
                    <a:gd name="connsiteX1" fmla="*/ 1364776 w 1364776"/>
                    <a:gd name="connsiteY1" fmla="*/ 709684 h 1487606"/>
                    <a:gd name="connsiteX2" fmla="*/ 0 w 1364776"/>
                    <a:gd name="connsiteY2" fmla="*/ 1487606 h 1487606"/>
                    <a:gd name="connsiteX3" fmla="*/ 0 w 1364776"/>
                    <a:gd name="connsiteY3" fmla="*/ 1160060 h 1487606"/>
                    <a:gd name="connsiteX4" fmla="*/ 1364776 w 1364776"/>
                    <a:gd name="connsiteY4" fmla="*/ 0 h 1487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776" h="1487606">
                      <a:moveTo>
                        <a:pt x="1364776" y="0"/>
                      </a:moveTo>
                      <a:lnTo>
                        <a:pt x="1364776" y="709684"/>
                      </a:lnTo>
                      <a:lnTo>
                        <a:pt x="0" y="1487606"/>
                      </a:lnTo>
                      <a:lnTo>
                        <a:pt x="0" y="1160060"/>
                      </a:lnTo>
                      <a:lnTo>
                        <a:pt x="13647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endParaRPr lang="en-US" kern="0" dirty="0">
                    <a:solidFill>
                      <a:srgbClr val="FFFFFF"/>
                    </a:solidFill>
                  </a:endParaRPr>
                </a:p>
              </p:txBody>
            </p:sp>
            <p:sp>
              <p:nvSpPr>
                <p:cNvPr id="39" name="Freeform 38"/>
                <p:cNvSpPr/>
                <p:nvPr/>
              </p:nvSpPr>
              <p:spPr>
                <a:xfrm flipH="1">
                  <a:off x="4328414" y="2403026"/>
                  <a:ext cx="1025094" cy="1095565"/>
                </a:xfrm>
                <a:custGeom>
                  <a:avLst/>
                  <a:gdLst>
                    <a:gd name="connsiteX0" fmla="*/ 1351128 w 1351128"/>
                    <a:gd name="connsiteY0" fmla="*/ 0 h 1105468"/>
                    <a:gd name="connsiteX1" fmla="*/ 1351128 w 1351128"/>
                    <a:gd name="connsiteY1" fmla="*/ 696036 h 1105468"/>
                    <a:gd name="connsiteX2" fmla="*/ 0 w 1351128"/>
                    <a:gd name="connsiteY2" fmla="*/ 1105468 h 1105468"/>
                    <a:gd name="connsiteX3" fmla="*/ 0 w 1351128"/>
                    <a:gd name="connsiteY3" fmla="*/ 777922 h 1105468"/>
                    <a:gd name="connsiteX4" fmla="*/ 1351128 w 1351128"/>
                    <a:gd name="connsiteY4" fmla="*/ 0 h 1105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1128" h="1105468">
                      <a:moveTo>
                        <a:pt x="1351128" y="0"/>
                      </a:moveTo>
                      <a:lnTo>
                        <a:pt x="1351128" y="696036"/>
                      </a:lnTo>
                      <a:lnTo>
                        <a:pt x="0" y="1105468"/>
                      </a:lnTo>
                      <a:lnTo>
                        <a:pt x="0" y="777922"/>
                      </a:lnTo>
                      <a:lnTo>
                        <a:pt x="135112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endParaRPr lang="en-US" kern="0" dirty="0">
                    <a:solidFill>
                      <a:srgbClr val="FFFFFF"/>
                    </a:solidFill>
                  </a:endParaRPr>
                </a:p>
              </p:txBody>
            </p:sp>
            <p:sp>
              <p:nvSpPr>
                <p:cNvPr id="40" name="Freeform 39"/>
                <p:cNvSpPr/>
                <p:nvPr/>
              </p:nvSpPr>
              <p:spPr>
                <a:xfrm flipH="1">
                  <a:off x="4334073" y="3155874"/>
                  <a:ext cx="1014527" cy="701528"/>
                </a:xfrm>
                <a:custGeom>
                  <a:avLst/>
                  <a:gdLst>
                    <a:gd name="connsiteX0" fmla="*/ 1350335 w 1350335"/>
                    <a:gd name="connsiteY0" fmla="*/ 0 h 691116"/>
                    <a:gd name="connsiteX1" fmla="*/ 1350335 w 1350335"/>
                    <a:gd name="connsiteY1" fmla="*/ 691116 h 691116"/>
                    <a:gd name="connsiteX2" fmla="*/ 0 w 1350335"/>
                    <a:gd name="connsiteY2" fmla="*/ 691116 h 691116"/>
                    <a:gd name="connsiteX3" fmla="*/ 0 w 1350335"/>
                    <a:gd name="connsiteY3" fmla="*/ 382772 h 691116"/>
                    <a:gd name="connsiteX4" fmla="*/ 1350335 w 1350335"/>
                    <a:gd name="connsiteY4" fmla="*/ 0 h 691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335" h="691116">
                      <a:moveTo>
                        <a:pt x="1350335" y="0"/>
                      </a:moveTo>
                      <a:lnTo>
                        <a:pt x="1350335" y="691116"/>
                      </a:lnTo>
                      <a:lnTo>
                        <a:pt x="0" y="691116"/>
                      </a:lnTo>
                      <a:lnTo>
                        <a:pt x="0" y="382772"/>
                      </a:lnTo>
                      <a:lnTo>
                        <a:pt x="13503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endParaRPr lang="en-US" kern="0" dirty="0">
                    <a:solidFill>
                      <a:srgbClr val="FFFFFF"/>
                    </a:solidFill>
                  </a:endParaRPr>
                </a:p>
              </p:txBody>
            </p:sp>
            <p:sp>
              <p:nvSpPr>
                <p:cNvPr id="44" name="Rectangle 43"/>
                <p:cNvSpPr/>
                <p:nvPr/>
              </p:nvSpPr>
              <p:spPr>
                <a:xfrm>
                  <a:off x="10862400" y="1609819"/>
                  <a:ext cx="720000" cy="709551"/>
                </a:xfrm>
                <a:prstGeom prst="rect">
                  <a:avLst/>
                </a:prstGeom>
                <a:solidFill>
                  <a:schemeClr val="tx2">
                    <a:alpha val="1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endParaRPr lang="en-US" kern="0" dirty="0">
                    <a:solidFill>
                      <a:srgbClr val="FFFFFF"/>
                    </a:solidFill>
                  </a:endParaRPr>
                </a:p>
              </p:txBody>
            </p:sp>
            <p:sp>
              <p:nvSpPr>
                <p:cNvPr id="45" name="Rectangle 44"/>
                <p:cNvSpPr/>
                <p:nvPr/>
              </p:nvSpPr>
              <p:spPr>
                <a:xfrm>
                  <a:off x="10862400" y="2379690"/>
                  <a:ext cx="720000" cy="709551"/>
                </a:xfrm>
                <a:prstGeom prst="rect">
                  <a:avLst/>
                </a:prstGeom>
                <a:solidFill>
                  <a:srgbClr val="000000">
                    <a:alpha val="1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endParaRPr lang="en-US" kern="0" dirty="0">
                    <a:solidFill>
                      <a:srgbClr val="FFFFFF"/>
                    </a:solidFill>
                  </a:endParaRPr>
                </a:p>
              </p:txBody>
            </p:sp>
            <p:sp>
              <p:nvSpPr>
                <p:cNvPr id="48" name="Rectangle 47"/>
                <p:cNvSpPr/>
                <p:nvPr/>
              </p:nvSpPr>
              <p:spPr>
                <a:xfrm>
                  <a:off x="10862400" y="4624651"/>
                  <a:ext cx="720000" cy="709551"/>
                </a:xfrm>
                <a:prstGeom prst="rect">
                  <a:avLst/>
                </a:prstGeom>
                <a:solidFill>
                  <a:schemeClr val="tx2">
                    <a:alpha val="1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endParaRPr lang="en-US" kern="0" dirty="0">
                    <a:solidFill>
                      <a:srgbClr val="FFFFFF"/>
                    </a:solidFill>
                  </a:endParaRPr>
                </a:p>
              </p:txBody>
            </p:sp>
            <p:sp>
              <p:nvSpPr>
                <p:cNvPr id="50" name="Rectangle 49"/>
                <p:cNvSpPr/>
                <p:nvPr/>
              </p:nvSpPr>
              <p:spPr>
                <a:xfrm>
                  <a:off x="609599" y="1624841"/>
                  <a:ext cx="720000" cy="709551"/>
                </a:xfrm>
                <a:prstGeom prst="rect">
                  <a:avLst/>
                </a:prstGeom>
                <a:solidFill>
                  <a:schemeClr val="tx2">
                    <a:alpha val="1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endParaRPr lang="en-US" kern="0" dirty="0">
                    <a:solidFill>
                      <a:srgbClr val="FFFFFF"/>
                    </a:solidFill>
                  </a:endParaRPr>
                </a:p>
              </p:txBody>
            </p:sp>
            <p:sp>
              <p:nvSpPr>
                <p:cNvPr id="235" name="Business_People3">
                  <a:extLst>
                    <a:ext uri="{FF2B5EF4-FFF2-40B4-BE49-F238E27FC236}">
                      <a16:creationId xmlns:a16="http://schemas.microsoft.com/office/drawing/2014/main" id="{66D6987C-D507-4065-9C99-75E56DA6F297}"/>
                    </a:ext>
                  </a:extLst>
                </p:cNvPr>
                <p:cNvSpPr>
                  <a:spLocks noChangeAspect="1"/>
                </p:cNvSpPr>
                <p:nvPr>
                  <p:custDataLst>
                    <p:tags r:id="rId12"/>
                  </p:custDataLst>
                </p:nvPr>
              </p:nvSpPr>
              <p:spPr bwMode="auto">
                <a:xfrm>
                  <a:off x="10934255" y="2474508"/>
                  <a:ext cx="395801" cy="516964"/>
                </a:xfrm>
                <a:custGeom>
                  <a:avLst/>
                  <a:gdLst>
                    <a:gd name="connsiteX0" fmla="*/ 865613 w 2208433"/>
                    <a:gd name="connsiteY0" fmla="*/ 1682726 h 2884488"/>
                    <a:gd name="connsiteX1" fmla="*/ 866321 w 2208433"/>
                    <a:gd name="connsiteY1" fmla="*/ 1704565 h 2884488"/>
                    <a:gd name="connsiteX2" fmla="*/ 789393 w 2208433"/>
                    <a:gd name="connsiteY2" fmla="*/ 1963819 h 2884488"/>
                    <a:gd name="connsiteX3" fmla="*/ 876381 w 2208433"/>
                    <a:gd name="connsiteY3" fmla="*/ 1971514 h 2884488"/>
                    <a:gd name="connsiteX4" fmla="*/ 926215 w 2208433"/>
                    <a:gd name="connsiteY4" fmla="*/ 1963293 h 2884488"/>
                    <a:gd name="connsiteX5" fmla="*/ 919070 w 2208433"/>
                    <a:gd name="connsiteY5" fmla="*/ 1737369 h 2884488"/>
                    <a:gd name="connsiteX6" fmla="*/ 905769 w 2208433"/>
                    <a:gd name="connsiteY6" fmla="*/ 1736436 h 2884488"/>
                    <a:gd name="connsiteX7" fmla="*/ 892172 w 2208433"/>
                    <a:gd name="connsiteY7" fmla="*/ 1728167 h 2884488"/>
                    <a:gd name="connsiteX8" fmla="*/ 880348 w 2208433"/>
                    <a:gd name="connsiteY8" fmla="*/ 1696274 h 2884488"/>
                    <a:gd name="connsiteX9" fmla="*/ 867342 w 2208433"/>
                    <a:gd name="connsiteY9" fmla="*/ 1683280 h 2884488"/>
                    <a:gd name="connsiteX10" fmla="*/ 1058756 w 2208433"/>
                    <a:gd name="connsiteY10" fmla="*/ 1643194 h 2884488"/>
                    <a:gd name="connsiteX11" fmla="*/ 1059247 w 2208433"/>
                    <a:gd name="connsiteY11" fmla="*/ 1654350 h 2884488"/>
                    <a:gd name="connsiteX12" fmla="*/ 1061428 w 2208433"/>
                    <a:gd name="connsiteY12" fmla="*/ 1661003 h 2884488"/>
                    <a:gd name="connsiteX13" fmla="*/ 1062361 w 2208433"/>
                    <a:gd name="connsiteY13" fmla="*/ 1682247 h 2884488"/>
                    <a:gd name="connsiteX14" fmla="*/ 1061988 w 2208433"/>
                    <a:gd name="connsiteY14" fmla="*/ 1716610 h 2884488"/>
                    <a:gd name="connsiteX15" fmla="*/ 1071681 w 2208433"/>
                    <a:gd name="connsiteY15" fmla="*/ 1936797 h 2884488"/>
                    <a:gd name="connsiteX16" fmla="*/ 1074500 w 2208433"/>
                    <a:gd name="connsiteY16" fmla="*/ 1936157 h 2884488"/>
                    <a:gd name="connsiteX17" fmla="*/ 1119001 w 2208433"/>
                    <a:gd name="connsiteY17" fmla="*/ 1915875 h 2884488"/>
                    <a:gd name="connsiteX18" fmla="*/ 1106008 w 2208433"/>
                    <a:gd name="connsiteY18" fmla="*/ 1829854 h 2884488"/>
                    <a:gd name="connsiteX19" fmla="*/ 1160857 w 2208433"/>
                    <a:gd name="connsiteY19" fmla="*/ 1837531 h 2884488"/>
                    <a:gd name="connsiteX20" fmla="*/ 1207548 w 2208433"/>
                    <a:gd name="connsiteY20" fmla="*/ 1812208 h 2884488"/>
                    <a:gd name="connsiteX21" fmla="*/ 1345848 w 2208433"/>
                    <a:gd name="connsiteY21" fmla="*/ 1859910 h 2884488"/>
                    <a:gd name="connsiteX22" fmla="*/ 1479421 w 2208433"/>
                    <a:gd name="connsiteY22" fmla="*/ 1882289 h 2884488"/>
                    <a:gd name="connsiteX23" fmla="*/ 1547389 w 2208433"/>
                    <a:gd name="connsiteY23" fmla="*/ 1892300 h 2884488"/>
                    <a:gd name="connsiteX24" fmla="*/ 1706375 w 2208433"/>
                    <a:gd name="connsiteY24" fmla="*/ 1823398 h 2884488"/>
                    <a:gd name="connsiteX25" fmla="*/ 1200196 w 2208433"/>
                    <a:gd name="connsiteY25" fmla="*/ 1766926 h 2884488"/>
                    <a:gd name="connsiteX26" fmla="*/ 1203138 w 2208433"/>
                    <a:gd name="connsiteY26" fmla="*/ 1774826 h 2884488"/>
                    <a:gd name="connsiteX27" fmla="*/ 1153478 w 2208433"/>
                    <a:gd name="connsiteY27" fmla="*/ 1768920 h 2884488"/>
                    <a:gd name="connsiteX28" fmla="*/ 1150427 w 2208433"/>
                    <a:gd name="connsiteY28" fmla="*/ 1761374 h 2884488"/>
                    <a:gd name="connsiteX29" fmla="*/ 1094725 w 2208433"/>
                    <a:gd name="connsiteY29" fmla="*/ 1755159 h 2884488"/>
                    <a:gd name="connsiteX30" fmla="*/ 1080538 w 2208433"/>
                    <a:gd name="connsiteY30" fmla="*/ 1661239 h 2884488"/>
                    <a:gd name="connsiteX31" fmla="*/ 1062435 w 2208433"/>
                    <a:gd name="connsiteY31" fmla="*/ 1646071 h 2884488"/>
                    <a:gd name="connsiteX32" fmla="*/ 1516881 w 2208433"/>
                    <a:gd name="connsiteY32" fmla="*/ 1057046 h 2884488"/>
                    <a:gd name="connsiteX33" fmla="*/ 1481659 w 2208433"/>
                    <a:gd name="connsiteY33" fmla="*/ 1080602 h 2884488"/>
                    <a:gd name="connsiteX34" fmla="*/ 1481773 w 2208433"/>
                    <a:gd name="connsiteY34" fmla="*/ 1089589 h 2884488"/>
                    <a:gd name="connsiteX35" fmla="*/ 1480754 w 2208433"/>
                    <a:gd name="connsiteY35" fmla="*/ 1080499 h 2884488"/>
                    <a:gd name="connsiteX36" fmla="*/ 860404 w 2208433"/>
                    <a:gd name="connsiteY36" fmla="*/ 495300 h 2884488"/>
                    <a:gd name="connsiteX37" fmla="*/ 836142 w 2208433"/>
                    <a:gd name="connsiteY37" fmla="*/ 529631 h 2884488"/>
                    <a:gd name="connsiteX38" fmla="*/ 816614 w 2208433"/>
                    <a:gd name="connsiteY38" fmla="*/ 529039 h 2884488"/>
                    <a:gd name="connsiteX39" fmla="*/ 855392 w 2208433"/>
                    <a:gd name="connsiteY39" fmla="*/ 1367817 h 2884488"/>
                    <a:gd name="connsiteX40" fmla="*/ 860030 w 2208433"/>
                    <a:gd name="connsiteY40" fmla="*/ 1510704 h 2884488"/>
                    <a:gd name="connsiteX41" fmla="*/ 871480 w 2208433"/>
                    <a:gd name="connsiteY41" fmla="*/ 1500188 h 2884488"/>
                    <a:gd name="connsiteX42" fmla="*/ 904596 w 2208433"/>
                    <a:gd name="connsiteY42" fmla="*/ 1509850 h 2884488"/>
                    <a:gd name="connsiteX43" fmla="*/ 911955 w 2208433"/>
                    <a:gd name="connsiteY43" fmla="*/ 1512368 h 2884488"/>
                    <a:gd name="connsiteX44" fmla="*/ 911627 w 2208433"/>
                    <a:gd name="connsiteY44" fmla="*/ 1502004 h 2884488"/>
                    <a:gd name="connsiteX45" fmla="*/ 917573 w 2208433"/>
                    <a:gd name="connsiteY45" fmla="*/ 943459 h 2884488"/>
                    <a:gd name="connsiteX46" fmla="*/ 906275 w 2208433"/>
                    <a:gd name="connsiteY46" fmla="*/ 807964 h 2884488"/>
                    <a:gd name="connsiteX47" fmla="*/ 967520 w 2208433"/>
                    <a:gd name="connsiteY47" fmla="*/ 763588 h 2884488"/>
                    <a:gd name="connsiteX48" fmla="*/ 1027576 w 2208433"/>
                    <a:gd name="connsiteY48" fmla="*/ 764771 h 2884488"/>
                    <a:gd name="connsiteX49" fmla="*/ 1055523 w 2208433"/>
                    <a:gd name="connsiteY49" fmla="*/ 785480 h 2884488"/>
                    <a:gd name="connsiteX50" fmla="*/ 1000818 w 2208433"/>
                    <a:gd name="connsiteY50" fmla="*/ 852340 h 2884488"/>
                    <a:gd name="connsiteX51" fmla="*/ 1013900 w 2208433"/>
                    <a:gd name="connsiteY51" fmla="*/ 915058 h 2884488"/>
                    <a:gd name="connsiteX52" fmla="*/ 1034117 w 2208433"/>
                    <a:gd name="connsiteY52" fmla="*/ 1019785 h 2884488"/>
                    <a:gd name="connsiteX53" fmla="*/ 1053739 w 2208433"/>
                    <a:gd name="connsiteY53" fmla="*/ 1529222 h 2884488"/>
                    <a:gd name="connsiteX54" fmla="*/ 1054178 w 2208433"/>
                    <a:gd name="connsiteY54" fmla="*/ 1539189 h 2884488"/>
                    <a:gd name="connsiteX55" fmla="*/ 1063559 w 2208433"/>
                    <a:gd name="connsiteY55" fmla="*/ 1548835 h 2884488"/>
                    <a:gd name="connsiteX56" fmla="*/ 1061601 w 2208433"/>
                    <a:gd name="connsiteY56" fmla="*/ 1535871 h 2884488"/>
                    <a:gd name="connsiteX57" fmla="*/ 1101249 w 2208433"/>
                    <a:gd name="connsiteY57" fmla="*/ 1133967 h 2884488"/>
                    <a:gd name="connsiteX58" fmla="*/ 1106574 w 2208433"/>
                    <a:gd name="connsiteY58" fmla="*/ 762842 h 2884488"/>
                    <a:gd name="connsiteX59" fmla="*/ 1107758 w 2208433"/>
                    <a:gd name="connsiteY59" fmla="*/ 723776 h 2884488"/>
                    <a:gd name="connsiteX60" fmla="*/ 1057459 w 2208433"/>
                    <a:gd name="connsiteY60" fmla="*/ 723184 h 2884488"/>
                    <a:gd name="connsiteX61" fmla="*/ 1036747 w 2208433"/>
                    <a:gd name="connsiteY61" fmla="*/ 735022 h 2884488"/>
                    <a:gd name="connsiteX62" fmla="*/ 996508 w 2208433"/>
                    <a:gd name="connsiteY62" fmla="*/ 736206 h 2884488"/>
                    <a:gd name="connsiteX63" fmla="*/ 865138 w 2208433"/>
                    <a:gd name="connsiteY63" fmla="*/ 549164 h 2884488"/>
                    <a:gd name="connsiteX64" fmla="*/ 862771 w 2208433"/>
                    <a:gd name="connsiteY64" fmla="*/ 495892 h 2884488"/>
                    <a:gd name="connsiteX65" fmla="*/ 1211378 w 2208433"/>
                    <a:gd name="connsiteY65" fmla="*/ 0 h 2884488"/>
                    <a:gd name="connsiteX66" fmla="*/ 1411638 w 2208433"/>
                    <a:gd name="connsiteY66" fmla="*/ 238006 h 2884488"/>
                    <a:gd name="connsiteX67" fmla="*/ 1366742 w 2208433"/>
                    <a:gd name="connsiteY67" fmla="*/ 364706 h 2884488"/>
                    <a:gd name="connsiteX68" fmla="*/ 1324209 w 2208433"/>
                    <a:gd name="connsiteY68" fmla="*/ 457658 h 2884488"/>
                    <a:gd name="connsiteX69" fmla="*/ 1325981 w 2208433"/>
                    <a:gd name="connsiteY69" fmla="*/ 481932 h 2884488"/>
                    <a:gd name="connsiteX70" fmla="*/ 1297626 w 2208433"/>
                    <a:gd name="connsiteY70" fmla="*/ 509759 h 2884488"/>
                    <a:gd name="connsiteX71" fmla="*/ 1258637 w 2208433"/>
                    <a:gd name="connsiteY71" fmla="*/ 594423 h 2884488"/>
                    <a:gd name="connsiteX72" fmla="*/ 1137536 w 2208433"/>
                    <a:gd name="connsiteY72" fmla="*/ 721714 h 2884488"/>
                    <a:gd name="connsiteX73" fmla="*/ 1131629 w 2208433"/>
                    <a:gd name="connsiteY73" fmla="*/ 724674 h 2884488"/>
                    <a:gd name="connsiteX74" fmla="*/ 1131629 w 2208433"/>
                    <a:gd name="connsiteY74" fmla="*/ 728227 h 2884488"/>
                    <a:gd name="connsiteX75" fmla="*/ 1377375 w 2208433"/>
                    <a:gd name="connsiteY75" fmla="*/ 930709 h 2884488"/>
                    <a:gd name="connsiteX76" fmla="*/ 1348429 w 2208433"/>
                    <a:gd name="connsiteY76" fmla="*/ 1343371 h 2884488"/>
                    <a:gd name="connsiteX77" fmla="*/ 1450627 w 2208433"/>
                    <a:gd name="connsiteY77" fmla="*/ 1183517 h 2884488"/>
                    <a:gd name="connsiteX78" fmla="*/ 1481345 w 2208433"/>
                    <a:gd name="connsiteY78" fmla="*/ 1134968 h 2884488"/>
                    <a:gd name="connsiteX79" fmla="*/ 1482280 w 2208433"/>
                    <a:gd name="connsiteY79" fmla="*/ 1123842 h 2884488"/>
                    <a:gd name="connsiteX80" fmla="*/ 1483207 w 2208433"/>
                    <a:gd name="connsiteY80" fmla="*/ 1143551 h 2884488"/>
                    <a:gd name="connsiteX81" fmla="*/ 1488736 w 2208433"/>
                    <a:gd name="connsiteY81" fmla="*/ 1168287 h 2884488"/>
                    <a:gd name="connsiteX82" fmla="*/ 1540044 w 2208433"/>
                    <a:gd name="connsiteY82" fmla="*/ 1137479 h 2884488"/>
                    <a:gd name="connsiteX83" fmla="*/ 1564813 w 2208433"/>
                    <a:gd name="connsiteY83" fmla="*/ 1178951 h 2884488"/>
                    <a:gd name="connsiteX84" fmla="*/ 1325375 w 2208433"/>
                    <a:gd name="connsiteY84" fmla="*/ 1455632 h 2884488"/>
                    <a:gd name="connsiteX85" fmla="*/ 1440966 w 2208433"/>
                    <a:gd name="connsiteY85" fmla="*/ 1763713 h 2884488"/>
                    <a:gd name="connsiteX86" fmla="*/ 1830200 w 2208433"/>
                    <a:gd name="connsiteY86" fmla="*/ 1031427 h 2884488"/>
                    <a:gd name="connsiteX87" fmla="*/ 1788918 w 2208433"/>
                    <a:gd name="connsiteY87" fmla="*/ 1023725 h 2884488"/>
                    <a:gd name="connsiteX88" fmla="*/ 1697507 w 2208433"/>
                    <a:gd name="connsiteY88" fmla="*/ 1104301 h 2884488"/>
                    <a:gd name="connsiteX89" fmla="*/ 1672737 w 2208433"/>
                    <a:gd name="connsiteY89" fmla="*/ 1185468 h 2884488"/>
                    <a:gd name="connsiteX90" fmla="*/ 1646199 w 2208433"/>
                    <a:gd name="connsiteY90" fmla="*/ 1190208 h 2884488"/>
                    <a:gd name="connsiteX91" fmla="*/ 1645609 w 2208433"/>
                    <a:gd name="connsiteY91" fmla="*/ 1212722 h 2884488"/>
                    <a:gd name="connsiteX92" fmla="*/ 1645019 w 2208433"/>
                    <a:gd name="connsiteY92" fmla="*/ 1221016 h 2884488"/>
                    <a:gd name="connsiteX93" fmla="*/ 1591352 w 2208433"/>
                    <a:gd name="connsiteY93" fmla="*/ 1297444 h 2884488"/>
                    <a:gd name="connsiteX94" fmla="*/ 1610814 w 2208433"/>
                    <a:gd name="connsiteY94" fmla="*/ 1217461 h 2884488"/>
                    <a:gd name="connsiteX95" fmla="*/ 1614352 w 2208433"/>
                    <a:gd name="connsiteY95" fmla="*/ 1057496 h 2884488"/>
                    <a:gd name="connsiteX96" fmla="*/ 1590172 w 2208433"/>
                    <a:gd name="connsiteY96" fmla="*/ 1020763 h 2884488"/>
                    <a:gd name="connsiteX97" fmla="*/ 1534598 w 2208433"/>
                    <a:gd name="connsiteY97" fmla="*/ 1045544 h 2884488"/>
                    <a:gd name="connsiteX98" fmla="*/ 1537982 w 2208433"/>
                    <a:gd name="connsiteY98" fmla="*/ 1043348 h 2884488"/>
                    <a:gd name="connsiteX99" fmla="*/ 1591222 w 2208433"/>
                    <a:gd name="connsiteY99" fmla="*/ 1017741 h 2884488"/>
                    <a:gd name="connsiteX100" fmla="*/ 1591813 w 2208433"/>
                    <a:gd name="connsiteY100" fmla="*/ 996427 h 2884488"/>
                    <a:gd name="connsiteX101" fmla="*/ 1533330 w 2208433"/>
                    <a:gd name="connsiteY101" fmla="*/ 820587 h 2884488"/>
                    <a:gd name="connsiteX102" fmla="*/ 1526241 w 2208433"/>
                    <a:gd name="connsiteY102" fmla="*/ 732371 h 2884488"/>
                    <a:gd name="connsiteX103" fmla="*/ 1524469 w 2208433"/>
                    <a:gd name="connsiteY103" fmla="*/ 716978 h 2884488"/>
                    <a:gd name="connsiteX104" fmla="*/ 1762536 w 2208433"/>
                    <a:gd name="connsiteY104" fmla="*/ 412662 h 2884488"/>
                    <a:gd name="connsiteX105" fmla="*/ 2034865 w 2208433"/>
                    <a:gd name="connsiteY105" fmla="*/ 657180 h 2884488"/>
                    <a:gd name="connsiteX106" fmla="*/ 2067947 w 2208433"/>
                    <a:gd name="connsiteY106" fmla="*/ 722306 h 2884488"/>
                    <a:gd name="connsiteX107" fmla="*/ 2072673 w 2208433"/>
                    <a:gd name="connsiteY107" fmla="*/ 772631 h 2884488"/>
                    <a:gd name="connsiteX108" fmla="*/ 2057313 w 2208433"/>
                    <a:gd name="connsiteY108" fmla="*/ 722306 h 2884488"/>
                    <a:gd name="connsiteX109" fmla="*/ 2053178 w 2208433"/>
                    <a:gd name="connsiteY109" fmla="*/ 768486 h 2884488"/>
                    <a:gd name="connsiteX110" fmla="*/ 2031912 w 2208433"/>
                    <a:gd name="connsiteY110" fmla="*/ 989323 h 2884488"/>
                    <a:gd name="connsiteX111" fmla="*/ 2018325 w 2208433"/>
                    <a:gd name="connsiteY111" fmla="*/ 1002348 h 2884488"/>
                    <a:gd name="connsiteX112" fmla="*/ 2021278 w 2208433"/>
                    <a:gd name="connsiteY112" fmla="*/ 1042016 h 2884488"/>
                    <a:gd name="connsiteX113" fmla="*/ 2098074 w 2208433"/>
                    <a:gd name="connsiteY113" fmla="*/ 1080499 h 2884488"/>
                    <a:gd name="connsiteX114" fmla="*/ 2202044 w 2208433"/>
                    <a:gd name="connsiteY114" fmla="*/ 1191805 h 2884488"/>
                    <a:gd name="connsiteX115" fmla="*/ 2203816 w 2208433"/>
                    <a:gd name="connsiteY115" fmla="*/ 1435140 h 2884488"/>
                    <a:gd name="connsiteX116" fmla="*/ 2194955 w 2208433"/>
                    <a:gd name="connsiteY116" fmla="*/ 1661896 h 2884488"/>
                    <a:gd name="connsiteX117" fmla="*/ 2178414 w 2208433"/>
                    <a:gd name="connsiteY117" fmla="*/ 1764914 h 2884488"/>
                    <a:gd name="connsiteX118" fmla="*/ 2196727 w 2208433"/>
                    <a:gd name="connsiteY118" fmla="*/ 1927729 h 2884488"/>
                    <a:gd name="connsiteX119" fmla="*/ 2190229 w 2208433"/>
                    <a:gd name="connsiteY119" fmla="*/ 1962660 h 2884488"/>
                    <a:gd name="connsiteX120" fmla="*/ 2113433 w 2208433"/>
                    <a:gd name="connsiteY120" fmla="*/ 2049692 h 2884488"/>
                    <a:gd name="connsiteX121" fmla="*/ 2089804 w 2208433"/>
                    <a:gd name="connsiteY121" fmla="*/ 2055612 h 2884488"/>
                    <a:gd name="connsiteX122" fmla="*/ 1926170 w 2208433"/>
                    <a:gd name="connsiteY122" fmla="*/ 2044363 h 2884488"/>
                    <a:gd name="connsiteX123" fmla="*/ 1962796 w 2208433"/>
                    <a:gd name="connsiteY123" fmla="*/ 2303091 h 2884488"/>
                    <a:gd name="connsiteX124" fmla="*/ 1934440 w 2208433"/>
                    <a:gd name="connsiteY124" fmla="*/ 2454657 h 2884488"/>
                    <a:gd name="connsiteX125" fmla="*/ 1917900 w 2208433"/>
                    <a:gd name="connsiteY125" fmla="*/ 2684374 h 2884488"/>
                    <a:gd name="connsiteX126" fmla="*/ 1865324 w 2208433"/>
                    <a:gd name="connsiteY126" fmla="*/ 2883896 h 2884488"/>
                    <a:gd name="connsiteX127" fmla="*/ 1167073 w 2208433"/>
                    <a:gd name="connsiteY127" fmla="*/ 2883896 h 2884488"/>
                    <a:gd name="connsiteX128" fmla="*/ 1240915 w 2208433"/>
                    <a:gd name="connsiteY128" fmla="*/ 2271712 h 2884488"/>
                    <a:gd name="connsiteX129" fmla="*/ 1218467 w 2208433"/>
                    <a:gd name="connsiteY129" fmla="*/ 2255135 h 2884488"/>
                    <a:gd name="connsiteX130" fmla="*/ 1246822 w 2208433"/>
                    <a:gd name="connsiteY130" fmla="*/ 2143236 h 2884488"/>
                    <a:gd name="connsiteX131" fmla="*/ 1207243 w 2208433"/>
                    <a:gd name="connsiteY131" fmla="*/ 2156854 h 2884488"/>
                    <a:gd name="connsiteX132" fmla="*/ 1190702 w 2208433"/>
                    <a:gd name="connsiteY132" fmla="*/ 2107121 h 2884488"/>
                    <a:gd name="connsiteX133" fmla="*/ 1175343 w 2208433"/>
                    <a:gd name="connsiteY133" fmla="*/ 2107121 h 2884488"/>
                    <a:gd name="connsiteX134" fmla="*/ 1164119 w 2208433"/>
                    <a:gd name="connsiteY134" fmla="*/ 2600894 h 2884488"/>
                    <a:gd name="connsiteX135" fmla="*/ 1140490 w 2208433"/>
                    <a:gd name="connsiteY135" fmla="*/ 2639378 h 2884488"/>
                    <a:gd name="connsiteX136" fmla="*/ 1108590 w 2208433"/>
                    <a:gd name="connsiteY136" fmla="*/ 2884488 h 2884488"/>
                    <a:gd name="connsiteX137" fmla="*/ 220122 w 2208433"/>
                    <a:gd name="connsiteY137" fmla="*/ 2882712 h 2884488"/>
                    <a:gd name="connsiteX138" fmla="*/ 260292 w 2208433"/>
                    <a:gd name="connsiteY138" fmla="*/ 2571884 h 2884488"/>
                    <a:gd name="connsiteX139" fmla="*/ 83662 w 2208433"/>
                    <a:gd name="connsiteY139" fmla="*/ 2416765 h 2884488"/>
                    <a:gd name="connsiteX140" fmla="*/ 331180 w 2208433"/>
                    <a:gd name="connsiteY140" fmla="*/ 1677882 h 2884488"/>
                    <a:gd name="connsiteX141" fmla="*/ 317003 w 2208433"/>
                    <a:gd name="connsiteY141" fmla="*/ 1655976 h 2884488"/>
                    <a:gd name="connsiteX142" fmla="*/ 959 w 2208433"/>
                    <a:gd name="connsiteY142" fmla="*/ 1463558 h 2884488"/>
                    <a:gd name="connsiteX143" fmla="*/ 39947 w 2208433"/>
                    <a:gd name="connsiteY143" fmla="*/ 1331530 h 2884488"/>
                    <a:gd name="connsiteX144" fmla="*/ 386710 w 2208433"/>
                    <a:gd name="connsiteY144" fmla="*/ 654220 h 2884488"/>
                    <a:gd name="connsiteX145" fmla="*/ 720476 w 2208433"/>
                    <a:gd name="connsiteY145" fmla="*/ 592646 h 2884488"/>
                    <a:gd name="connsiteX146" fmla="*/ 809677 w 2208433"/>
                    <a:gd name="connsiteY146" fmla="*/ 525152 h 2884488"/>
                    <a:gd name="connsiteX147" fmla="*/ 835670 w 2208433"/>
                    <a:gd name="connsiteY147" fmla="*/ 526336 h 2884488"/>
                    <a:gd name="connsiteX148" fmla="*/ 860481 w 2208433"/>
                    <a:gd name="connsiteY148" fmla="*/ 491997 h 2884488"/>
                    <a:gd name="connsiteX149" fmla="*/ 895334 w 2208433"/>
                    <a:gd name="connsiteY149" fmla="*/ 487261 h 2884488"/>
                    <a:gd name="connsiteX150" fmla="*/ 901832 w 2208433"/>
                    <a:gd name="connsiteY150" fmla="*/ 424503 h 2884488"/>
                    <a:gd name="connsiteX151" fmla="*/ 905967 w 2208433"/>
                    <a:gd name="connsiteY151" fmla="*/ 257544 h 2884488"/>
                    <a:gd name="connsiteX152" fmla="*/ 1211378 w 2208433"/>
                    <a:gd name="connsiteY152" fmla="*/ 0 h 288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2208433" h="2884488">
                      <a:moveTo>
                        <a:pt x="865613" y="1682726"/>
                      </a:moveTo>
                      <a:lnTo>
                        <a:pt x="866321" y="1704565"/>
                      </a:lnTo>
                      <a:cubicBezTo>
                        <a:pt x="866321" y="1716403"/>
                        <a:pt x="788801" y="1952573"/>
                        <a:pt x="789393" y="1963819"/>
                      </a:cubicBezTo>
                      <a:cubicBezTo>
                        <a:pt x="814247" y="1968555"/>
                        <a:pt x="847385" y="1978025"/>
                        <a:pt x="876381" y="1971514"/>
                      </a:cubicBezTo>
                      <a:lnTo>
                        <a:pt x="926215" y="1963293"/>
                      </a:lnTo>
                      <a:lnTo>
                        <a:pt x="919070" y="1737369"/>
                      </a:lnTo>
                      <a:lnTo>
                        <a:pt x="905769" y="1736436"/>
                      </a:lnTo>
                      <a:cubicBezTo>
                        <a:pt x="898083" y="1737026"/>
                        <a:pt x="893354" y="1735845"/>
                        <a:pt x="892172" y="1728167"/>
                      </a:cubicBezTo>
                      <a:lnTo>
                        <a:pt x="880348" y="1696274"/>
                      </a:lnTo>
                      <a:cubicBezTo>
                        <a:pt x="877983" y="1686824"/>
                        <a:pt x="876209" y="1686233"/>
                        <a:pt x="867342" y="1683280"/>
                      </a:cubicBezTo>
                      <a:close/>
                      <a:moveTo>
                        <a:pt x="1058756" y="1643194"/>
                      </a:moveTo>
                      <a:lnTo>
                        <a:pt x="1059247" y="1654350"/>
                      </a:lnTo>
                      <a:lnTo>
                        <a:pt x="1061428" y="1661003"/>
                      </a:lnTo>
                      <a:cubicBezTo>
                        <a:pt x="1062195" y="1667002"/>
                        <a:pt x="1062398" y="1674347"/>
                        <a:pt x="1062361" y="1682247"/>
                      </a:cubicBezTo>
                      <a:lnTo>
                        <a:pt x="1061988" y="1716610"/>
                      </a:lnTo>
                      <a:lnTo>
                        <a:pt x="1071681" y="1936797"/>
                      </a:lnTo>
                      <a:lnTo>
                        <a:pt x="1074500" y="1936157"/>
                      </a:lnTo>
                      <a:cubicBezTo>
                        <a:pt x="1089746" y="1931339"/>
                        <a:pt x="1104651" y="1924902"/>
                        <a:pt x="1119001" y="1915875"/>
                      </a:cubicBezTo>
                      <a:lnTo>
                        <a:pt x="1106008" y="1829854"/>
                      </a:lnTo>
                      <a:lnTo>
                        <a:pt x="1160857" y="1837531"/>
                      </a:lnTo>
                      <a:cubicBezTo>
                        <a:pt x="1211094" y="1856377"/>
                        <a:pt x="1179179" y="1821631"/>
                        <a:pt x="1207548" y="1812208"/>
                      </a:cubicBezTo>
                      <a:cubicBezTo>
                        <a:pt x="1241237" y="1801019"/>
                        <a:pt x="1300930" y="1799841"/>
                        <a:pt x="1345848" y="1859910"/>
                      </a:cubicBezTo>
                      <a:cubicBezTo>
                        <a:pt x="1365352" y="1885233"/>
                        <a:pt x="1441004" y="1864032"/>
                        <a:pt x="1479421" y="1882289"/>
                      </a:cubicBezTo>
                      <a:lnTo>
                        <a:pt x="1547389" y="1892300"/>
                      </a:lnTo>
                      <a:lnTo>
                        <a:pt x="1706375" y="1823398"/>
                      </a:lnTo>
                      <a:lnTo>
                        <a:pt x="1200196" y="1766926"/>
                      </a:lnTo>
                      <a:lnTo>
                        <a:pt x="1203138" y="1774826"/>
                      </a:lnTo>
                      <a:cubicBezTo>
                        <a:pt x="1188358" y="1774826"/>
                        <a:pt x="1175352" y="1770101"/>
                        <a:pt x="1153478" y="1768920"/>
                      </a:cubicBezTo>
                      <a:lnTo>
                        <a:pt x="1150427" y="1761374"/>
                      </a:lnTo>
                      <a:lnTo>
                        <a:pt x="1094725" y="1755159"/>
                      </a:lnTo>
                      <a:lnTo>
                        <a:pt x="1080538" y="1661239"/>
                      </a:lnTo>
                      <a:lnTo>
                        <a:pt x="1062435" y="1646071"/>
                      </a:lnTo>
                      <a:close/>
                      <a:moveTo>
                        <a:pt x="1516881" y="1057046"/>
                      </a:moveTo>
                      <a:lnTo>
                        <a:pt x="1481659" y="1080602"/>
                      </a:lnTo>
                      <a:lnTo>
                        <a:pt x="1481773" y="1089589"/>
                      </a:lnTo>
                      <a:lnTo>
                        <a:pt x="1480754" y="1080499"/>
                      </a:lnTo>
                      <a:close/>
                      <a:moveTo>
                        <a:pt x="860404" y="495300"/>
                      </a:moveTo>
                      <a:lnTo>
                        <a:pt x="836142" y="529631"/>
                      </a:lnTo>
                      <a:lnTo>
                        <a:pt x="816614" y="529039"/>
                      </a:lnTo>
                      <a:cubicBezTo>
                        <a:pt x="841024" y="728808"/>
                        <a:pt x="846461" y="1036118"/>
                        <a:pt x="855392" y="1367817"/>
                      </a:cubicBezTo>
                      <a:lnTo>
                        <a:pt x="860030" y="1510704"/>
                      </a:lnTo>
                      <a:lnTo>
                        <a:pt x="871480" y="1500188"/>
                      </a:lnTo>
                      <a:cubicBezTo>
                        <a:pt x="888181" y="1504322"/>
                        <a:pt x="897456" y="1507312"/>
                        <a:pt x="904596" y="1509850"/>
                      </a:cubicBezTo>
                      <a:lnTo>
                        <a:pt x="911955" y="1512368"/>
                      </a:lnTo>
                      <a:lnTo>
                        <a:pt x="911627" y="1502004"/>
                      </a:lnTo>
                      <a:lnTo>
                        <a:pt x="917573" y="943459"/>
                      </a:lnTo>
                      <a:cubicBezTo>
                        <a:pt x="924708" y="877191"/>
                        <a:pt x="938384" y="825714"/>
                        <a:pt x="906275" y="807964"/>
                      </a:cubicBezTo>
                      <a:cubicBezTo>
                        <a:pt x="924708" y="796722"/>
                        <a:pt x="945520" y="781930"/>
                        <a:pt x="967520" y="763588"/>
                      </a:cubicBezTo>
                      <a:cubicBezTo>
                        <a:pt x="978818" y="774238"/>
                        <a:pt x="993683" y="776605"/>
                        <a:pt x="1027576" y="764771"/>
                      </a:cubicBezTo>
                      <a:lnTo>
                        <a:pt x="1055523" y="785480"/>
                      </a:lnTo>
                      <a:cubicBezTo>
                        <a:pt x="1032333" y="795539"/>
                        <a:pt x="1016873" y="824531"/>
                        <a:pt x="1000818" y="852340"/>
                      </a:cubicBezTo>
                      <a:cubicBezTo>
                        <a:pt x="1004386" y="864174"/>
                        <a:pt x="1004386" y="890208"/>
                        <a:pt x="1013900" y="915058"/>
                      </a:cubicBezTo>
                      <a:cubicBezTo>
                        <a:pt x="1024008" y="942867"/>
                        <a:pt x="1025792" y="981326"/>
                        <a:pt x="1034117" y="1019785"/>
                      </a:cubicBezTo>
                      <a:lnTo>
                        <a:pt x="1053739" y="1529222"/>
                      </a:lnTo>
                      <a:lnTo>
                        <a:pt x="1054178" y="1539189"/>
                      </a:lnTo>
                      <a:lnTo>
                        <a:pt x="1063559" y="1548835"/>
                      </a:lnTo>
                      <a:lnTo>
                        <a:pt x="1061601" y="1535871"/>
                      </a:lnTo>
                      <a:lnTo>
                        <a:pt x="1101249" y="1133967"/>
                      </a:lnTo>
                      <a:lnTo>
                        <a:pt x="1106574" y="762842"/>
                      </a:lnTo>
                      <a:lnTo>
                        <a:pt x="1107758" y="723776"/>
                      </a:lnTo>
                      <a:cubicBezTo>
                        <a:pt x="1094147" y="723184"/>
                        <a:pt x="1083496" y="722000"/>
                        <a:pt x="1057459" y="723184"/>
                      </a:cubicBezTo>
                      <a:lnTo>
                        <a:pt x="1036747" y="735022"/>
                      </a:lnTo>
                      <a:cubicBezTo>
                        <a:pt x="1029054" y="739757"/>
                        <a:pt x="1018994" y="742717"/>
                        <a:pt x="996508" y="736206"/>
                      </a:cubicBezTo>
                      <a:cubicBezTo>
                        <a:pt x="958635" y="671688"/>
                        <a:pt x="911887" y="610722"/>
                        <a:pt x="865138" y="549164"/>
                      </a:cubicBezTo>
                      <a:cubicBezTo>
                        <a:pt x="858037" y="534958"/>
                        <a:pt x="856853" y="517793"/>
                        <a:pt x="862771" y="495892"/>
                      </a:cubicBezTo>
                      <a:close/>
                      <a:moveTo>
                        <a:pt x="1211378" y="0"/>
                      </a:moveTo>
                      <a:cubicBezTo>
                        <a:pt x="1301170" y="5921"/>
                        <a:pt x="1420499" y="103017"/>
                        <a:pt x="1411638" y="238006"/>
                      </a:cubicBezTo>
                      <a:cubicBezTo>
                        <a:pt x="1399823" y="279450"/>
                        <a:pt x="1395097" y="320301"/>
                        <a:pt x="1366742" y="364706"/>
                      </a:cubicBezTo>
                      <a:lnTo>
                        <a:pt x="1324209" y="457658"/>
                      </a:lnTo>
                      <a:cubicBezTo>
                        <a:pt x="1325981" y="473051"/>
                        <a:pt x="1326572" y="480156"/>
                        <a:pt x="1325981" y="481932"/>
                      </a:cubicBezTo>
                      <a:lnTo>
                        <a:pt x="1297626" y="509759"/>
                      </a:lnTo>
                      <a:cubicBezTo>
                        <a:pt x="1293491" y="575477"/>
                        <a:pt x="1288174" y="569556"/>
                        <a:pt x="1258637" y="594423"/>
                      </a:cubicBezTo>
                      <a:cubicBezTo>
                        <a:pt x="1209015" y="635866"/>
                        <a:pt x="1170617" y="671390"/>
                        <a:pt x="1137536" y="721714"/>
                      </a:cubicBezTo>
                      <a:lnTo>
                        <a:pt x="1131629" y="724674"/>
                      </a:lnTo>
                      <a:lnTo>
                        <a:pt x="1131629" y="728227"/>
                      </a:lnTo>
                      <a:cubicBezTo>
                        <a:pt x="1222012" y="792169"/>
                        <a:pt x="1299398" y="861439"/>
                        <a:pt x="1377375" y="930709"/>
                      </a:cubicBezTo>
                      <a:lnTo>
                        <a:pt x="1348429" y="1343371"/>
                      </a:lnTo>
                      <a:lnTo>
                        <a:pt x="1450627" y="1183517"/>
                      </a:lnTo>
                      <a:cubicBezTo>
                        <a:pt x="1455353" y="1153914"/>
                        <a:pt x="1469530" y="1147401"/>
                        <a:pt x="1481345" y="1134968"/>
                      </a:cubicBezTo>
                      <a:lnTo>
                        <a:pt x="1482280" y="1123842"/>
                      </a:lnTo>
                      <a:lnTo>
                        <a:pt x="1483207" y="1143551"/>
                      </a:lnTo>
                      <a:cubicBezTo>
                        <a:pt x="1484165" y="1153771"/>
                        <a:pt x="1485787" y="1157622"/>
                        <a:pt x="1488736" y="1168287"/>
                      </a:cubicBezTo>
                      <a:cubicBezTo>
                        <a:pt x="1506428" y="1151698"/>
                        <a:pt x="1521762" y="1143403"/>
                        <a:pt x="1540044" y="1137479"/>
                      </a:cubicBezTo>
                      <a:cubicBezTo>
                        <a:pt x="1553608" y="1151105"/>
                        <a:pt x="1561275" y="1165324"/>
                        <a:pt x="1564813" y="1178951"/>
                      </a:cubicBezTo>
                      <a:cubicBezTo>
                        <a:pt x="1442735" y="1253009"/>
                        <a:pt x="1453351" y="1318773"/>
                        <a:pt x="1325375" y="1455632"/>
                      </a:cubicBezTo>
                      <a:cubicBezTo>
                        <a:pt x="1373145" y="1649960"/>
                        <a:pt x="1403222" y="1628631"/>
                        <a:pt x="1440966" y="1763713"/>
                      </a:cubicBezTo>
                      <a:cubicBezTo>
                        <a:pt x="1536505" y="1469258"/>
                        <a:pt x="1512326" y="1486440"/>
                        <a:pt x="1830200" y="1031427"/>
                      </a:cubicBezTo>
                      <a:cubicBezTo>
                        <a:pt x="1817816" y="1029650"/>
                        <a:pt x="1810149" y="1030243"/>
                        <a:pt x="1788918" y="1023725"/>
                      </a:cubicBezTo>
                      <a:lnTo>
                        <a:pt x="1697507" y="1104301"/>
                      </a:lnTo>
                      <a:lnTo>
                        <a:pt x="1672737" y="1185468"/>
                      </a:lnTo>
                      <a:cubicBezTo>
                        <a:pt x="1658583" y="1182506"/>
                        <a:pt x="1652686" y="1188430"/>
                        <a:pt x="1646199" y="1190208"/>
                      </a:cubicBezTo>
                      <a:lnTo>
                        <a:pt x="1645609" y="1212722"/>
                      </a:lnTo>
                      <a:cubicBezTo>
                        <a:pt x="1646788" y="1215684"/>
                        <a:pt x="1645609" y="1218646"/>
                        <a:pt x="1645019" y="1221016"/>
                      </a:cubicBezTo>
                      <a:lnTo>
                        <a:pt x="1591352" y="1297444"/>
                      </a:lnTo>
                      <a:lnTo>
                        <a:pt x="1610814" y="1217461"/>
                      </a:lnTo>
                      <a:lnTo>
                        <a:pt x="1614352" y="1057496"/>
                      </a:lnTo>
                      <a:cubicBezTo>
                        <a:pt x="1613173" y="1055126"/>
                        <a:pt x="1604326" y="1042092"/>
                        <a:pt x="1590172" y="1020763"/>
                      </a:cubicBezTo>
                      <a:lnTo>
                        <a:pt x="1534598" y="1045544"/>
                      </a:lnTo>
                      <a:lnTo>
                        <a:pt x="1537982" y="1043348"/>
                      </a:lnTo>
                      <a:cubicBezTo>
                        <a:pt x="1556369" y="1033135"/>
                        <a:pt x="1574091" y="1024846"/>
                        <a:pt x="1591222" y="1017741"/>
                      </a:cubicBezTo>
                      <a:lnTo>
                        <a:pt x="1591813" y="996427"/>
                      </a:lnTo>
                      <a:cubicBezTo>
                        <a:pt x="1554596" y="935446"/>
                        <a:pt x="1526832" y="876240"/>
                        <a:pt x="1533330" y="820587"/>
                      </a:cubicBezTo>
                      <a:cubicBezTo>
                        <a:pt x="1535102" y="799273"/>
                        <a:pt x="1544554" y="756645"/>
                        <a:pt x="1526241" y="732371"/>
                      </a:cubicBezTo>
                      <a:lnTo>
                        <a:pt x="1524469" y="716978"/>
                      </a:lnTo>
                      <a:cubicBezTo>
                        <a:pt x="1503793" y="574885"/>
                        <a:pt x="1543963" y="458842"/>
                        <a:pt x="1762536" y="412662"/>
                      </a:cubicBezTo>
                      <a:cubicBezTo>
                        <a:pt x="2040773" y="442265"/>
                        <a:pt x="2028958" y="548834"/>
                        <a:pt x="2034865" y="657180"/>
                      </a:cubicBezTo>
                      <a:cubicBezTo>
                        <a:pt x="2046680" y="678494"/>
                        <a:pt x="2058495" y="698624"/>
                        <a:pt x="2067947" y="722306"/>
                      </a:cubicBezTo>
                      <a:lnTo>
                        <a:pt x="2072673" y="772631"/>
                      </a:lnTo>
                      <a:lnTo>
                        <a:pt x="2057313" y="722306"/>
                      </a:lnTo>
                      <a:lnTo>
                        <a:pt x="2053178" y="768486"/>
                      </a:lnTo>
                      <a:cubicBezTo>
                        <a:pt x="2072673" y="845454"/>
                        <a:pt x="2072082" y="920052"/>
                        <a:pt x="2031912" y="989323"/>
                      </a:cubicBezTo>
                      <a:lnTo>
                        <a:pt x="2018325" y="1002348"/>
                      </a:lnTo>
                      <a:lnTo>
                        <a:pt x="2021278" y="1042016"/>
                      </a:lnTo>
                      <a:cubicBezTo>
                        <a:pt x="2066765" y="1062145"/>
                        <a:pt x="2081534" y="1062145"/>
                        <a:pt x="2098074" y="1080499"/>
                      </a:cubicBezTo>
                      <a:cubicBezTo>
                        <a:pt x="2127020" y="1112470"/>
                        <a:pt x="2173688" y="1126679"/>
                        <a:pt x="2202044" y="1191805"/>
                      </a:cubicBezTo>
                      <a:cubicBezTo>
                        <a:pt x="2223901" y="1260484"/>
                        <a:pt x="2180777" y="1378302"/>
                        <a:pt x="2203816" y="1435140"/>
                      </a:cubicBezTo>
                      <a:cubicBezTo>
                        <a:pt x="2170144" y="1582561"/>
                        <a:pt x="2201453" y="1573088"/>
                        <a:pt x="2194955" y="1661896"/>
                      </a:cubicBezTo>
                      <a:cubicBezTo>
                        <a:pt x="2180777" y="1712813"/>
                        <a:pt x="2173688" y="1720510"/>
                        <a:pt x="2178414" y="1764914"/>
                      </a:cubicBezTo>
                      <a:cubicBezTo>
                        <a:pt x="2163646" y="1864971"/>
                        <a:pt x="2193774" y="1850170"/>
                        <a:pt x="2196727" y="1927729"/>
                      </a:cubicBezTo>
                      <a:cubicBezTo>
                        <a:pt x="2198499" y="1942530"/>
                        <a:pt x="2197318" y="1951411"/>
                        <a:pt x="2190229" y="1962660"/>
                      </a:cubicBezTo>
                      <a:cubicBezTo>
                        <a:pt x="2143561" y="2036667"/>
                        <a:pt x="2129974" y="2039627"/>
                        <a:pt x="2113433" y="2049692"/>
                      </a:cubicBezTo>
                      <a:cubicBezTo>
                        <a:pt x="2105163" y="2056796"/>
                        <a:pt x="2099256" y="2056204"/>
                        <a:pt x="2089804" y="2055612"/>
                      </a:cubicBezTo>
                      <a:cubicBezTo>
                        <a:pt x="1987016" y="2043771"/>
                        <a:pt x="1960433" y="2044955"/>
                        <a:pt x="1926170" y="2044363"/>
                      </a:cubicBezTo>
                      <a:lnTo>
                        <a:pt x="1962796" y="2303091"/>
                      </a:lnTo>
                      <a:lnTo>
                        <a:pt x="1934440" y="2454657"/>
                      </a:lnTo>
                      <a:lnTo>
                        <a:pt x="1917900" y="2684374"/>
                      </a:lnTo>
                      <a:lnTo>
                        <a:pt x="1865324" y="2883896"/>
                      </a:lnTo>
                      <a:lnTo>
                        <a:pt x="1167073" y="2883896"/>
                      </a:lnTo>
                      <a:cubicBezTo>
                        <a:pt x="1165892" y="2801601"/>
                        <a:pt x="1217876" y="2466498"/>
                        <a:pt x="1240915" y="2271712"/>
                      </a:cubicBezTo>
                      <a:cubicBezTo>
                        <a:pt x="1242097" y="2260463"/>
                        <a:pt x="1217286" y="2265199"/>
                        <a:pt x="1218467" y="2255135"/>
                      </a:cubicBezTo>
                      <a:cubicBezTo>
                        <a:pt x="1224374" y="2200666"/>
                        <a:pt x="1239143" y="2221979"/>
                        <a:pt x="1246822" y="2143236"/>
                      </a:cubicBezTo>
                      <a:cubicBezTo>
                        <a:pt x="1248004" y="2131395"/>
                        <a:pt x="1209015" y="2157446"/>
                        <a:pt x="1207243" y="2156854"/>
                      </a:cubicBezTo>
                      <a:cubicBezTo>
                        <a:pt x="1196019" y="2149157"/>
                        <a:pt x="1192475" y="2127251"/>
                        <a:pt x="1190702" y="2107121"/>
                      </a:cubicBezTo>
                      <a:cubicBezTo>
                        <a:pt x="1190112" y="2100016"/>
                        <a:pt x="1174753" y="2101792"/>
                        <a:pt x="1175343" y="2107121"/>
                      </a:cubicBezTo>
                      <a:cubicBezTo>
                        <a:pt x="1185977" y="2170471"/>
                        <a:pt x="1184204" y="2415581"/>
                        <a:pt x="1164119" y="2600894"/>
                      </a:cubicBezTo>
                      <a:cubicBezTo>
                        <a:pt x="1162938" y="2621024"/>
                        <a:pt x="1141081" y="2619840"/>
                        <a:pt x="1140490" y="2639378"/>
                      </a:cubicBezTo>
                      <a:cubicBezTo>
                        <a:pt x="1136945" y="2756012"/>
                        <a:pt x="1120996" y="2797456"/>
                        <a:pt x="1108590" y="2884488"/>
                      </a:cubicBezTo>
                      <a:lnTo>
                        <a:pt x="220122" y="2882712"/>
                      </a:lnTo>
                      <a:cubicBezTo>
                        <a:pt x="231346" y="2775550"/>
                        <a:pt x="246705" y="2654179"/>
                        <a:pt x="260292" y="2571884"/>
                      </a:cubicBezTo>
                      <a:cubicBezTo>
                        <a:pt x="185859" y="2547609"/>
                        <a:pt x="142145" y="2469458"/>
                        <a:pt x="83662" y="2416765"/>
                      </a:cubicBezTo>
                      <a:cubicBezTo>
                        <a:pt x="191176" y="1980421"/>
                        <a:pt x="200037" y="1868523"/>
                        <a:pt x="331180" y="1677882"/>
                      </a:cubicBezTo>
                      <a:lnTo>
                        <a:pt x="317003" y="1655976"/>
                      </a:lnTo>
                      <a:cubicBezTo>
                        <a:pt x="-3177" y="1612164"/>
                        <a:pt x="21044" y="1489016"/>
                        <a:pt x="959" y="1463558"/>
                      </a:cubicBezTo>
                      <a:cubicBezTo>
                        <a:pt x="-4949" y="1395472"/>
                        <a:pt x="17499" y="1364093"/>
                        <a:pt x="39947" y="1331530"/>
                      </a:cubicBezTo>
                      <a:cubicBezTo>
                        <a:pt x="119697" y="1081091"/>
                        <a:pt x="249068" y="863215"/>
                        <a:pt x="386710" y="654220"/>
                      </a:cubicBezTo>
                      <a:cubicBezTo>
                        <a:pt x="419200" y="618697"/>
                        <a:pt x="589923" y="608040"/>
                        <a:pt x="720476" y="592646"/>
                      </a:cubicBezTo>
                      <a:cubicBezTo>
                        <a:pt x="757692" y="574885"/>
                        <a:pt x="785457" y="550611"/>
                        <a:pt x="809677" y="525152"/>
                      </a:cubicBezTo>
                      <a:lnTo>
                        <a:pt x="835670" y="526336"/>
                      </a:lnTo>
                      <a:lnTo>
                        <a:pt x="860481" y="491997"/>
                      </a:lnTo>
                      <a:cubicBezTo>
                        <a:pt x="871705" y="487853"/>
                        <a:pt x="883519" y="486077"/>
                        <a:pt x="895334" y="487261"/>
                      </a:cubicBezTo>
                      <a:cubicBezTo>
                        <a:pt x="903014" y="448777"/>
                        <a:pt x="901241" y="441081"/>
                        <a:pt x="901832" y="424503"/>
                      </a:cubicBezTo>
                      <a:cubicBezTo>
                        <a:pt x="867569" y="369442"/>
                        <a:pt x="878203" y="309644"/>
                        <a:pt x="905967" y="257544"/>
                      </a:cubicBezTo>
                      <a:cubicBezTo>
                        <a:pt x="937867" y="97689"/>
                        <a:pt x="973311" y="15986"/>
                        <a:pt x="1211378" y="0"/>
                      </a:cubicBezTo>
                      <a:close/>
                    </a:path>
                  </a:pathLst>
                </a:custGeom>
                <a:solidFill>
                  <a:schemeClr val="bg1"/>
                </a:solidFill>
                <a:ln w="6350" cap="flat">
                  <a:no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fr-FR" dirty="0">
                    <a:solidFill>
                      <a:srgbClr val="180E3C"/>
                    </a:solidFill>
                  </a:endParaRPr>
                </a:p>
              </p:txBody>
            </p:sp>
            <p:grpSp>
              <p:nvGrpSpPr>
                <p:cNvPr id="236" name="Business_People2">
                  <a:extLst>
                    <a:ext uri="{FF2B5EF4-FFF2-40B4-BE49-F238E27FC236}">
                      <a16:creationId xmlns:a16="http://schemas.microsoft.com/office/drawing/2014/main" id="{A7CA5000-CCC0-4F19-AB27-1D29A69E5F3C}"/>
                    </a:ext>
                  </a:extLst>
                </p:cNvPr>
                <p:cNvGrpSpPr>
                  <a:grpSpLocks noChangeAspect="1"/>
                </p:cNvGrpSpPr>
                <p:nvPr>
                  <p:custDataLst>
                    <p:tags r:id="rId13"/>
                  </p:custDataLst>
                </p:nvPr>
              </p:nvGrpSpPr>
              <p:grpSpPr bwMode="auto">
                <a:xfrm>
                  <a:off x="5455157" y="3748355"/>
                  <a:ext cx="1308200" cy="812684"/>
                  <a:chOff x="1575" y="1315"/>
                  <a:chExt cx="4533" cy="2816"/>
                </a:xfrm>
                <a:solidFill>
                  <a:schemeClr val="accent2"/>
                </a:solidFill>
              </p:grpSpPr>
              <p:sp>
                <p:nvSpPr>
                  <p:cNvPr id="237" name="Freeform 168">
                    <a:extLst>
                      <a:ext uri="{FF2B5EF4-FFF2-40B4-BE49-F238E27FC236}">
                        <a16:creationId xmlns:a16="http://schemas.microsoft.com/office/drawing/2014/main" id="{64A0DAFB-DA90-49B9-A099-0B8CBD4941A2}"/>
                      </a:ext>
                    </a:extLst>
                  </p:cNvPr>
                  <p:cNvSpPr>
                    <a:spLocks/>
                  </p:cNvSpPr>
                  <p:nvPr/>
                </p:nvSpPr>
                <p:spPr bwMode="auto">
                  <a:xfrm>
                    <a:off x="4728" y="1315"/>
                    <a:ext cx="240" cy="422"/>
                  </a:xfrm>
                  <a:custGeom>
                    <a:avLst/>
                    <a:gdLst>
                      <a:gd name="T0" fmla="*/ 533 w 1233"/>
                      <a:gd name="T1" fmla="*/ 27 h 2164"/>
                      <a:gd name="T2" fmla="*/ 1025 w 1233"/>
                      <a:gd name="T3" fmla="*/ 110 h 2164"/>
                      <a:gd name="T4" fmla="*/ 1207 w 1233"/>
                      <a:gd name="T5" fmla="*/ 398 h 2164"/>
                      <a:gd name="T6" fmla="*/ 1138 w 1233"/>
                      <a:gd name="T7" fmla="*/ 1025 h 2164"/>
                      <a:gd name="T8" fmla="*/ 943 w 1233"/>
                      <a:gd name="T9" fmla="*/ 1783 h 2164"/>
                      <a:gd name="T10" fmla="*/ 717 w 1233"/>
                      <a:gd name="T11" fmla="*/ 2032 h 2164"/>
                      <a:gd name="T12" fmla="*/ 559 w 1233"/>
                      <a:gd name="T13" fmla="*/ 2164 h 2164"/>
                      <a:gd name="T14" fmla="*/ 146 w 1233"/>
                      <a:gd name="T15" fmla="*/ 1812 h 2164"/>
                      <a:gd name="T16" fmla="*/ 85 w 1233"/>
                      <a:gd name="T17" fmla="*/ 1663 h 2164"/>
                      <a:gd name="T18" fmla="*/ 78 w 1233"/>
                      <a:gd name="T19" fmla="*/ 1586 h 2164"/>
                      <a:gd name="T20" fmla="*/ 0 w 1233"/>
                      <a:gd name="T21" fmla="*/ 737 h 2164"/>
                      <a:gd name="T22" fmla="*/ 114 w 1233"/>
                      <a:gd name="T23" fmla="*/ 279 h 2164"/>
                      <a:gd name="T24" fmla="*/ 533 w 1233"/>
                      <a:gd name="T25" fmla="*/ 27 h 2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3" h="2164">
                        <a:moveTo>
                          <a:pt x="533" y="27"/>
                        </a:moveTo>
                        <a:cubicBezTo>
                          <a:pt x="699" y="0"/>
                          <a:pt x="880" y="17"/>
                          <a:pt x="1025" y="110"/>
                        </a:cubicBezTo>
                        <a:cubicBezTo>
                          <a:pt x="1124" y="173"/>
                          <a:pt x="1193" y="281"/>
                          <a:pt x="1207" y="398"/>
                        </a:cubicBezTo>
                        <a:cubicBezTo>
                          <a:pt x="1233" y="609"/>
                          <a:pt x="1191" y="821"/>
                          <a:pt x="1138" y="1025"/>
                        </a:cubicBezTo>
                        <a:cubicBezTo>
                          <a:pt x="1071" y="1277"/>
                          <a:pt x="984" y="1524"/>
                          <a:pt x="943" y="1783"/>
                        </a:cubicBezTo>
                        <a:cubicBezTo>
                          <a:pt x="865" y="1863"/>
                          <a:pt x="794" y="1951"/>
                          <a:pt x="717" y="2032"/>
                        </a:cubicBezTo>
                        <a:cubicBezTo>
                          <a:pt x="666" y="2079"/>
                          <a:pt x="612" y="2120"/>
                          <a:pt x="559" y="2164"/>
                        </a:cubicBezTo>
                        <a:cubicBezTo>
                          <a:pt x="418" y="2050"/>
                          <a:pt x="275" y="1939"/>
                          <a:pt x="146" y="1812"/>
                        </a:cubicBezTo>
                        <a:cubicBezTo>
                          <a:pt x="122" y="1764"/>
                          <a:pt x="106" y="1713"/>
                          <a:pt x="85" y="1663"/>
                        </a:cubicBezTo>
                        <a:cubicBezTo>
                          <a:pt x="72" y="1639"/>
                          <a:pt x="78" y="1612"/>
                          <a:pt x="78" y="1586"/>
                        </a:cubicBezTo>
                        <a:cubicBezTo>
                          <a:pt x="86" y="1300"/>
                          <a:pt x="2" y="1022"/>
                          <a:pt x="0" y="737"/>
                        </a:cubicBezTo>
                        <a:cubicBezTo>
                          <a:pt x="0" y="579"/>
                          <a:pt x="32" y="417"/>
                          <a:pt x="114" y="279"/>
                        </a:cubicBezTo>
                        <a:cubicBezTo>
                          <a:pt x="204" y="135"/>
                          <a:pt x="371" y="57"/>
                          <a:pt x="533" y="27"/>
                        </a:cubicBezTo>
                        <a:close/>
                      </a:path>
                    </a:pathLst>
                  </a:custGeom>
                  <a:grpFill/>
                  <a:ln w="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180E3C"/>
                      </a:solidFill>
                    </a:endParaRPr>
                  </a:p>
                </p:txBody>
              </p:sp>
              <p:sp>
                <p:nvSpPr>
                  <p:cNvPr id="238" name="Freeform 169">
                    <a:extLst>
                      <a:ext uri="{FF2B5EF4-FFF2-40B4-BE49-F238E27FC236}">
                        <a16:creationId xmlns:a16="http://schemas.microsoft.com/office/drawing/2014/main" id="{CEB7AACF-D48F-4B38-88E0-C075EB0FCAC6}"/>
                      </a:ext>
                    </a:extLst>
                  </p:cNvPr>
                  <p:cNvSpPr>
                    <a:spLocks noEditPoints="1"/>
                  </p:cNvSpPr>
                  <p:nvPr/>
                </p:nvSpPr>
                <p:spPr bwMode="auto">
                  <a:xfrm>
                    <a:off x="1598" y="1364"/>
                    <a:ext cx="878" cy="2758"/>
                  </a:xfrm>
                  <a:custGeom>
                    <a:avLst/>
                    <a:gdLst>
                      <a:gd name="T0" fmla="*/ 3009 w 4512"/>
                      <a:gd name="T1" fmla="*/ 230 h 14137"/>
                      <a:gd name="T2" fmla="*/ 3167 w 4512"/>
                      <a:gd name="T3" fmla="*/ 847 h 14137"/>
                      <a:gd name="T4" fmla="*/ 3226 w 4512"/>
                      <a:gd name="T5" fmla="*/ 1246 h 14137"/>
                      <a:gd name="T6" fmla="*/ 2975 w 4512"/>
                      <a:gd name="T7" fmla="*/ 1860 h 14137"/>
                      <a:gd name="T8" fmla="*/ 2659 w 4512"/>
                      <a:gd name="T9" fmla="*/ 2516 h 14137"/>
                      <a:gd name="T10" fmla="*/ 2638 w 4512"/>
                      <a:gd name="T11" fmla="*/ 2677 h 14137"/>
                      <a:gd name="T12" fmla="*/ 2647 w 4512"/>
                      <a:gd name="T13" fmla="*/ 2897 h 14137"/>
                      <a:gd name="T14" fmla="*/ 2733 w 4512"/>
                      <a:gd name="T15" fmla="*/ 3338 h 14137"/>
                      <a:gd name="T16" fmla="*/ 3005 w 4512"/>
                      <a:gd name="T17" fmla="*/ 2485 h 14137"/>
                      <a:gd name="T18" fmla="*/ 3089 w 4512"/>
                      <a:gd name="T19" fmla="*/ 2141 h 14137"/>
                      <a:gd name="T20" fmla="*/ 3478 w 4512"/>
                      <a:gd name="T21" fmla="*/ 2374 h 14137"/>
                      <a:gd name="T22" fmla="*/ 4295 w 4512"/>
                      <a:gd name="T23" fmla="*/ 2781 h 14137"/>
                      <a:gd name="T24" fmla="*/ 4466 w 4512"/>
                      <a:gd name="T25" fmla="*/ 5024 h 14137"/>
                      <a:gd name="T26" fmla="*/ 4484 w 4512"/>
                      <a:gd name="T27" fmla="*/ 6760 h 14137"/>
                      <a:gd name="T28" fmla="*/ 4428 w 4512"/>
                      <a:gd name="T29" fmla="*/ 7468 h 14137"/>
                      <a:gd name="T30" fmla="*/ 4028 w 4512"/>
                      <a:gd name="T31" fmla="*/ 7328 h 14137"/>
                      <a:gd name="T32" fmla="*/ 3887 w 4512"/>
                      <a:gd name="T33" fmla="*/ 7502 h 14137"/>
                      <a:gd name="T34" fmla="*/ 3773 w 4512"/>
                      <a:gd name="T35" fmla="*/ 6532 h 14137"/>
                      <a:gd name="T36" fmla="*/ 3729 w 4512"/>
                      <a:gd name="T37" fmla="*/ 7011 h 14137"/>
                      <a:gd name="T38" fmla="*/ 3658 w 4512"/>
                      <a:gd name="T39" fmla="*/ 8210 h 14137"/>
                      <a:gd name="T40" fmla="*/ 3563 w 4512"/>
                      <a:gd name="T41" fmla="*/ 11910 h 14137"/>
                      <a:gd name="T42" fmla="*/ 3612 w 4512"/>
                      <a:gd name="T43" fmla="*/ 12570 h 14137"/>
                      <a:gd name="T44" fmla="*/ 3742 w 4512"/>
                      <a:gd name="T45" fmla="*/ 13348 h 14137"/>
                      <a:gd name="T46" fmla="*/ 3867 w 4512"/>
                      <a:gd name="T47" fmla="*/ 14052 h 14137"/>
                      <a:gd name="T48" fmla="*/ 3063 w 4512"/>
                      <a:gd name="T49" fmla="*/ 13738 h 14137"/>
                      <a:gd name="T50" fmla="*/ 2936 w 4512"/>
                      <a:gd name="T51" fmla="*/ 13365 h 14137"/>
                      <a:gd name="T52" fmla="*/ 2646 w 4512"/>
                      <a:gd name="T53" fmla="*/ 12962 h 14137"/>
                      <a:gd name="T54" fmla="*/ 2764 w 4512"/>
                      <a:gd name="T55" fmla="*/ 12322 h 14137"/>
                      <a:gd name="T56" fmla="*/ 2767 w 4512"/>
                      <a:gd name="T57" fmla="*/ 11473 h 14137"/>
                      <a:gd name="T58" fmla="*/ 2299 w 4512"/>
                      <a:gd name="T59" fmla="*/ 8763 h 14137"/>
                      <a:gd name="T60" fmla="*/ 1720 w 4512"/>
                      <a:gd name="T61" fmla="*/ 11340 h 14137"/>
                      <a:gd name="T62" fmla="*/ 1249 w 4512"/>
                      <a:gd name="T63" fmla="*/ 12932 h 14137"/>
                      <a:gd name="T64" fmla="*/ 738 w 4512"/>
                      <a:gd name="T65" fmla="*/ 13933 h 14137"/>
                      <a:gd name="T66" fmla="*/ 93 w 4512"/>
                      <a:gd name="T67" fmla="*/ 13958 h 14137"/>
                      <a:gd name="T68" fmla="*/ 392 w 4512"/>
                      <a:gd name="T69" fmla="*/ 12966 h 14137"/>
                      <a:gd name="T70" fmla="*/ 504 w 4512"/>
                      <a:gd name="T71" fmla="*/ 11710 h 14137"/>
                      <a:gd name="T72" fmla="*/ 796 w 4512"/>
                      <a:gd name="T73" fmla="*/ 9747 h 14137"/>
                      <a:gd name="T74" fmla="*/ 927 w 4512"/>
                      <a:gd name="T75" fmla="*/ 9186 h 14137"/>
                      <a:gd name="T76" fmla="*/ 889 w 4512"/>
                      <a:gd name="T77" fmla="*/ 7911 h 14137"/>
                      <a:gd name="T78" fmla="*/ 704 w 4512"/>
                      <a:gd name="T79" fmla="*/ 7498 h 14137"/>
                      <a:gd name="T80" fmla="*/ 980 w 4512"/>
                      <a:gd name="T81" fmla="*/ 5673 h 14137"/>
                      <a:gd name="T82" fmla="*/ 721 w 4512"/>
                      <a:gd name="T83" fmla="*/ 6880 h 14137"/>
                      <a:gd name="T84" fmla="*/ 317 w 4512"/>
                      <a:gd name="T85" fmla="*/ 6752 h 14137"/>
                      <a:gd name="T86" fmla="*/ 0 w 4512"/>
                      <a:gd name="T87" fmla="*/ 6901 h 14137"/>
                      <a:gd name="T88" fmla="*/ 209 w 4512"/>
                      <a:gd name="T89" fmla="*/ 5397 h 14137"/>
                      <a:gd name="T90" fmla="*/ 261 w 4512"/>
                      <a:gd name="T91" fmla="*/ 4725 h 14137"/>
                      <a:gd name="T92" fmla="*/ 476 w 4512"/>
                      <a:gd name="T93" fmla="*/ 3307 h 14137"/>
                      <a:gd name="T94" fmla="*/ 1116 w 4512"/>
                      <a:gd name="T95" fmla="*/ 2400 h 14137"/>
                      <a:gd name="T96" fmla="*/ 1804 w 4512"/>
                      <a:gd name="T97" fmla="*/ 2185 h 14137"/>
                      <a:gd name="T98" fmla="*/ 2143 w 4512"/>
                      <a:gd name="T99" fmla="*/ 2886 h 14137"/>
                      <a:gd name="T100" fmla="*/ 2250 w 4512"/>
                      <a:gd name="T101" fmla="*/ 3617 h 14137"/>
                      <a:gd name="T102" fmla="*/ 2384 w 4512"/>
                      <a:gd name="T103" fmla="*/ 2897 h 14137"/>
                      <a:gd name="T104" fmla="*/ 2393 w 4512"/>
                      <a:gd name="T105" fmla="*/ 2635 h 14137"/>
                      <a:gd name="T106" fmla="*/ 2083 w 4512"/>
                      <a:gd name="T107" fmla="*/ 2104 h 14137"/>
                      <a:gd name="T108" fmla="*/ 1991 w 4512"/>
                      <a:gd name="T109" fmla="*/ 1334 h 14137"/>
                      <a:gd name="T110" fmla="*/ 1783 w 4512"/>
                      <a:gd name="T111" fmla="*/ 947 h 14137"/>
                      <a:gd name="T112" fmla="*/ 1921 w 4512"/>
                      <a:gd name="T113" fmla="*/ 911 h 14137"/>
                      <a:gd name="T114" fmla="*/ 2362 w 4512"/>
                      <a:gd name="T115" fmla="*/ 57 h 14137"/>
                      <a:gd name="T116" fmla="*/ 3608 w 4512"/>
                      <a:gd name="T117" fmla="*/ 5624 h 14137"/>
                      <a:gd name="T118" fmla="*/ 3611 w 4512"/>
                      <a:gd name="T119" fmla="*/ 5412 h 14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12" h="14137">
                        <a:moveTo>
                          <a:pt x="2362" y="57"/>
                        </a:moveTo>
                        <a:cubicBezTo>
                          <a:pt x="2588" y="0"/>
                          <a:pt x="2843" y="65"/>
                          <a:pt x="3009" y="230"/>
                        </a:cubicBezTo>
                        <a:cubicBezTo>
                          <a:pt x="3129" y="348"/>
                          <a:pt x="3190" y="519"/>
                          <a:pt x="3185" y="686"/>
                        </a:cubicBezTo>
                        <a:cubicBezTo>
                          <a:pt x="3185" y="741"/>
                          <a:pt x="3171" y="793"/>
                          <a:pt x="3167" y="847"/>
                        </a:cubicBezTo>
                        <a:cubicBezTo>
                          <a:pt x="3172" y="915"/>
                          <a:pt x="3288" y="886"/>
                          <a:pt x="3284" y="960"/>
                        </a:cubicBezTo>
                        <a:cubicBezTo>
                          <a:pt x="3281" y="1057"/>
                          <a:pt x="3281" y="1162"/>
                          <a:pt x="3226" y="1246"/>
                        </a:cubicBezTo>
                        <a:cubicBezTo>
                          <a:pt x="3188" y="1305"/>
                          <a:pt x="3116" y="1332"/>
                          <a:pt x="3048" y="1332"/>
                        </a:cubicBezTo>
                        <a:cubicBezTo>
                          <a:pt x="3002" y="1504"/>
                          <a:pt x="2965" y="1681"/>
                          <a:pt x="2975" y="1860"/>
                        </a:cubicBezTo>
                        <a:cubicBezTo>
                          <a:pt x="2979" y="1929"/>
                          <a:pt x="2997" y="1997"/>
                          <a:pt x="3024" y="2061"/>
                        </a:cubicBezTo>
                        <a:cubicBezTo>
                          <a:pt x="2931" y="2232"/>
                          <a:pt x="2814" y="2395"/>
                          <a:pt x="2659" y="2516"/>
                        </a:cubicBezTo>
                        <a:cubicBezTo>
                          <a:pt x="2629" y="2540"/>
                          <a:pt x="2597" y="2561"/>
                          <a:pt x="2568" y="2586"/>
                        </a:cubicBezTo>
                        <a:cubicBezTo>
                          <a:pt x="2596" y="2612"/>
                          <a:pt x="2613" y="2647"/>
                          <a:pt x="2638" y="2677"/>
                        </a:cubicBezTo>
                        <a:cubicBezTo>
                          <a:pt x="2671" y="2718"/>
                          <a:pt x="2708" y="2758"/>
                          <a:pt x="2728" y="2808"/>
                        </a:cubicBezTo>
                        <a:cubicBezTo>
                          <a:pt x="2707" y="2842"/>
                          <a:pt x="2682" y="2875"/>
                          <a:pt x="2647" y="2897"/>
                        </a:cubicBezTo>
                        <a:cubicBezTo>
                          <a:pt x="2642" y="2967"/>
                          <a:pt x="2683" y="3027"/>
                          <a:pt x="2723" y="3081"/>
                        </a:cubicBezTo>
                        <a:cubicBezTo>
                          <a:pt x="2772" y="3159"/>
                          <a:pt x="2736" y="3253"/>
                          <a:pt x="2733" y="3338"/>
                        </a:cubicBezTo>
                        <a:cubicBezTo>
                          <a:pt x="2761" y="3230"/>
                          <a:pt x="2757" y="3114"/>
                          <a:pt x="2802" y="3011"/>
                        </a:cubicBezTo>
                        <a:cubicBezTo>
                          <a:pt x="2860" y="2832"/>
                          <a:pt x="2951" y="2665"/>
                          <a:pt x="3005" y="2485"/>
                        </a:cubicBezTo>
                        <a:cubicBezTo>
                          <a:pt x="3037" y="2388"/>
                          <a:pt x="3057" y="2287"/>
                          <a:pt x="3070" y="2186"/>
                        </a:cubicBezTo>
                        <a:cubicBezTo>
                          <a:pt x="3070" y="2169"/>
                          <a:pt x="3080" y="2155"/>
                          <a:pt x="3089" y="2141"/>
                        </a:cubicBezTo>
                        <a:cubicBezTo>
                          <a:pt x="3151" y="2172"/>
                          <a:pt x="3177" y="2243"/>
                          <a:pt x="3231" y="2284"/>
                        </a:cubicBezTo>
                        <a:cubicBezTo>
                          <a:pt x="3307" y="2328"/>
                          <a:pt x="3402" y="2327"/>
                          <a:pt x="3478" y="2374"/>
                        </a:cubicBezTo>
                        <a:cubicBezTo>
                          <a:pt x="3688" y="2447"/>
                          <a:pt x="3913" y="2482"/>
                          <a:pt x="4107" y="2595"/>
                        </a:cubicBezTo>
                        <a:cubicBezTo>
                          <a:pt x="4184" y="2640"/>
                          <a:pt x="4253" y="2702"/>
                          <a:pt x="4295" y="2781"/>
                        </a:cubicBezTo>
                        <a:cubicBezTo>
                          <a:pt x="4340" y="2863"/>
                          <a:pt x="4347" y="2958"/>
                          <a:pt x="4365" y="3048"/>
                        </a:cubicBezTo>
                        <a:cubicBezTo>
                          <a:pt x="4484" y="3699"/>
                          <a:pt x="4491" y="4365"/>
                          <a:pt x="4466" y="5024"/>
                        </a:cubicBezTo>
                        <a:cubicBezTo>
                          <a:pt x="4457" y="5357"/>
                          <a:pt x="4443" y="5690"/>
                          <a:pt x="4447" y="6023"/>
                        </a:cubicBezTo>
                        <a:cubicBezTo>
                          <a:pt x="4447" y="6269"/>
                          <a:pt x="4463" y="6515"/>
                          <a:pt x="4484" y="6760"/>
                        </a:cubicBezTo>
                        <a:cubicBezTo>
                          <a:pt x="4503" y="6997"/>
                          <a:pt x="4512" y="7240"/>
                          <a:pt x="4455" y="7473"/>
                        </a:cubicBezTo>
                        <a:cubicBezTo>
                          <a:pt x="4448" y="7472"/>
                          <a:pt x="4434" y="7469"/>
                          <a:pt x="4428" y="7468"/>
                        </a:cubicBezTo>
                        <a:cubicBezTo>
                          <a:pt x="4420" y="7436"/>
                          <a:pt x="4436" y="7384"/>
                          <a:pt x="4398" y="7369"/>
                        </a:cubicBezTo>
                        <a:cubicBezTo>
                          <a:pt x="4278" y="7332"/>
                          <a:pt x="4152" y="7332"/>
                          <a:pt x="4028" y="7328"/>
                        </a:cubicBezTo>
                        <a:cubicBezTo>
                          <a:pt x="3980" y="7326"/>
                          <a:pt x="3933" y="7341"/>
                          <a:pt x="3885" y="7346"/>
                        </a:cubicBezTo>
                        <a:cubicBezTo>
                          <a:pt x="3851" y="7395"/>
                          <a:pt x="3872" y="7451"/>
                          <a:pt x="3887" y="7502"/>
                        </a:cubicBezTo>
                        <a:cubicBezTo>
                          <a:pt x="3850" y="7475"/>
                          <a:pt x="3781" y="7478"/>
                          <a:pt x="3775" y="7422"/>
                        </a:cubicBezTo>
                        <a:cubicBezTo>
                          <a:pt x="3758" y="7126"/>
                          <a:pt x="3784" y="6829"/>
                          <a:pt x="3773" y="6532"/>
                        </a:cubicBezTo>
                        <a:cubicBezTo>
                          <a:pt x="3734" y="6565"/>
                          <a:pt x="3704" y="6610"/>
                          <a:pt x="3699" y="6661"/>
                        </a:cubicBezTo>
                        <a:cubicBezTo>
                          <a:pt x="3685" y="6779"/>
                          <a:pt x="3725" y="6894"/>
                          <a:pt x="3729" y="7011"/>
                        </a:cubicBezTo>
                        <a:cubicBezTo>
                          <a:pt x="3740" y="7269"/>
                          <a:pt x="3747" y="7528"/>
                          <a:pt x="3732" y="7786"/>
                        </a:cubicBezTo>
                        <a:cubicBezTo>
                          <a:pt x="3724" y="7929"/>
                          <a:pt x="3702" y="8073"/>
                          <a:pt x="3658" y="8210"/>
                        </a:cubicBezTo>
                        <a:cubicBezTo>
                          <a:pt x="3605" y="9247"/>
                          <a:pt x="3518" y="10284"/>
                          <a:pt x="3518" y="11323"/>
                        </a:cubicBezTo>
                        <a:cubicBezTo>
                          <a:pt x="3518" y="11520"/>
                          <a:pt x="3557" y="11714"/>
                          <a:pt x="3563" y="11910"/>
                        </a:cubicBezTo>
                        <a:cubicBezTo>
                          <a:pt x="3566" y="12086"/>
                          <a:pt x="3546" y="12277"/>
                          <a:pt x="3642" y="12435"/>
                        </a:cubicBezTo>
                        <a:cubicBezTo>
                          <a:pt x="3675" y="12477"/>
                          <a:pt x="3659" y="12545"/>
                          <a:pt x="3612" y="12570"/>
                        </a:cubicBezTo>
                        <a:cubicBezTo>
                          <a:pt x="3569" y="12599"/>
                          <a:pt x="3503" y="12614"/>
                          <a:pt x="3495" y="12673"/>
                        </a:cubicBezTo>
                        <a:cubicBezTo>
                          <a:pt x="3517" y="12916"/>
                          <a:pt x="3634" y="13134"/>
                          <a:pt x="3742" y="13348"/>
                        </a:cubicBezTo>
                        <a:cubicBezTo>
                          <a:pt x="3841" y="13542"/>
                          <a:pt x="3913" y="13754"/>
                          <a:pt x="3915" y="13973"/>
                        </a:cubicBezTo>
                        <a:cubicBezTo>
                          <a:pt x="3896" y="13999"/>
                          <a:pt x="3897" y="14037"/>
                          <a:pt x="3867" y="14052"/>
                        </a:cubicBezTo>
                        <a:cubicBezTo>
                          <a:pt x="3766" y="14128"/>
                          <a:pt x="3630" y="14137"/>
                          <a:pt x="3513" y="14101"/>
                        </a:cubicBezTo>
                        <a:cubicBezTo>
                          <a:pt x="3324" y="14044"/>
                          <a:pt x="3162" y="13908"/>
                          <a:pt x="3063" y="13738"/>
                        </a:cubicBezTo>
                        <a:cubicBezTo>
                          <a:pt x="3035" y="13692"/>
                          <a:pt x="2994" y="13654"/>
                          <a:pt x="2975" y="13603"/>
                        </a:cubicBezTo>
                        <a:cubicBezTo>
                          <a:pt x="2951" y="13526"/>
                          <a:pt x="2969" y="13441"/>
                          <a:pt x="2936" y="13365"/>
                        </a:cubicBezTo>
                        <a:cubicBezTo>
                          <a:pt x="2890" y="13260"/>
                          <a:pt x="2798" y="13187"/>
                          <a:pt x="2724" y="13103"/>
                        </a:cubicBezTo>
                        <a:cubicBezTo>
                          <a:pt x="2688" y="13062"/>
                          <a:pt x="2653" y="13017"/>
                          <a:pt x="2646" y="12962"/>
                        </a:cubicBezTo>
                        <a:cubicBezTo>
                          <a:pt x="2623" y="12831"/>
                          <a:pt x="2653" y="12698"/>
                          <a:pt x="2697" y="12575"/>
                        </a:cubicBezTo>
                        <a:cubicBezTo>
                          <a:pt x="2723" y="12492"/>
                          <a:pt x="2762" y="12410"/>
                          <a:pt x="2764" y="12322"/>
                        </a:cubicBezTo>
                        <a:cubicBezTo>
                          <a:pt x="2723" y="12206"/>
                          <a:pt x="2727" y="12081"/>
                          <a:pt x="2733" y="11961"/>
                        </a:cubicBezTo>
                        <a:cubicBezTo>
                          <a:pt x="2743" y="11798"/>
                          <a:pt x="2765" y="11636"/>
                          <a:pt x="2767" y="11473"/>
                        </a:cubicBezTo>
                        <a:cubicBezTo>
                          <a:pt x="2761" y="11179"/>
                          <a:pt x="2710" y="10889"/>
                          <a:pt x="2674" y="10599"/>
                        </a:cubicBezTo>
                        <a:cubicBezTo>
                          <a:pt x="2598" y="9978"/>
                          <a:pt x="2477" y="9363"/>
                          <a:pt x="2299" y="8763"/>
                        </a:cubicBezTo>
                        <a:cubicBezTo>
                          <a:pt x="2186" y="9066"/>
                          <a:pt x="2118" y="9382"/>
                          <a:pt x="2055" y="9698"/>
                        </a:cubicBezTo>
                        <a:cubicBezTo>
                          <a:pt x="1949" y="10247"/>
                          <a:pt x="1873" y="10802"/>
                          <a:pt x="1720" y="11340"/>
                        </a:cubicBezTo>
                        <a:cubicBezTo>
                          <a:pt x="1640" y="11639"/>
                          <a:pt x="1551" y="11937"/>
                          <a:pt x="1468" y="12235"/>
                        </a:cubicBezTo>
                        <a:cubicBezTo>
                          <a:pt x="1401" y="12469"/>
                          <a:pt x="1344" y="12707"/>
                          <a:pt x="1249" y="12932"/>
                        </a:cubicBezTo>
                        <a:cubicBezTo>
                          <a:pt x="1181" y="13095"/>
                          <a:pt x="1089" y="13250"/>
                          <a:pt x="963" y="13375"/>
                        </a:cubicBezTo>
                        <a:cubicBezTo>
                          <a:pt x="979" y="13582"/>
                          <a:pt x="897" y="13797"/>
                          <a:pt x="738" y="13933"/>
                        </a:cubicBezTo>
                        <a:cubicBezTo>
                          <a:pt x="615" y="14041"/>
                          <a:pt x="440" y="14097"/>
                          <a:pt x="280" y="14054"/>
                        </a:cubicBezTo>
                        <a:cubicBezTo>
                          <a:pt x="212" y="14035"/>
                          <a:pt x="145" y="14006"/>
                          <a:pt x="93" y="13958"/>
                        </a:cubicBezTo>
                        <a:cubicBezTo>
                          <a:pt x="62" y="13836"/>
                          <a:pt x="77" y="13706"/>
                          <a:pt x="119" y="13588"/>
                        </a:cubicBezTo>
                        <a:cubicBezTo>
                          <a:pt x="192" y="13373"/>
                          <a:pt x="347" y="13192"/>
                          <a:pt x="392" y="12966"/>
                        </a:cubicBezTo>
                        <a:cubicBezTo>
                          <a:pt x="420" y="12839"/>
                          <a:pt x="368" y="12713"/>
                          <a:pt x="375" y="12586"/>
                        </a:cubicBezTo>
                        <a:cubicBezTo>
                          <a:pt x="386" y="12290"/>
                          <a:pt x="458" y="12002"/>
                          <a:pt x="504" y="11710"/>
                        </a:cubicBezTo>
                        <a:cubicBezTo>
                          <a:pt x="592" y="11200"/>
                          <a:pt x="682" y="10689"/>
                          <a:pt x="748" y="10175"/>
                        </a:cubicBezTo>
                        <a:cubicBezTo>
                          <a:pt x="768" y="10033"/>
                          <a:pt x="767" y="9888"/>
                          <a:pt x="796" y="9747"/>
                        </a:cubicBezTo>
                        <a:cubicBezTo>
                          <a:pt x="813" y="9660"/>
                          <a:pt x="856" y="9580"/>
                          <a:pt x="886" y="9496"/>
                        </a:cubicBezTo>
                        <a:cubicBezTo>
                          <a:pt x="923" y="9398"/>
                          <a:pt x="926" y="9290"/>
                          <a:pt x="927" y="9186"/>
                        </a:cubicBezTo>
                        <a:cubicBezTo>
                          <a:pt x="929" y="8968"/>
                          <a:pt x="890" y="8753"/>
                          <a:pt x="869" y="8536"/>
                        </a:cubicBezTo>
                        <a:cubicBezTo>
                          <a:pt x="845" y="8328"/>
                          <a:pt x="844" y="8117"/>
                          <a:pt x="889" y="7911"/>
                        </a:cubicBezTo>
                        <a:cubicBezTo>
                          <a:pt x="864" y="7815"/>
                          <a:pt x="759" y="7770"/>
                          <a:pt x="719" y="7683"/>
                        </a:cubicBezTo>
                        <a:cubicBezTo>
                          <a:pt x="691" y="7625"/>
                          <a:pt x="697" y="7559"/>
                          <a:pt x="704" y="7498"/>
                        </a:cubicBezTo>
                        <a:cubicBezTo>
                          <a:pt x="732" y="7296"/>
                          <a:pt x="797" y="7101"/>
                          <a:pt x="819" y="6897"/>
                        </a:cubicBezTo>
                        <a:cubicBezTo>
                          <a:pt x="859" y="6488"/>
                          <a:pt x="892" y="6076"/>
                          <a:pt x="980" y="5673"/>
                        </a:cubicBezTo>
                        <a:cubicBezTo>
                          <a:pt x="870" y="5895"/>
                          <a:pt x="854" y="6146"/>
                          <a:pt x="823" y="6388"/>
                        </a:cubicBezTo>
                        <a:cubicBezTo>
                          <a:pt x="801" y="6554"/>
                          <a:pt x="780" y="6722"/>
                          <a:pt x="721" y="6880"/>
                        </a:cubicBezTo>
                        <a:cubicBezTo>
                          <a:pt x="638" y="6823"/>
                          <a:pt x="546" y="6759"/>
                          <a:pt x="441" y="6763"/>
                        </a:cubicBezTo>
                        <a:cubicBezTo>
                          <a:pt x="399" y="6764"/>
                          <a:pt x="358" y="6754"/>
                          <a:pt x="317" y="6752"/>
                        </a:cubicBezTo>
                        <a:cubicBezTo>
                          <a:pt x="256" y="6765"/>
                          <a:pt x="200" y="6792"/>
                          <a:pt x="143" y="6815"/>
                        </a:cubicBezTo>
                        <a:cubicBezTo>
                          <a:pt x="91" y="6836"/>
                          <a:pt x="40" y="6860"/>
                          <a:pt x="0" y="6901"/>
                        </a:cubicBezTo>
                        <a:cubicBezTo>
                          <a:pt x="12" y="6591"/>
                          <a:pt x="34" y="6280"/>
                          <a:pt x="70" y="5972"/>
                        </a:cubicBezTo>
                        <a:cubicBezTo>
                          <a:pt x="92" y="5775"/>
                          <a:pt x="186" y="5594"/>
                          <a:pt x="209" y="5397"/>
                        </a:cubicBezTo>
                        <a:cubicBezTo>
                          <a:pt x="227" y="5274"/>
                          <a:pt x="134" y="5170"/>
                          <a:pt x="140" y="5048"/>
                        </a:cubicBezTo>
                        <a:cubicBezTo>
                          <a:pt x="149" y="4929"/>
                          <a:pt x="253" y="4844"/>
                          <a:pt x="261" y="4725"/>
                        </a:cubicBezTo>
                        <a:cubicBezTo>
                          <a:pt x="292" y="4456"/>
                          <a:pt x="194" y="4185"/>
                          <a:pt x="249" y="3917"/>
                        </a:cubicBezTo>
                        <a:cubicBezTo>
                          <a:pt x="302" y="3706"/>
                          <a:pt x="410" y="3514"/>
                          <a:pt x="476" y="3307"/>
                        </a:cubicBezTo>
                        <a:cubicBezTo>
                          <a:pt x="552" y="3059"/>
                          <a:pt x="580" y="2799"/>
                          <a:pt x="657" y="2551"/>
                        </a:cubicBezTo>
                        <a:cubicBezTo>
                          <a:pt x="796" y="2468"/>
                          <a:pt x="961" y="2441"/>
                          <a:pt x="1116" y="2400"/>
                        </a:cubicBezTo>
                        <a:cubicBezTo>
                          <a:pt x="1265" y="2359"/>
                          <a:pt x="1417" y="2333"/>
                          <a:pt x="1565" y="2293"/>
                        </a:cubicBezTo>
                        <a:cubicBezTo>
                          <a:pt x="1649" y="2269"/>
                          <a:pt x="1738" y="2246"/>
                          <a:pt x="1804" y="2185"/>
                        </a:cubicBezTo>
                        <a:cubicBezTo>
                          <a:pt x="1876" y="2119"/>
                          <a:pt x="1937" y="2031"/>
                          <a:pt x="2039" y="2009"/>
                        </a:cubicBezTo>
                        <a:cubicBezTo>
                          <a:pt x="2003" y="2306"/>
                          <a:pt x="2073" y="2600"/>
                          <a:pt x="2143" y="2886"/>
                        </a:cubicBezTo>
                        <a:cubicBezTo>
                          <a:pt x="2156" y="2923"/>
                          <a:pt x="2141" y="2962"/>
                          <a:pt x="2147" y="3000"/>
                        </a:cubicBezTo>
                        <a:cubicBezTo>
                          <a:pt x="2176" y="3206"/>
                          <a:pt x="2190" y="3416"/>
                          <a:pt x="2250" y="3617"/>
                        </a:cubicBezTo>
                        <a:cubicBezTo>
                          <a:pt x="2252" y="3451"/>
                          <a:pt x="2253" y="3286"/>
                          <a:pt x="2252" y="3120"/>
                        </a:cubicBezTo>
                        <a:cubicBezTo>
                          <a:pt x="2272" y="3034"/>
                          <a:pt x="2346" y="2975"/>
                          <a:pt x="2384" y="2897"/>
                        </a:cubicBezTo>
                        <a:cubicBezTo>
                          <a:pt x="2347" y="2866"/>
                          <a:pt x="2302" y="2842"/>
                          <a:pt x="2264" y="2811"/>
                        </a:cubicBezTo>
                        <a:cubicBezTo>
                          <a:pt x="2302" y="2749"/>
                          <a:pt x="2351" y="2694"/>
                          <a:pt x="2393" y="2635"/>
                        </a:cubicBezTo>
                        <a:cubicBezTo>
                          <a:pt x="2413" y="2610"/>
                          <a:pt x="2429" y="2574"/>
                          <a:pt x="2467" y="2575"/>
                        </a:cubicBezTo>
                        <a:cubicBezTo>
                          <a:pt x="2372" y="2392"/>
                          <a:pt x="2161" y="2299"/>
                          <a:pt x="2083" y="2104"/>
                        </a:cubicBezTo>
                        <a:cubicBezTo>
                          <a:pt x="2011" y="1932"/>
                          <a:pt x="2126" y="1748"/>
                          <a:pt x="2078" y="1572"/>
                        </a:cubicBezTo>
                        <a:cubicBezTo>
                          <a:pt x="2055" y="1491"/>
                          <a:pt x="2006" y="1418"/>
                          <a:pt x="1991" y="1334"/>
                        </a:cubicBezTo>
                        <a:cubicBezTo>
                          <a:pt x="1939" y="1333"/>
                          <a:pt x="1889" y="1311"/>
                          <a:pt x="1856" y="1270"/>
                        </a:cubicBezTo>
                        <a:cubicBezTo>
                          <a:pt x="1783" y="1181"/>
                          <a:pt x="1771" y="1058"/>
                          <a:pt x="1783" y="947"/>
                        </a:cubicBezTo>
                        <a:cubicBezTo>
                          <a:pt x="1786" y="923"/>
                          <a:pt x="1801" y="894"/>
                          <a:pt x="1829" y="897"/>
                        </a:cubicBezTo>
                        <a:cubicBezTo>
                          <a:pt x="1860" y="900"/>
                          <a:pt x="1890" y="907"/>
                          <a:pt x="1921" y="911"/>
                        </a:cubicBezTo>
                        <a:cubicBezTo>
                          <a:pt x="1888" y="729"/>
                          <a:pt x="1889" y="534"/>
                          <a:pt x="1971" y="364"/>
                        </a:cubicBezTo>
                        <a:cubicBezTo>
                          <a:pt x="2044" y="208"/>
                          <a:pt x="2197" y="99"/>
                          <a:pt x="2362" y="57"/>
                        </a:cubicBezTo>
                        <a:close/>
                        <a:moveTo>
                          <a:pt x="3611" y="5412"/>
                        </a:moveTo>
                        <a:cubicBezTo>
                          <a:pt x="3607" y="5482"/>
                          <a:pt x="3605" y="5553"/>
                          <a:pt x="3608" y="5624"/>
                        </a:cubicBezTo>
                        <a:cubicBezTo>
                          <a:pt x="3617" y="5877"/>
                          <a:pt x="3651" y="6134"/>
                          <a:pt x="3750" y="6369"/>
                        </a:cubicBezTo>
                        <a:cubicBezTo>
                          <a:pt x="3726" y="6047"/>
                          <a:pt x="3687" y="5726"/>
                          <a:pt x="3611" y="5412"/>
                        </a:cubicBezTo>
                        <a:close/>
                      </a:path>
                    </a:pathLst>
                  </a:custGeom>
                  <a:grpFill/>
                  <a:ln w="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180E3C"/>
                      </a:solidFill>
                    </a:endParaRPr>
                  </a:p>
                </p:txBody>
              </p:sp>
              <p:sp>
                <p:nvSpPr>
                  <p:cNvPr id="239" name="Freeform 170">
                    <a:extLst>
                      <a:ext uri="{FF2B5EF4-FFF2-40B4-BE49-F238E27FC236}">
                        <a16:creationId xmlns:a16="http://schemas.microsoft.com/office/drawing/2014/main" id="{FBBBF16E-5DF7-40F9-97AE-0E50607E1DD9}"/>
                      </a:ext>
                    </a:extLst>
                  </p:cNvPr>
                  <p:cNvSpPr>
                    <a:spLocks/>
                  </p:cNvSpPr>
                  <p:nvPr/>
                </p:nvSpPr>
                <p:spPr bwMode="auto">
                  <a:xfrm>
                    <a:off x="3668" y="1432"/>
                    <a:ext cx="326" cy="462"/>
                  </a:xfrm>
                  <a:custGeom>
                    <a:avLst/>
                    <a:gdLst>
                      <a:gd name="T0" fmla="*/ 834 w 1670"/>
                      <a:gd name="T1" fmla="*/ 21 h 2368"/>
                      <a:gd name="T2" fmla="*/ 1263 w 1670"/>
                      <a:gd name="T3" fmla="*/ 45 h 2368"/>
                      <a:gd name="T4" fmla="*/ 1556 w 1670"/>
                      <a:gd name="T5" fmla="*/ 326 h 2368"/>
                      <a:gd name="T6" fmla="*/ 1668 w 1670"/>
                      <a:gd name="T7" fmla="*/ 910 h 2368"/>
                      <a:gd name="T8" fmla="*/ 1612 w 1670"/>
                      <a:gd name="T9" fmla="*/ 1537 h 2368"/>
                      <a:gd name="T10" fmla="*/ 1556 w 1670"/>
                      <a:gd name="T11" fmla="*/ 1606 h 2368"/>
                      <a:gd name="T12" fmla="*/ 1207 w 1670"/>
                      <a:gd name="T13" fmla="*/ 1839 h 2368"/>
                      <a:gd name="T14" fmla="*/ 1172 w 1670"/>
                      <a:gd name="T15" fmla="*/ 1910 h 2368"/>
                      <a:gd name="T16" fmla="*/ 891 w 1670"/>
                      <a:gd name="T17" fmla="*/ 2368 h 2368"/>
                      <a:gd name="T18" fmla="*/ 415 w 1670"/>
                      <a:gd name="T19" fmla="*/ 1799 h 2368"/>
                      <a:gd name="T20" fmla="*/ 445 w 1670"/>
                      <a:gd name="T21" fmla="*/ 1671 h 2368"/>
                      <a:gd name="T22" fmla="*/ 363 w 1670"/>
                      <a:gd name="T23" fmla="*/ 1532 h 2368"/>
                      <a:gd name="T24" fmla="*/ 315 w 1670"/>
                      <a:gd name="T25" fmla="*/ 1539 h 2368"/>
                      <a:gd name="T26" fmla="*/ 224 w 1670"/>
                      <a:gd name="T27" fmla="*/ 1735 h 2368"/>
                      <a:gd name="T28" fmla="*/ 0 w 1670"/>
                      <a:gd name="T29" fmla="*/ 1507 h 2368"/>
                      <a:gd name="T30" fmla="*/ 117 w 1670"/>
                      <a:gd name="T31" fmla="*/ 809 h 2368"/>
                      <a:gd name="T32" fmla="*/ 400 w 1670"/>
                      <a:gd name="T33" fmla="*/ 249 h 2368"/>
                      <a:gd name="T34" fmla="*/ 834 w 1670"/>
                      <a:gd name="T35" fmla="*/ 21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70" h="2368">
                        <a:moveTo>
                          <a:pt x="834" y="21"/>
                        </a:moveTo>
                        <a:cubicBezTo>
                          <a:pt x="976" y="0"/>
                          <a:pt x="1123" y="13"/>
                          <a:pt x="1263" y="45"/>
                        </a:cubicBezTo>
                        <a:cubicBezTo>
                          <a:pt x="1397" y="88"/>
                          <a:pt x="1497" y="202"/>
                          <a:pt x="1556" y="326"/>
                        </a:cubicBezTo>
                        <a:cubicBezTo>
                          <a:pt x="1641" y="508"/>
                          <a:pt x="1664" y="711"/>
                          <a:pt x="1668" y="910"/>
                        </a:cubicBezTo>
                        <a:cubicBezTo>
                          <a:pt x="1670" y="1120"/>
                          <a:pt x="1648" y="1330"/>
                          <a:pt x="1612" y="1537"/>
                        </a:cubicBezTo>
                        <a:cubicBezTo>
                          <a:pt x="1609" y="1570"/>
                          <a:pt x="1578" y="1587"/>
                          <a:pt x="1556" y="1606"/>
                        </a:cubicBezTo>
                        <a:cubicBezTo>
                          <a:pt x="1444" y="1690"/>
                          <a:pt x="1323" y="1760"/>
                          <a:pt x="1207" y="1839"/>
                        </a:cubicBezTo>
                        <a:cubicBezTo>
                          <a:pt x="1202" y="1865"/>
                          <a:pt x="1185" y="1887"/>
                          <a:pt x="1172" y="1910"/>
                        </a:cubicBezTo>
                        <a:cubicBezTo>
                          <a:pt x="1077" y="2062"/>
                          <a:pt x="986" y="2216"/>
                          <a:pt x="891" y="2368"/>
                        </a:cubicBezTo>
                        <a:cubicBezTo>
                          <a:pt x="732" y="2179"/>
                          <a:pt x="573" y="1989"/>
                          <a:pt x="415" y="1799"/>
                        </a:cubicBezTo>
                        <a:cubicBezTo>
                          <a:pt x="436" y="1761"/>
                          <a:pt x="456" y="1716"/>
                          <a:pt x="445" y="1671"/>
                        </a:cubicBezTo>
                        <a:cubicBezTo>
                          <a:pt x="436" y="1616"/>
                          <a:pt x="400" y="1571"/>
                          <a:pt x="363" y="1532"/>
                        </a:cubicBezTo>
                        <a:cubicBezTo>
                          <a:pt x="350" y="1517"/>
                          <a:pt x="324" y="1522"/>
                          <a:pt x="315" y="1539"/>
                        </a:cubicBezTo>
                        <a:cubicBezTo>
                          <a:pt x="270" y="1596"/>
                          <a:pt x="252" y="1668"/>
                          <a:pt x="224" y="1735"/>
                        </a:cubicBezTo>
                        <a:cubicBezTo>
                          <a:pt x="110" y="1700"/>
                          <a:pt x="115" y="1540"/>
                          <a:pt x="0" y="1507"/>
                        </a:cubicBezTo>
                        <a:cubicBezTo>
                          <a:pt x="23" y="1272"/>
                          <a:pt x="55" y="1037"/>
                          <a:pt x="117" y="809"/>
                        </a:cubicBezTo>
                        <a:cubicBezTo>
                          <a:pt x="174" y="607"/>
                          <a:pt x="256" y="405"/>
                          <a:pt x="400" y="249"/>
                        </a:cubicBezTo>
                        <a:cubicBezTo>
                          <a:pt x="512" y="126"/>
                          <a:pt x="668" y="43"/>
                          <a:pt x="834" y="21"/>
                        </a:cubicBezTo>
                        <a:close/>
                      </a:path>
                    </a:pathLst>
                  </a:custGeom>
                  <a:grpFill/>
                  <a:ln w="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180E3C"/>
                      </a:solidFill>
                    </a:endParaRPr>
                  </a:p>
                </p:txBody>
              </p:sp>
              <p:sp>
                <p:nvSpPr>
                  <p:cNvPr id="240" name="Freeform 171">
                    <a:extLst>
                      <a:ext uri="{FF2B5EF4-FFF2-40B4-BE49-F238E27FC236}">
                        <a16:creationId xmlns:a16="http://schemas.microsoft.com/office/drawing/2014/main" id="{4A66F3B2-ACD6-42C5-A63E-7A6EEA24516D}"/>
                      </a:ext>
                    </a:extLst>
                  </p:cNvPr>
                  <p:cNvSpPr>
                    <a:spLocks/>
                  </p:cNvSpPr>
                  <p:nvPr/>
                </p:nvSpPr>
                <p:spPr bwMode="auto">
                  <a:xfrm>
                    <a:off x="2864" y="1448"/>
                    <a:ext cx="304" cy="403"/>
                  </a:xfrm>
                  <a:custGeom>
                    <a:avLst/>
                    <a:gdLst>
                      <a:gd name="T0" fmla="*/ 568 w 1562"/>
                      <a:gd name="T1" fmla="*/ 69 h 2062"/>
                      <a:gd name="T2" fmla="*/ 957 w 1562"/>
                      <a:gd name="T3" fmla="*/ 46 h 2062"/>
                      <a:gd name="T4" fmla="*/ 1425 w 1562"/>
                      <a:gd name="T5" fmla="*/ 428 h 2062"/>
                      <a:gd name="T6" fmla="*/ 1557 w 1562"/>
                      <a:gd name="T7" fmla="*/ 803 h 2062"/>
                      <a:gd name="T8" fmla="*/ 1477 w 1562"/>
                      <a:gd name="T9" fmla="*/ 1054 h 2062"/>
                      <a:gd name="T10" fmla="*/ 1161 w 1562"/>
                      <a:gd name="T11" fmla="*/ 1639 h 2062"/>
                      <a:gd name="T12" fmla="*/ 1074 w 1562"/>
                      <a:gd name="T13" fmla="*/ 1765 h 2062"/>
                      <a:gd name="T14" fmla="*/ 1061 w 1562"/>
                      <a:gd name="T15" fmla="*/ 1899 h 2062"/>
                      <a:gd name="T16" fmla="*/ 967 w 1562"/>
                      <a:gd name="T17" fmla="*/ 2019 h 2062"/>
                      <a:gd name="T18" fmla="*/ 898 w 1562"/>
                      <a:gd name="T19" fmla="*/ 2062 h 2062"/>
                      <a:gd name="T20" fmla="*/ 514 w 1562"/>
                      <a:gd name="T21" fmla="*/ 1787 h 2062"/>
                      <a:gd name="T22" fmla="*/ 352 w 1562"/>
                      <a:gd name="T23" fmla="*/ 1665 h 2062"/>
                      <a:gd name="T24" fmla="*/ 226 w 1562"/>
                      <a:gd name="T25" fmla="*/ 1545 h 2062"/>
                      <a:gd name="T26" fmla="*/ 206 w 1562"/>
                      <a:gd name="T27" fmla="*/ 1487 h 2062"/>
                      <a:gd name="T28" fmla="*/ 18 w 1562"/>
                      <a:gd name="T29" fmla="*/ 1042 h 2062"/>
                      <a:gd name="T30" fmla="*/ 58 w 1562"/>
                      <a:gd name="T31" fmla="*/ 711 h 2062"/>
                      <a:gd name="T32" fmla="*/ 204 w 1562"/>
                      <a:gd name="T33" fmla="*/ 455 h 2062"/>
                      <a:gd name="T34" fmla="*/ 568 w 1562"/>
                      <a:gd name="T35" fmla="*/ 69 h 2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2" h="2062">
                        <a:moveTo>
                          <a:pt x="568" y="69"/>
                        </a:moveTo>
                        <a:cubicBezTo>
                          <a:pt x="687" y="6"/>
                          <a:pt x="831" y="0"/>
                          <a:pt x="957" y="46"/>
                        </a:cubicBezTo>
                        <a:cubicBezTo>
                          <a:pt x="1151" y="116"/>
                          <a:pt x="1311" y="260"/>
                          <a:pt x="1425" y="428"/>
                        </a:cubicBezTo>
                        <a:cubicBezTo>
                          <a:pt x="1498" y="540"/>
                          <a:pt x="1554" y="668"/>
                          <a:pt x="1557" y="803"/>
                        </a:cubicBezTo>
                        <a:cubicBezTo>
                          <a:pt x="1562" y="894"/>
                          <a:pt x="1505" y="971"/>
                          <a:pt x="1477" y="1054"/>
                        </a:cubicBezTo>
                        <a:cubicBezTo>
                          <a:pt x="1406" y="1265"/>
                          <a:pt x="1291" y="1458"/>
                          <a:pt x="1161" y="1639"/>
                        </a:cubicBezTo>
                        <a:cubicBezTo>
                          <a:pt x="1132" y="1681"/>
                          <a:pt x="1098" y="1720"/>
                          <a:pt x="1074" y="1765"/>
                        </a:cubicBezTo>
                        <a:cubicBezTo>
                          <a:pt x="1068" y="1809"/>
                          <a:pt x="1081" y="1857"/>
                          <a:pt x="1061" y="1899"/>
                        </a:cubicBezTo>
                        <a:cubicBezTo>
                          <a:pt x="1045" y="1949"/>
                          <a:pt x="1000" y="1980"/>
                          <a:pt x="967" y="2019"/>
                        </a:cubicBezTo>
                        <a:cubicBezTo>
                          <a:pt x="949" y="2040"/>
                          <a:pt x="922" y="2050"/>
                          <a:pt x="898" y="2062"/>
                        </a:cubicBezTo>
                        <a:cubicBezTo>
                          <a:pt x="772" y="1968"/>
                          <a:pt x="646" y="1872"/>
                          <a:pt x="514" y="1787"/>
                        </a:cubicBezTo>
                        <a:cubicBezTo>
                          <a:pt x="455" y="1753"/>
                          <a:pt x="405" y="1707"/>
                          <a:pt x="352" y="1665"/>
                        </a:cubicBezTo>
                        <a:cubicBezTo>
                          <a:pt x="306" y="1629"/>
                          <a:pt x="272" y="1580"/>
                          <a:pt x="226" y="1545"/>
                        </a:cubicBezTo>
                        <a:cubicBezTo>
                          <a:pt x="216" y="1527"/>
                          <a:pt x="213" y="1506"/>
                          <a:pt x="206" y="1487"/>
                        </a:cubicBezTo>
                        <a:cubicBezTo>
                          <a:pt x="160" y="1332"/>
                          <a:pt x="46" y="1203"/>
                          <a:pt x="18" y="1042"/>
                        </a:cubicBezTo>
                        <a:cubicBezTo>
                          <a:pt x="0" y="931"/>
                          <a:pt x="6" y="812"/>
                          <a:pt x="58" y="711"/>
                        </a:cubicBezTo>
                        <a:cubicBezTo>
                          <a:pt x="103" y="624"/>
                          <a:pt x="155" y="540"/>
                          <a:pt x="204" y="455"/>
                        </a:cubicBezTo>
                        <a:cubicBezTo>
                          <a:pt x="296" y="304"/>
                          <a:pt x="407" y="152"/>
                          <a:pt x="568" y="69"/>
                        </a:cubicBezTo>
                        <a:close/>
                      </a:path>
                    </a:pathLst>
                  </a:custGeom>
                  <a:grpFill/>
                  <a:ln w="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180E3C"/>
                      </a:solidFill>
                    </a:endParaRPr>
                  </a:p>
                </p:txBody>
              </p:sp>
              <p:sp>
                <p:nvSpPr>
                  <p:cNvPr id="241" name="Freeform 172">
                    <a:extLst>
                      <a:ext uri="{FF2B5EF4-FFF2-40B4-BE49-F238E27FC236}">
                        <a16:creationId xmlns:a16="http://schemas.microsoft.com/office/drawing/2014/main" id="{C8C1E5E8-4D32-4B2F-AA14-A34F5D1368C0}"/>
                      </a:ext>
                    </a:extLst>
                  </p:cNvPr>
                  <p:cNvSpPr>
                    <a:spLocks noEditPoints="1"/>
                  </p:cNvSpPr>
                  <p:nvPr/>
                </p:nvSpPr>
                <p:spPr bwMode="auto">
                  <a:xfrm>
                    <a:off x="5250" y="1448"/>
                    <a:ext cx="858" cy="2677"/>
                  </a:xfrm>
                  <a:custGeom>
                    <a:avLst/>
                    <a:gdLst>
                      <a:gd name="T0" fmla="*/ 2603 w 4405"/>
                      <a:gd name="T1" fmla="*/ 241 h 13716"/>
                      <a:gd name="T2" fmla="*/ 3044 w 4405"/>
                      <a:gd name="T3" fmla="*/ 996 h 13716"/>
                      <a:gd name="T4" fmla="*/ 3221 w 4405"/>
                      <a:gd name="T5" fmla="*/ 1430 h 13716"/>
                      <a:gd name="T6" fmla="*/ 3589 w 4405"/>
                      <a:gd name="T7" fmla="*/ 2342 h 13716"/>
                      <a:gd name="T8" fmla="*/ 3972 w 4405"/>
                      <a:gd name="T9" fmla="*/ 3755 h 13716"/>
                      <a:gd name="T10" fmla="*/ 4375 w 4405"/>
                      <a:gd name="T11" fmla="*/ 5405 h 13716"/>
                      <a:gd name="T12" fmla="*/ 4073 w 4405"/>
                      <a:gd name="T13" fmla="*/ 6485 h 13716"/>
                      <a:gd name="T14" fmla="*/ 3893 w 4405"/>
                      <a:gd name="T15" fmla="*/ 8166 h 13716"/>
                      <a:gd name="T16" fmla="*/ 3566 w 4405"/>
                      <a:gd name="T17" fmla="*/ 13104 h 13716"/>
                      <a:gd name="T18" fmla="*/ 3318 w 4405"/>
                      <a:gd name="T19" fmla="*/ 13681 h 13716"/>
                      <a:gd name="T20" fmla="*/ 2755 w 4405"/>
                      <a:gd name="T21" fmla="*/ 13425 h 13716"/>
                      <a:gd name="T22" fmla="*/ 2816 w 4405"/>
                      <a:gd name="T23" fmla="*/ 10941 h 13716"/>
                      <a:gd name="T24" fmla="*/ 2520 w 4405"/>
                      <a:gd name="T25" fmla="*/ 7465 h 13716"/>
                      <a:gd name="T26" fmla="*/ 1757 w 4405"/>
                      <a:gd name="T27" fmla="*/ 10093 h 13716"/>
                      <a:gd name="T28" fmla="*/ 933 w 4405"/>
                      <a:gd name="T29" fmla="*/ 13186 h 13716"/>
                      <a:gd name="T30" fmla="*/ 224 w 4405"/>
                      <a:gd name="T31" fmla="*/ 13668 h 13716"/>
                      <a:gd name="T32" fmla="*/ 10 w 4405"/>
                      <a:gd name="T33" fmla="*/ 13204 h 13716"/>
                      <a:gd name="T34" fmla="*/ 257 w 4405"/>
                      <a:gd name="T35" fmla="*/ 11831 h 13716"/>
                      <a:gd name="T36" fmla="*/ 829 w 4405"/>
                      <a:gd name="T37" fmla="*/ 9329 h 13716"/>
                      <a:gd name="T38" fmla="*/ 620 w 4405"/>
                      <a:gd name="T39" fmla="*/ 7951 h 13716"/>
                      <a:gd name="T40" fmla="*/ 487 w 4405"/>
                      <a:gd name="T41" fmla="*/ 7191 h 13716"/>
                      <a:gd name="T42" fmla="*/ 607 w 4405"/>
                      <a:gd name="T43" fmla="*/ 5566 h 13716"/>
                      <a:gd name="T44" fmla="*/ 765 w 4405"/>
                      <a:gd name="T45" fmla="*/ 2630 h 13716"/>
                      <a:gd name="T46" fmla="*/ 1269 w 4405"/>
                      <a:gd name="T47" fmla="*/ 2131 h 13716"/>
                      <a:gd name="T48" fmla="*/ 1362 w 4405"/>
                      <a:gd name="T49" fmla="*/ 803 h 13716"/>
                      <a:gd name="T50" fmla="*/ 1975 w 4405"/>
                      <a:gd name="T51" fmla="*/ 27 h 13716"/>
                      <a:gd name="T52" fmla="*/ 1815 w 4405"/>
                      <a:gd name="T53" fmla="*/ 3030 h 13716"/>
                      <a:gd name="T54" fmla="*/ 2221 w 4405"/>
                      <a:gd name="T55" fmla="*/ 4147 h 13716"/>
                      <a:gd name="T56" fmla="*/ 2509 w 4405"/>
                      <a:gd name="T57" fmla="*/ 3816 h 13716"/>
                      <a:gd name="T58" fmla="*/ 2704 w 4405"/>
                      <a:gd name="T59" fmla="*/ 2929 h 13716"/>
                      <a:gd name="T60" fmla="*/ 2522 w 4405"/>
                      <a:gd name="T61" fmla="*/ 2422 h 13716"/>
                      <a:gd name="T62" fmla="*/ 1883 w 4405"/>
                      <a:gd name="T63" fmla="*/ 2385 h 13716"/>
                      <a:gd name="T64" fmla="*/ 3266 w 4405"/>
                      <a:gd name="T65" fmla="*/ 4068 h 13716"/>
                      <a:gd name="T66" fmla="*/ 3394 w 4405"/>
                      <a:gd name="T67" fmla="*/ 4810 h 13716"/>
                      <a:gd name="T68" fmla="*/ 3922 w 4405"/>
                      <a:gd name="T69" fmla="*/ 5810 h 13716"/>
                      <a:gd name="T70" fmla="*/ 3588 w 4405"/>
                      <a:gd name="T71" fmla="*/ 4545 h 13716"/>
                      <a:gd name="T72" fmla="*/ 3396 w 4405"/>
                      <a:gd name="T73" fmla="*/ 3935 h 13716"/>
                      <a:gd name="T74" fmla="*/ 1263 w 4405"/>
                      <a:gd name="T75" fmla="*/ 4158 h 13716"/>
                      <a:gd name="T76" fmla="*/ 1123 w 4405"/>
                      <a:gd name="T77" fmla="*/ 6241 h 13716"/>
                      <a:gd name="T78" fmla="*/ 1012 w 4405"/>
                      <a:gd name="T79" fmla="*/ 7442 h 13716"/>
                      <a:gd name="T80" fmla="*/ 1113 w 4405"/>
                      <a:gd name="T81" fmla="*/ 7352 h 13716"/>
                      <a:gd name="T82" fmla="*/ 1207 w 4405"/>
                      <a:gd name="T83" fmla="*/ 6702 h 13716"/>
                      <a:gd name="T84" fmla="*/ 1407 w 4405"/>
                      <a:gd name="T85" fmla="*/ 4905 h 13716"/>
                      <a:gd name="T86" fmla="*/ 2233 w 4405"/>
                      <a:gd name="T87" fmla="*/ 6473 h 13716"/>
                      <a:gd name="T88" fmla="*/ 2491 w 4405"/>
                      <a:gd name="T89" fmla="*/ 5361 h 13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405" h="13716">
                        <a:moveTo>
                          <a:pt x="1975" y="27"/>
                        </a:moveTo>
                        <a:cubicBezTo>
                          <a:pt x="2105" y="3"/>
                          <a:pt x="2244" y="0"/>
                          <a:pt x="2367" y="51"/>
                        </a:cubicBezTo>
                        <a:cubicBezTo>
                          <a:pt x="2463" y="89"/>
                          <a:pt x="2542" y="159"/>
                          <a:pt x="2603" y="241"/>
                        </a:cubicBezTo>
                        <a:cubicBezTo>
                          <a:pt x="2703" y="376"/>
                          <a:pt x="2766" y="533"/>
                          <a:pt x="2855" y="675"/>
                        </a:cubicBezTo>
                        <a:cubicBezTo>
                          <a:pt x="2904" y="747"/>
                          <a:pt x="2981" y="792"/>
                          <a:pt x="3031" y="863"/>
                        </a:cubicBezTo>
                        <a:cubicBezTo>
                          <a:pt x="3057" y="900"/>
                          <a:pt x="3067" y="954"/>
                          <a:pt x="3044" y="996"/>
                        </a:cubicBezTo>
                        <a:cubicBezTo>
                          <a:pt x="3024" y="1026"/>
                          <a:pt x="2995" y="1048"/>
                          <a:pt x="2980" y="1081"/>
                        </a:cubicBezTo>
                        <a:cubicBezTo>
                          <a:pt x="2957" y="1144"/>
                          <a:pt x="2976" y="1223"/>
                          <a:pt x="3034" y="1262"/>
                        </a:cubicBezTo>
                        <a:cubicBezTo>
                          <a:pt x="3099" y="1313"/>
                          <a:pt x="3197" y="1342"/>
                          <a:pt x="3221" y="1430"/>
                        </a:cubicBezTo>
                        <a:cubicBezTo>
                          <a:pt x="3195" y="1682"/>
                          <a:pt x="3176" y="1953"/>
                          <a:pt x="3295" y="2187"/>
                        </a:cubicBezTo>
                        <a:cubicBezTo>
                          <a:pt x="3310" y="2227"/>
                          <a:pt x="3355" y="2240"/>
                          <a:pt x="3392" y="2252"/>
                        </a:cubicBezTo>
                        <a:cubicBezTo>
                          <a:pt x="3460" y="2273"/>
                          <a:pt x="3541" y="2282"/>
                          <a:pt x="3589" y="2342"/>
                        </a:cubicBezTo>
                        <a:cubicBezTo>
                          <a:pt x="3646" y="2420"/>
                          <a:pt x="3675" y="2514"/>
                          <a:pt x="3705" y="2605"/>
                        </a:cubicBezTo>
                        <a:cubicBezTo>
                          <a:pt x="3772" y="2826"/>
                          <a:pt x="3818" y="3053"/>
                          <a:pt x="3859" y="3281"/>
                        </a:cubicBezTo>
                        <a:cubicBezTo>
                          <a:pt x="3890" y="3440"/>
                          <a:pt x="3934" y="3597"/>
                          <a:pt x="3972" y="3755"/>
                        </a:cubicBezTo>
                        <a:cubicBezTo>
                          <a:pt x="4012" y="3923"/>
                          <a:pt x="4010" y="4098"/>
                          <a:pt x="4053" y="4266"/>
                        </a:cubicBezTo>
                        <a:cubicBezTo>
                          <a:pt x="4082" y="4372"/>
                          <a:pt x="4142" y="4465"/>
                          <a:pt x="4177" y="4568"/>
                        </a:cubicBezTo>
                        <a:cubicBezTo>
                          <a:pt x="4270" y="4840"/>
                          <a:pt x="4341" y="5120"/>
                          <a:pt x="4375" y="5405"/>
                        </a:cubicBezTo>
                        <a:cubicBezTo>
                          <a:pt x="4405" y="5642"/>
                          <a:pt x="4392" y="5885"/>
                          <a:pt x="4342" y="6119"/>
                        </a:cubicBezTo>
                        <a:cubicBezTo>
                          <a:pt x="4316" y="6228"/>
                          <a:pt x="4284" y="6346"/>
                          <a:pt x="4199" y="6425"/>
                        </a:cubicBezTo>
                        <a:cubicBezTo>
                          <a:pt x="4165" y="6459"/>
                          <a:pt x="4120" y="6478"/>
                          <a:pt x="4073" y="6485"/>
                        </a:cubicBezTo>
                        <a:cubicBezTo>
                          <a:pt x="4047" y="6576"/>
                          <a:pt x="3960" y="6630"/>
                          <a:pt x="3926" y="6717"/>
                        </a:cubicBezTo>
                        <a:cubicBezTo>
                          <a:pt x="3885" y="6864"/>
                          <a:pt x="3928" y="7017"/>
                          <a:pt x="3921" y="7167"/>
                        </a:cubicBezTo>
                        <a:cubicBezTo>
                          <a:pt x="3909" y="7500"/>
                          <a:pt x="3901" y="7833"/>
                          <a:pt x="3893" y="8166"/>
                        </a:cubicBezTo>
                        <a:cubicBezTo>
                          <a:pt x="3887" y="8462"/>
                          <a:pt x="3872" y="8758"/>
                          <a:pt x="3864" y="9054"/>
                        </a:cubicBezTo>
                        <a:cubicBezTo>
                          <a:pt x="3858" y="9471"/>
                          <a:pt x="3869" y="9888"/>
                          <a:pt x="3847" y="10305"/>
                        </a:cubicBezTo>
                        <a:cubicBezTo>
                          <a:pt x="3779" y="11240"/>
                          <a:pt x="3729" y="12179"/>
                          <a:pt x="3566" y="13104"/>
                        </a:cubicBezTo>
                        <a:cubicBezTo>
                          <a:pt x="3542" y="13226"/>
                          <a:pt x="3515" y="13349"/>
                          <a:pt x="3461" y="13461"/>
                        </a:cubicBezTo>
                        <a:cubicBezTo>
                          <a:pt x="3438" y="13512"/>
                          <a:pt x="3398" y="13554"/>
                          <a:pt x="3347" y="13577"/>
                        </a:cubicBezTo>
                        <a:cubicBezTo>
                          <a:pt x="3338" y="13612"/>
                          <a:pt x="3331" y="13647"/>
                          <a:pt x="3318" y="13681"/>
                        </a:cubicBezTo>
                        <a:cubicBezTo>
                          <a:pt x="3188" y="13713"/>
                          <a:pt x="3052" y="13716"/>
                          <a:pt x="2920" y="13695"/>
                        </a:cubicBezTo>
                        <a:cubicBezTo>
                          <a:pt x="2876" y="13691"/>
                          <a:pt x="2842" y="13657"/>
                          <a:pt x="2825" y="13618"/>
                        </a:cubicBezTo>
                        <a:cubicBezTo>
                          <a:pt x="2797" y="13556"/>
                          <a:pt x="2794" y="13483"/>
                          <a:pt x="2755" y="13425"/>
                        </a:cubicBezTo>
                        <a:cubicBezTo>
                          <a:pt x="2716" y="13364"/>
                          <a:pt x="2662" y="13306"/>
                          <a:pt x="2654" y="13230"/>
                        </a:cubicBezTo>
                        <a:cubicBezTo>
                          <a:pt x="2623" y="13026"/>
                          <a:pt x="2651" y="12819"/>
                          <a:pt x="2677" y="12616"/>
                        </a:cubicBezTo>
                        <a:cubicBezTo>
                          <a:pt x="2756" y="12060"/>
                          <a:pt x="2754" y="11498"/>
                          <a:pt x="2816" y="10941"/>
                        </a:cubicBezTo>
                        <a:cubicBezTo>
                          <a:pt x="2842" y="10721"/>
                          <a:pt x="2873" y="10501"/>
                          <a:pt x="2882" y="10279"/>
                        </a:cubicBezTo>
                        <a:cubicBezTo>
                          <a:pt x="2902" y="9875"/>
                          <a:pt x="2882" y="9470"/>
                          <a:pt x="2858" y="9067"/>
                        </a:cubicBezTo>
                        <a:cubicBezTo>
                          <a:pt x="2833" y="8518"/>
                          <a:pt x="2673" y="7988"/>
                          <a:pt x="2520" y="7465"/>
                        </a:cubicBezTo>
                        <a:cubicBezTo>
                          <a:pt x="2452" y="7543"/>
                          <a:pt x="2413" y="7641"/>
                          <a:pt x="2385" y="7739"/>
                        </a:cubicBezTo>
                        <a:cubicBezTo>
                          <a:pt x="2233" y="8260"/>
                          <a:pt x="2118" y="8792"/>
                          <a:pt x="1977" y="9316"/>
                        </a:cubicBezTo>
                        <a:cubicBezTo>
                          <a:pt x="1908" y="9576"/>
                          <a:pt x="1828" y="9833"/>
                          <a:pt x="1757" y="10093"/>
                        </a:cubicBezTo>
                        <a:cubicBezTo>
                          <a:pt x="1604" y="10644"/>
                          <a:pt x="1464" y="11198"/>
                          <a:pt x="1328" y="11754"/>
                        </a:cubicBezTo>
                        <a:cubicBezTo>
                          <a:pt x="1262" y="12035"/>
                          <a:pt x="1188" y="12315"/>
                          <a:pt x="1102" y="12591"/>
                        </a:cubicBezTo>
                        <a:cubicBezTo>
                          <a:pt x="1042" y="12788"/>
                          <a:pt x="1014" y="12995"/>
                          <a:pt x="933" y="13186"/>
                        </a:cubicBezTo>
                        <a:cubicBezTo>
                          <a:pt x="886" y="13295"/>
                          <a:pt x="812" y="13395"/>
                          <a:pt x="708" y="13455"/>
                        </a:cubicBezTo>
                        <a:cubicBezTo>
                          <a:pt x="683" y="13526"/>
                          <a:pt x="682" y="13610"/>
                          <a:pt x="629" y="13668"/>
                        </a:cubicBezTo>
                        <a:cubicBezTo>
                          <a:pt x="497" y="13698"/>
                          <a:pt x="355" y="13710"/>
                          <a:pt x="224" y="13668"/>
                        </a:cubicBezTo>
                        <a:cubicBezTo>
                          <a:pt x="187" y="13659"/>
                          <a:pt x="161" y="13629"/>
                          <a:pt x="146" y="13597"/>
                        </a:cubicBezTo>
                        <a:cubicBezTo>
                          <a:pt x="116" y="13537"/>
                          <a:pt x="110" y="13470"/>
                          <a:pt x="87" y="13408"/>
                        </a:cubicBezTo>
                        <a:cubicBezTo>
                          <a:pt x="62" y="13340"/>
                          <a:pt x="20" y="13277"/>
                          <a:pt x="10" y="13204"/>
                        </a:cubicBezTo>
                        <a:cubicBezTo>
                          <a:pt x="0" y="13123"/>
                          <a:pt x="32" y="13046"/>
                          <a:pt x="48" y="12968"/>
                        </a:cubicBezTo>
                        <a:cubicBezTo>
                          <a:pt x="77" y="12835"/>
                          <a:pt x="54" y="12697"/>
                          <a:pt x="82" y="12564"/>
                        </a:cubicBezTo>
                        <a:cubicBezTo>
                          <a:pt x="126" y="12317"/>
                          <a:pt x="197" y="12075"/>
                          <a:pt x="257" y="11831"/>
                        </a:cubicBezTo>
                        <a:cubicBezTo>
                          <a:pt x="331" y="11532"/>
                          <a:pt x="390" y="11229"/>
                          <a:pt x="456" y="10928"/>
                        </a:cubicBezTo>
                        <a:cubicBezTo>
                          <a:pt x="511" y="10668"/>
                          <a:pt x="586" y="10413"/>
                          <a:pt x="647" y="10155"/>
                        </a:cubicBezTo>
                        <a:cubicBezTo>
                          <a:pt x="715" y="9881"/>
                          <a:pt x="736" y="9597"/>
                          <a:pt x="829" y="9329"/>
                        </a:cubicBezTo>
                        <a:cubicBezTo>
                          <a:pt x="864" y="9226"/>
                          <a:pt x="917" y="9129"/>
                          <a:pt x="936" y="9021"/>
                        </a:cubicBezTo>
                        <a:cubicBezTo>
                          <a:pt x="951" y="8900"/>
                          <a:pt x="892" y="8788"/>
                          <a:pt x="856" y="8676"/>
                        </a:cubicBezTo>
                        <a:cubicBezTo>
                          <a:pt x="780" y="8434"/>
                          <a:pt x="695" y="8194"/>
                          <a:pt x="620" y="7951"/>
                        </a:cubicBezTo>
                        <a:cubicBezTo>
                          <a:pt x="589" y="7852"/>
                          <a:pt x="549" y="7755"/>
                          <a:pt x="535" y="7652"/>
                        </a:cubicBezTo>
                        <a:cubicBezTo>
                          <a:pt x="524" y="7566"/>
                          <a:pt x="538" y="7478"/>
                          <a:pt x="573" y="7400"/>
                        </a:cubicBezTo>
                        <a:cubicBezTo>
                          <a:pt x="533" y="7336"/>
                          <a:pt x="489" y="7269"/>
                          <a:pt x="487" y="7191"/>
                        </a:cubicBezTo>
                        <a:cubicBezTo>
                          <a:pt x="485" y="7094"/>
                          <a:pt x="513" y="6999"/>
                          <a:pt x="526" y="6903"/>
                        </a:cubicBezTo>
                        <a:cubicBezTo>
                          <a:pt x="575" y="6602"/>
                          <a:pt x="665" y="6300"/>
                          <a:pt x="634" y="5992"/>
                        </a:cubicBezTo>
                        <a:cubicBezTo>
                          <a:pt x="624" y="5850"/>
                          <a:pt x="608" y="5709"/>
                          <a:pt x="607" y="5566"/>
                        </a:cubicBezTo>
                        <a:cubicBezTo>
                          <a:pt x="606" y="4891"/>
                          <a:pt x="614" y="4215"/>
                          <a:pt x="658" y="3541"/>
                        </a:cubicBezTo>
                        <a:cubicBezTo>
                          <a:pt x="671" y="3334"/>
                          <a:pt x="673" y="3125"/>
                          <a:pt x="698" y="2918"/>
                        </a:cubicBezTo>
                        <a:cubicBezTo>
                          <a:pt x="710" y="2821"/>
                          <a:pt x="724" y="2721"/>
                          <a:pt x="765" y="2630"/>
                        </a:cubicBezTo>
                        <a:cubicBezTo>
                          <a:pt x="797" y="2559"/>
                          <a:pt x="871" y="2520"/>
                          <a:pt x="940" y="2490"/>
                        </a:cubicBezTo>
                        <a:cubicBezTo>
                          <a:pt x="1050" y="2441"/>
                          <a:pt x="1170" y="2412"/>
                          <a:pt x="1270" y="2342"/>
                        </a:cubicBezTo>
                        <a:cubicBezTo>
                          <a:pt x="1289" y="2273"/>
                          <a:pt x="1279" y="2200"/>
                          <a:pt x="1269" y="2131"/>
                        </a:cubicBezTo>
                        <a:cubicBezTo>
                          <a:pt x="1241" y="1966"/>
                          <a:pt x="1162" y="1817"/>
                          <a:pt x="1122" y="1656"/>
                        </a:cubicBezTo>
                        <a:cubicBezTo>
                          <a:pt x="1091" y="1536"/>
                          <a:pt x="1085" y="1409"/>
                          <a:pt x="1112" y="1288"/>
                        </a:cubicBezTo>
                        <a:cubicBezTo>
                          <a:pt x="1145" y="1103"/>
                          <a:pt x="1306" y="978"/>
                          <a:pt x="1362" y="803"/>
                        </a:cubicBezTo>
                        <a:cubicBezTo>
                          <a:pt x="1384" y="731"/>
                          <a:pt x="1411" y="661"/>
                          <a:pt x="1442" y="593"/>
                        </a:cubicBezTo>
                        <a:cubicBezTo>
                          <a:pt x="1510" y="441"/>
                          <a:pt x="1583" y="285"/>
                          <a:pt x="1705" y="168"/>
                        </a:cubicBezTo>
                        <a:cubicBezTo>
                          <a:pt x="1778" y="95"/>
                          <a:pt x="1873" y="44"/>
                          <a:pt x="1975" y="27"/>
                        </a:cubicBezTo>
                        <a:close/>
                        <a:moveTo>
                          <a:pt x="1753" y="2256"/>
                        </a:moveTo>
                        <a:cubicBezTo>
                          <a:pt x="1758" y="2351"/>
                          <a:pt x="1774" y="2446"/>
                          <a:pt x="1773" y="2541"/>
                        </a:cubicBezTo>
                        <a:cubicBezTo>
                          <a:pt x="1775" y="2705"/>
                          <a:pt x="1801" y="2867"/>
                          <a:pt x="1815" y="3030"/>
                        </a:cubicBezTo>
                        <a:cubicBezTo>
                          <a:pt x="1830" y="3200"/>
                          <a:pt x="1853" y="3371"/>
                          <a:pt x="1873" y="3541"/>
                        </a:cubicBezTo>
                        <a:cubicBezTo>
                          <a:pt x="1906" y="3611"/>
                          <a:pt x="1947" y="3678"/>
                          <a:pt x="1981" y="3748"/>
                        </a:cubicBezTo>
                        <a:cubicBezTo>
                          <a:pt x="2050" y="3887"/>
                          <a:pt x="2141" y="4014"/>
                          <a:pt x="2221" y="4147"/>
                        </a:cubicBezTo>
                        <a:cubicBezTo>
                          <a:pt x="2266" y="4226"/>
                          <a:pt x="2322" y="4299"/>
                          <a:pt x="2372" y="4375"/>
                        </a:cubicBezTo>
                        <a:cubicBezTo>
                          <a:pt x="2387" y="4293"/>
                          <a:pt x="2395" y="4209"/>
                          <a:pt x="2414" y="4127"/>
                        </a:cubicBezTo>
                        <a:cubicBezTo>
                          <a:pt x="2448" y="4024"/>
                          <a:pt x="2477" y="3920"/>
                          <a:pt x="2509" y="3816"/>
                        </a:cubicBezTo>
                        <a:cubicBezTo>
                          <a:pt x="2532" y="3737"/>
                          <a:pt x="2568" y="3662"/>
                          <a:pt x="2576" y="3580"/>
                        </a:cubicBezTo>
                        <a:cubicBezTo>
                          <a:pt x="2596" y="3450"/>
                          <a:pt x="2612" y="3319"/>
                          <a:pt x="2653" y="3194"/>
                        </a:cubicBezTo>
                        <a:cubicBezTo>
                          <a:pt x="2681" y="3108"/>
                          <a:pt x="2693" y="3018"/>
                          <a:pt x="2704" y="2929"/>
                        </a:cubicBezTo>
                        <a:cubicBezTo>
                          <a:pt x="2707" y="2824"/>
                          <a:pt x="2701" y="2720"/>
                          <a:pt x="2710" y="2616"/>
                        </a:cubicBezTo>
                        <a:cubicBezTo>
                          <a:pt x="2723" y="2492"/>
                          <a:pt x="2689" y="2370"/>
                          <a:pt x="2678" y="2247"/>
                        </a:cubicBezTo>
                        <a:cubicBezTo>
                          <a:pt x="2631" y="2310"/>
                          <a:pt x="2585" y="2374"/>
                          <a:pt x="2522" y="2422"/>
                        </a:cubicBezTo>
                        <a:cubicBezTo>
                          <a:pt x="2415" y="2457"/>
                          <a:pt x="2303" y="2468"/>
                          <a:pt x="2191" y="2477"/>
                        </a:cubicBezTo>
                        <a:cubicBezTo>
                          <a:pt x="2128" y="2472"/>
                          <a:pt x="2066" y="2461"/>
                          <a:pt x="2004" y="2449"/>
                        </a:cubicBezTo>
                        <a:cubicBezTo>
                          <a:pt x="1962" y="2431"/>
                          <a:pt x="1922" y="2408"/>
                          <a:pt x="1883" y="2385"/>
                        </a:cubicBezTo>
                        <a:cubicBezTo>
                          <a:pt x="1837" y="2344"/>
                          <a:pt x="1797" y="2299"/>
                          <a:pt x="1753" y="2256"/>
                        </a:cubicBezTo>
                        <a:close/>
                        <a:moveTo>
                          <a:pt x="3297" y="3809"/>
                        </a:moveTo>
                        <a:cubicBezTo>
                          <a:pt x="3271" y="3893"/>
                          <a:pt x="3272" y="3981"/>
                          <a:pt x="3266" y="4068"/>
                        </a:cubicBezTo>
                        <a:cubicBezTo>
                          <a:pt x="3247" y="4150"/>
                          <a:pt x="3240" y="4233"/>
                          <a:pt x="3233" y="4317"/>
                        </a:cubicBezTo>
                        <a:cubicBezTo>
                          <a:pt x="3236" y="4385"/>
                          <a:pt x="3245" y="4454"/>
                          <a:pt x="3263" y="4520"/>
                        </a:cubicBezTo>
                        <a:cubicBezTo>
                          <a:pt x="3301" y="4619"/>
                          <a:pt x="3348" y="4715"/>
                          <a:pt x="3394" y="4810"/>
                        </a:cubicBezTo>
                        <a:cubicBezTo>
                          <a:pt x="3503" y="5017"/>
                          <a:pt x="3571" y="5241"/>
                          <a:pt x="3661" y="5456"/>
                        </a:cubicBezTo>
                        <a:cubicBezTo>
                          <a:pt x="3724" y="5604"/>
                          <a:pt x="3759" y="5762"/>
                          <a:pt x="3832" y="5907"/>
                        </a:cubicBezTo>
                        <a:cubicBezTo>
                          <a:pt x="3865" y="5877"/>
                          <a:pt x="3894" y="5844"/>
                          <a:pt x="3922" y="5810"/>
                        </a:cubicBezTo>
                        <a:cubicBezTo>
                          <a:pt x="3944" y="5755"/>
                          <a:pt x="3961" y="5694"/>
                          <a:pt x="3942" y="5636"/>
                        </a:cubicBezTo>
                        <a:cubicBezTo>
                          <a:pt x="3909" y="5433"/>
                          <a:pt x="3811" y="5250"/>
                          <a:pt x="3730" y="5063"/>
                        </a:cubicBezTo>
                        <a:cubicBezTo>
                          <a:pt x="3669" y="4894"/>
                          <a:pt x="3645" y="4715"/>
                          <a:pt x="3588" y="4545"/>
                        </a:cubicBezTo>
                        <a:cubicBezTo>
                          <a:pt x="3570" y="4479"/>
                          <a:pt x="3533" y="4420"/>
                          <a:pt x="3517" y="4353"/>
                        </a:cubicBezTo>
                        <a:cubicBezTo>
                          <a:pt x="3497" y="4276"/>
                          <a:pt x="3457" y="4205"/>
                          <a:pt x="3442" y="4126"/>
                        </a:cubicBezTo>
                        <a:cubicBezTo>
                          <a:pt x="3425" y="4063"/>
                          <a:pt x="3416" y="3997"/>
                          <a:pt x="3396" y="3935"/>
                        </a:cubicBezTo>
                        <a:cubicBezTo>
                          <a:pt x="3375" y="3891"/>
                          <a:pt x="3354" y="3847"/>
                          <a:pt x="3343" y="3800"/>
                        </a:cubicBezTo>
                        <a:cubicBezTo>
                          <a:pt x="3328" y="3803"/>
                          <a:pt x="3312" y="3806"/>
                          <a:pt x="3297" y="3809"/>
                        </a:cubicBezTo>
                        <a:close/>
                        <a:moveTo>
                          <a:pt x="1263" y="4158"/>
                        </a:moveTo>
                        <a:cubicBezTo>
                          <a:pt x="1256" y="4248"/>
                          <a:pt x="1252" y="4338"/>
                          <a:pt x="1248" y="4428"/>
                        </a:cubicBezTo>
                        <a:cubicBezTo>
                          <a:pt x="1237" y="4712"/>
                          <a:pt x="1217" y="4995"/>
                          <a:pt x="1201" y="5279"/>
                        </a:cubicBezTo>
                        <a:cubicBezTo>
                          <a:pt x="1183" y="5600"/>
                          <a:pt x="1136" y="5919"/>
                          <a:pt x="1123" y="6241"/>
                        </a:cubicBezTo>
                        <a:cubicBezTo>
                          <a:pt x="1115" y="6416"/>
                          <a:pt x="1104" y="6591"/>
                          <a:pt x="1095" y="6766"/>
                        </a:cubicBezTo>
                        <a:cubicBezTo>
                          <a:pt x="1096" y="6916"/>
                          <a:pt x="1099" y="7069"/>
                          <a:pt x="1059" y="7215"/>
                        </a:cubicBezTo>
                        <a:cubicBezTo>
                          <a:pt x="1040" y="7290"/>
                          <a:pt x="1062" y="7377"/>
                          <a:pt x="1012" y="7442"/>
                        </a:cubicBezTo>
                        <a:cubicBezTo>
                          <a:pt x="1018" y="7465"/>
                          <a:pt x="1022" y="7489"/>
                          <a:pt x="1034" y="7510"/>
                        </a:cubicBezTo>
                        <a:cubicBezTo>
                          <a:pt x="1056" y="7530"/>
                          <a:pt x="1081" y="7546"/>
                          <a:pt x="1105" y="7564"/>
                        </a:cubicBezTo>
                        <a:cubicBezTo>
                          <a:pt x="1106" y="7493"/>
                          <a:pt x="1101" y="7422"/>
                          <a:pt x="1113" y="7352"/>
                        </a:cubicBezTo>
                        <a:cubicBezTo>
                          <a:pt x="1138" y="7177"/>
                          <a:pt x="1158" y="7002"/>
                          <a:pt x="1197" y="6830"/>
                        </a:cubicBezTo>
                        <a:cubicBezTo>
                          <a:pt x="1217" y="6784"/>
                          <a:pt x="1248" y="6745"/>
                          <a:pt x="1272" y="6702"/>
                        </a:cubicBezTo>
                        <a:cubicBezTo>
                          <a:pt x="1250" y="6702"/>
                          <a:pt x="1229" y="6702"/>
                          <a:pt x="1207" y="6702"/>
                        </a:cubicBezTo>
                        <a:cubicBezTo>
                          <a:pt x="1226" y="6569"/>
                          <a:pt x="1246" y="6437"/>
                          <a:pt x="1264" y="6304"/>
                        </a:cubicBezTo>
                        <a:cubicBezTo>
                          <a:pt x="1291" y="6143"/>
                          <a:pt x="1292" y="5979"/>
                          <a:pt x="1306" y="5817"/>
                        </a:cubicBezTo>
                        <a:cubicBezTo>
                          <a:pt x="1323" y="5512"/>
                          <a:pt x="1349" y="5206"/>
                          <a:pt x="1407" y="4905"/>
                        </a:cubicBezTo>
                        <a:cubicBezTo>
                          <a:pt x="1414" y="4813"/>
                          <a:pt x="1414" y="4719"/>
                          <a:pt x="1392" y="4629"/>
                        </a:cubicBezTo>
                        <a:cubicBezTo>
                          <a:pt x="1355" y="4471"/>
                          <a:pt x="1294" y="4318"/>
                          <a:pt x="1263" y="4158"/>
                        </a:cubicBezTo>
                        <a:close/>
                        <a:moveTo>
                          <a:pt x="2233" y="6473"/>
                        </a:moveTo>
                        <a:cubicBezTo>
                          <a:pt x="2360" y="6469"/>
                          <a:pt x="2488" y="6467"/>
                          <a:pt x="2616" y="6461"/>
                        </a:cubicBezTo>
                        <a:cubicBezTo>
                          <a:pt x="2745" y="6450"/>
                          <a:pt x="2874" y="6438"/>
                          <a:pt x="3002" y="6426"/>
                        </a:cubicBezTo>
                        <a:cubicBezTo>
                          <a:pt x="2830" y="6071"/>
                          <a:pt x="2663" y="5715"/>
                          <a:pt x="2491" y="5361"/>
                        </a:cubicBezTo>
                        <a:cubicBezTo>
                          <a:pt x="2407" y="5732"/>
                          <a:pt x="2318" y="6102"/>
                          <a:pt x="2233" y="6473"/>
                        </a:cubicBezTo>
                        <a:close/>
                      </a:path>
                    </a:pathLst>
                  </a:custGeom>
                  <a:grpFill/>
                  <a:ln w="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180E3C"/>
                      </a:solidFill>
                    </a:endParaRPr>
                  </a:p>
                </p:txBody>
              </p:sp>
              <p:sp>
                <p:nvSpPr>
                  <p:cNvPr id="242" name="Freeform 173">
                    <a:extLst>
                      <a:ext uri="{FF2B5EF4-FFF2-40B4-BE49-F238E27FC236}">
                        <a16:creationId xmlns:a16="http://schemas.microsoft.com/office/drawing/2014/main" id="{E5D6383B-1A10-481E-AD0A-534948FEBA9D}"/>
                      </a:ext>
                    </a:extLst>
                  </p:cNvPr>
                  <p:cNvSpPr>
                    <a:spLocks noEditPoints="1"/>
                  </p:cNvSpPr>
                  <p:nvPr/>
                </p:nvSpPr>
                <p:spPr bwMode="auto">
                  <a:xfrm>
                    <a:off x="4396" y="1679"/>
                    <a:ext cx="869" cy="2452"/>
                  </a:xfrm>
                  <a:custGeom>
                    <a:avLst/>
                    <a:gdLst>
                      <a:gd name="T0" fmla="*/ 1728 w 4458"/>
                      <a:gd name="T1" fmla="*/ 0 h 12566"/>
                      <a:gd name="T2" fmla="*/ 2020 w 4458"/>
                      <a:gd name="T3" fmla="*/ 714 h 12566"/>
                      <a:gd name="T4" fmla="*/ 2167 w 4458"/>
                      <a:gd name="T5" fmla="*/ 547 h 12566"/>
                      <a:gd name="T6" fmla="*/ 2075 w 4458"/>
                      <a:gd name="T7" fmla="*/ 437 h 12566"/>
                      <a:gd name="T8" fmla="*/ 2390 w 4458"/>
                      <a:gd name="T9" fmla="*/ 418 h 12566"/>
                      <a:gd name="T10" fmla="*/ 2317 w 4458"/>
                      <a:gd name="T11" fmla="*/ 520 h 12566"/>
                      <a:gd name="T12" fmla="*/ 2403 w 4458"/>
                      <a:gd name="T13" fmla="*/ 1147 h 12566"/>
                      <a:gd name="T14" fmla="*/ 2624 w 4458"/>
                      <a:gd name="T15" fmla="*/ 284 h 12566"/>
                      <a:gd name="T16" fmla="*/ 3290 w 4458"/>
                      <a:gd name="T17" fmla="*/ 389 h 12566"/>
                      <a:gd name="T18" fmla="*/ 4009 w 4458"/>
                      <a:gd name="T19" fmla="*/ 835 h 12566"/>
                      <a:gd name="T20" fmla="*/ 4118 w 4458"/>
                      <a:gd name="T21" fmla="*/ 2946 h 12566"/>
                      <a:gd name="T22" fmla="*/ 3719 w 4458"/>
                      <a:gd name="T23" fmla="*/ 3815 h 12566"/>
                      <a:gd name="T24" fmla="*/ 3563 w 4458"/>
                      <a:gd name="T25" fmla="*/ 4582 h 12566"/>
                      <a:gd name="T26" fmla="*/ 3524 w 4458"/>
                      <a:gd name="T27" fmla="*/ 5034 h 12566"/>
                      <a:gd name="T28" fmla="*/ 3704 w 4458"/>
                      <a:gd name="T29" fmla="*/ 6394 h 12566"/>
                      <a:gd name="T30" fmla="*/ 3965 w 4458"/>
                      <a:gd name="T31" fmla="*/ 8795 h 12566"/>
                      <a:gd name="T32" fmla="*/ 3911 w 4458"/>
                      <a:gd name="T33" fmla="*/ 11371 h 12566"/>
                      <a:gd name="T34" fmla="*/ 3808 w 4458"/>
                      <a:gd name="T35" fmla="*/ 11456 h 12566"/>
                      <a:gd name="T36" fmla="*/ 4269 w 4458"/>
                      <a:gd name="T37" fmla="*/ 12088 h 12566"/>
                      <a:gd name="T38" fmla="*/ 3808 w 4458"/>
                      <a:gd name="T39" fmla="*/ 12462 h 12566"/>
                      <a:gd name="T40" fmla="*/ 3404 w 4458"/>
                      <a:gd name="T41" fmla="*/ 11997 h 12566"/>
                      <a:gd name="T42" fmla="*/ 2970 w 4458"/>
                      <a:gd name="T43" fmla="*/ 9923 h 12566"/>
                      <a:gd name="T44" fmla="*/ 2965 w 4458"/>
                      <a:gd name="T45" fmla="*/ 8771 h 12566"/>
                      <a:gd name="T46" fmla="*/ 2835 w 4458"/>
                      <a:gd name="T47" fmla="*/ 7996 h 12566"/>
                      <a:gd name="T48" fmla="*/ 2627 w 4458"/>
                      <a:gd name="T49" fmla="*/ 7465 h 12566"/>
                      <a:gd name="T50" fmla="*/ 2077 w 4458"/>
                      <a:gd name="T51" fmla="*/ 5734 h 12566"/>
                      <a:gd name="T52" fmla="*/ 1840 w 4458"/>
                      <a:gd name="T53" fmla="*/ 8384 h 12566"/>
                      <a:gd name="T54" fmla="*/ 1822 w 4458"/>
                      <a:gd name="T55" fmla="*/ 9832 h 12566"/>
                      <a:gd name="T56" fmla="*/ 1970 w 4458"/>
                      <a:gd name="T57" fmla="*/ 11019 h 12566"/>
                      <a:gd name="T58" fmla="*/ 1855 w 4458"/>
                      <a:gd name="T59" fmla="*/ 11035 h 12566"/>
                      <a:gd name="T60" fmla="*/ 2053 w 4458"/>
                      <a:gd name="T61" fmla="*/ 12053 h 12566"/>
                      <a:gd name="T62" fmla="*/ 1329 w 4458"/>
                      <a:gd name="T63" fmla="*/ 11913 h 12566"/>
                      <a:gd name="T64" fmla="*/ 1228 w 4458"/>
                      <a:gd name="T65" fmla="*/ 11397 h 12566"/>
                      <a:gd name="T66" fmla="*/ 1170 w 4458"/>
                      <a:gd name="T67" fmla="*/ 11100 h 12566"/>
                      <a:gd name="T68" fmla="*/ 1026 w 4458"/>
                      <a:gd name="T69" fmla="*/ 10196 h 12566"/>
                      <a:gd name="T70" fmla="*/ 818 w 4458"/>
                      <a:gd name="T71" fmla="*/ 6772 h 12566"/>
                      <a:gd name="T72" fmla="*/ 749 w 4458"/>
                      <a:gd name="T73" fmla="*/ 4458 h 12566"/>
                      <a:gd name="T74" fmla="*/ 575 w 4458"/>
                      <a:gd name="T75" fmla="*/ 4007 h 12566"/>
                      <a:gd name="T76" fmla="*/ 22 w 4458"/>
                      <a:gd name="T77" fmla="*/ 3047 h 12566"/>
                      <a:gd name="T78" fmla="*/ 149 w 4458"/>
                      <a:gd name="T79" fmla="*/ 1334 h 12566"/>
                      <a:gd name="T80" fmla="*/ 631 w 4458"/>
                      <a:gd name="T81" fmla="*/ 616 h 12566"/>
                      <a:gd name="T82" fmla="*/ 1324 w 4458"/>
                      <a:gd name="T83" fmla="*/ 225 h 12566"/>
                      <a:gd name="T84" fmla="*/ 2011 w 4458"/>
                      <a:gd name="T85" fmla="*/ 3886 h 12566"/>
                      <a:gd name="T86" fmla="*/ 2457 w 4458"/>
                      <a:gd name="T87" fmla="*/ 3651 h 12566"/>
                      <a:gd name="T88" fmla="*/ 2261 w 4458"/>
                      <a:gd name="T89" fmla="*/ 3599 h 12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458" h="12566">
                        <a:moveTo>
                          <a:pt x="1324" y="225"/>
                        </a:moveTo>
                        <a:cubicBezTo>
                          <a:pt x="1457" y="147"/>
                          <a:pt x="1593" y="74"/>
                          <a:pt x="1728" y="0"/>
                        </a:cubicBezTo>
                        <a:cubicBezTo>
                          <a:pt x="1778" y="124"/>
                          <a:pt x="1824" y="250"/>
                          <a:pt x="1885" y="369"/>
                        </a:cubicBezTo>
                        <a:cubicBezTo>
                          <a:pt x="1943" y="478"/>
                          <a:pt x="1975" y="599"/>
                          <a:pt x="2020" y="714"/>
                        </a:cubicBezTo>
                        <a:cubicBezTo>
                          <a:pt x="2038" y="754"/>
                          <a:pt x="2060" y="792"/>
                          <a:pt x="2077" y="832"/>
                        </a:cubicBezTo>
                        <a:cubicBezTo>
                          <a:pt x="2108" y="737"/>
                          <a:pt x="2138" y="642"/>
                          <a:pt x="2167" y="547"/>
                        </a:cubicBezTo>
                        <a:cubicBezTo>
                          <a:pt x="2145" y="533"/>
                          <a:pt x="2123" y="519"/>
                          <a:pt x="2104" y="502"/>
                        </a:cubicBezTo>
                        <a:cubicBezTo>
                          <a:pt x="2092" y="482"/>
                          <a:pt x="2084" y="459"/>
                          <a:pt x="2075" y="437"/>
                        </a:cubicBezTo>
                        <a:cubicBezTo>
                          <a:pt x="2136" y="390"/>
                          <a:pt x="2199" y="345"/>
                          <a:pt x="2261" y="298"/>
                        </a:cubicBezTo>
                        <a:cubicBezTo>
                          <a:pt x="2303" y="339"/>
                          <a:pt x="2347" y="379"/>
                          <a:pt x="2390" y="418"/>
                        </a:cubicBezTo>
                        <a:cubicBezTo>
                          <a:pt x="2391" y="446"/>
                          <a:pt x="2390" y="474"/>
                          <a:pt x="2391" y="502"/>
                        </a:cubicBezTo>
                        <a:cubicBezTo>
                          <a:pt x="2366" y="509"/>
                          <a:pt x="2342" y="515"/>
                          <a:pt x="2317" y="520"/>
                        </a:cubicBezTo>
                        <a:cubicBezTo>
                          <a:pt x="2352" y="635"/>
                          <a:pt x="2376" y="752"/>
                          <a:pt x="2398" y="870"/>
                        </a:cubicBezTo>
                        <a:cubicBezTo>
                          <a:pt x="2403" y="962"/>
                          <a:pt x="2397" y="1054"/>
                          <a:pt x="2403" y="1147"/>
                        </a:cubicBezTo>
                        <a:cubicBezTo>
                          <a:pt x="2432" y="974"/>
                          <a:pt x="2471" y="803"/>
                          <a:pt x="2516" y="634"/>
                        </a:cubicBezTo>
                        <a:cubicBezTo>
                          <a:pt x="2542" y="515"/>
                          <a:pt x="2582" y="399"/>
                          <a:pt x="2624" y="284"/>
                        </a:cubicBezTo>
                        <a:cubicBezTo>
                          <a:pt x="2649" y="203"/>
                          <a:pt x="2691" y="125"/>
                          <a:pt x="2694" y="38"/>
                        </a:cubicBezTo>
                        <a:cubicBezTo>
                          <a:pt x="2914" y="115"/>
                          <a:pt x="3081" y="289"/>
                          <a:pt x="3290" y="389"/>
                        </a:cubicBezTo>
                        <a:cubicBezTo>
                          <a:pt x="3481" y="475"/>
                          <a:pt x="3696" y="514"/>
                          <a:pt x="3867" y="640"/>
                        </a:cubicBezTo>
                        <a:cubicBezTo>
                          <a:pt x="3933" y="688"/>
                          <a:pt x="3985" y="756"/>
                          <a:pt x="4009" y="835"/>
                        </a:cubicBezTo>
                        <a:cubicBezTo>
                          <a:pt x="4111" y="1136"/>
                          <a:pt x="4118" y="1456"/>
                          <a:pt x="4131" y="1771"/>
                        </a:cubicBezTo>
                        <a:cubicBezTo>
                          <a:pt x="4142" y="2163"/>
                          <a:pt x="4142" y="2555"/>
                          <a:pt x="4118" y="2946"/>
                        </a:cubicBezTo>
                        <a:cubicBezTo>
                          <a:pt x="4109" y="3060"/>
                          <a:pt x="4108" y="3177"/>
                          <a:pt x="4066" y="3285"/>
                        </a:cubicBezTo>
                        <a:cubicBezTo>
                          <a:pt x="3991" y="3485"/>
                          <a:pt x="3845" y="3646"/>
                          <a:pt x="3719" y="3815"/>
                        </a:cubicBezTo>
                        <a:cubicBezTo>
                          <a:pt x="3595" y="3981"/>
                          <a:pt x="3467" y="4145"/>
                          <a:pt x="3354" y="4319"/>
                        </a:cubicBezTo>
                        <a:cubicBezTo>
                          <a:pt x="3388" y="4431"/>
                          <a:pt x="3491" y="4496"/>
                          <a:pt x="3563" y="4582"/>
                        </a:cubicBezTo>
                        <a:cubicBezTo>
                          <a:pt x="3591" y="4615"/>
                          <a:pt x="3616" y="4659"/>
                          <a:pt x="3604" y="4703"/>
                        </a:cubicBezTo>
                        <a:cubicBezTo>
                          <a:pt x="3535" y="4798"/>
                          <a:pt x="3525" y="4920"/>
                          <a:pt x="3524" y="5034"/>
                        </a:cubicBezTo>
                        <a:cubicBezTo>
                          <a:pt x="3520" y="5252"/>
                          <a:pt x="3553" y="5469"/>
                          <a:pt x="3594" y="5683"/>
                        </a:cubicBezTo>
                        <a:cubicBezTo>
                          <a:pt x="3646" y="5917"/>
                          <a:pt x="3665" y="6157"/>
                          <a:pt x="3704" y="6394"/>
                        </a:cubicBezTo>
                        <a:cubicBezTo>
                          <a:pt x="3795" y="7030"/>
                          <a:pt x="3850" y="7670"/>
                          <a:pt x="3909" y="8309"/>
                        </a:cubicBezTo>
                        <a:cubicBezTo>
                          <a:pt x="3924" y="8471"/>
                          <a:pt x="3974" y="8631"/>
                          <a:pt x="3965" y="8795"/>
                        </a:cubicBezTo>
                        <a:cubicBezTo>
                          <a:pt x="3936" y="9425"/>
                          <a:pt x="3844" y="10052"/>
                          <a:pt x="3851" y="10683"/>
                        </a:cubicBezTo>
                        <a:cubicBezTo>
                          <a:pt x="3855" y="10913"/>
                          <a:pt x="3870" y="11144"/>
                          <a:pt x="3911" y="11371"/>
                        </a:cubicBezTo>
                        <a:cubicBezTo>
                          <a:pt x="3917" y="11389"/>
                          <a:pt x="3910" y="11407"/>
                          <a:pt x="3903" y="11424"/>
                        </a:cubicBezTo>
                        <a:cubicBezTo>
                          <a:pt x="3872" y="11435"/>
                          <a:pt x="3837" y="11439"/>
                          <a:pt x="3808" y="11456"/>
                        </a:cubicBezTo>
                        <a:cubicBezTo>
                          <a:pt x="3792" y="11465"/>
                          <a:pt x="3806" y="11484"/>
                          <a:pt x="3811" y="11496"/>
                        </a:cubicBezTo>
                        <a:cubicBezTo>
                          <a:pt x="3932" y="11716"/>
                          <a:pt x="4117" y="11890"/>
                          <a:pt x="4269" y="12088"/>
                        </a:cubicBezTo>
                        <a:cubicBezTo>
                          <a:pt x="4356" y="12202"/>
                          <a:pt x="4433" y="12330"/>
                          <a:pt x="4458" y="12474"/>
                        </a:cubicBezTo>
                        <a:cubicBezTo>
                          <a:pt x="4252" y="12566"/>
                          <a:pt x="4014" y="12540"/>
                          <a:pt x="3808" y="12462"/>
                        </a:cubicBezTo>
                        <a:cubicBezTo>
                          <a:pt x="3698" y="12419"/>
                          <a:pt x="3591" y="12367"/>
                          <a:pt x="3492" y="12303"/>
                        </a:cubicBezTo>
                        <a:cubicBezTo>
                          <a:pt x="3429" y="12213"/>
                          <a:pt x="3433" y="12097"/>
                          <a:pt x="3404" y="11997"/>
                        </a:cubicBezTo>
                        <a:cubicBezTo>
                          <a:pt x="3273" y="11932"/>
                          <a:pt x="3115" y="11898"/>
                          <a:pt x="3020" y="11777"/>
                        </a:cubicBezTo>
                        <a:cubicBezTo>
                          <a:pt x="3069" y="11158"/>
                          <a:pt x="2934" y="10542"/>
                          <a:pt x="2970" y="9923"/>
                        </a:cubicBezTo>
                        <a:cubicBezTo>
                          <a:pt x="2985" y="9772"/>
                          <a:pt x="3021" y="9623"/>
                          <a:pt x="3021" y="9471"/>
                        </a:cubicBezTo>
                        <a:cubicBezTo>
                          <a:pt x="3019" y="9237"/>
                          <a:pt x="2973" y="9005"/>
                          <a:pt x="2965" y="8771"/>
                        </a:cubicBezTo>
                        <a:cubicBezTo>
                          <a:pt x="2960" y="8599"/>
                          <a:pt x="3015" y="8429"/>
                          <a:pt x="2993" y="8257"/>
                        </a:cubicBezTo>
                        <a:cubicBezTo>
                          <a:pt x="2974" y="8152"/>
                          <a:pt x="2881" y="8087"/>
                          <a:pt x="2835" y="7996"/>
                        </a:cubicBezTo>
                        <a:cubicBezTo>
                          <a:pt x="2783" y="7895"/>
                          <a:pt x="2811" y="7774"/>
                          <a:pt x="2758" y="7674"/>
                        </a:cubicBezTo>
                        <a:cubicBezTo>
                          <a:pt x="2722" y="7599"/>
                          <a:pt x="2651" y="7546"/>
                          <a:pt x="2627" y="7465"/>
                        </a:cubicBezTo>
                        <a:cubicBezTo>
                          <a:pt x="2584" y="7320"/>
                          <a:pt x="2604" y="7167"/>
                          <a:pt x="2574" y="7020"/>
                        </a:cubicBezTo>
                        <a:cubicBezTo>
                          <a:pt x="2489" y="6564"/>
                          <a:pt x="2263" y="6154"/>
                          <a:pt x="2077" y="5734"/>
                        </a:cubicBezTo>
                        <a:cubicBezTo>
                          <a:pt x="1950" y="6025"/>
                          <a:pt x="1974" y="6350"/>
                          <a:pt x="1994" y="6659"/>
                        </a:cubicBezTo>
                        <a:cubicBezTo>
                          <a:pt x="2034" y="7239"/>
                          <a:pt x="1877" y="7808"/>
                          <a:pt x="1840" y="8384"/>
                        </a:cubicBezTo>
                        <a:cubicBezTo>
                          <a:pt x="1825" y="8563"/>
                          <a:pt x="1830" y="8742"/>
                          <a:pt x="1827" y="8920"/>
                        </a:cubicBezTo>
                        <a:cubicBezTo>
                          <a:pt x="1821" y="9224"/>
                          <a:pt x="1816" y="9528"/>
                          <a:pt x="1822" y="9832"/>
                        </a:cubicBezTo>
                        <a:cubicBezTo>
                          <a:pt x="1833" y="10188"/>
                          <a:pt x="1855" y="10546"/>
                          <a:pt x="1938" y="10893"/>
                        </a:cubicBezTo>
                        <a:cubicBezTo>
                          <a:pt x="1948" y="10935"/>
                          <a:pt x="1964" y="10976"/>
                          <a:pt x="1970" y="11019"/>
                        </a:cubicBezTo>
                        <a:cubicBezTo>
                          <a:pt x="1975" y="11037"/>
                          <a:pt x="1964" y="11052"/>
                          <a:pt x="1951" y="11063"/>
                        </a:cubicBezTo>
                        <a:cubicBezTo>
                          <a:pt x="1920" y="11053"/>
                          <a:pt x="1888" y="11042"/>
                          <a:pt x="1855" y="11035"/>
                        </a:cubicBezTo>
                        <a:cubicBezTo>
                          <a:pt x="1872" y="11292"/>
                          <a:pt x="2007" y="11520"/>
                          <a:pt x="2058" y="11770"/>
                        </a:cubicBezTo>
                        <a:cubicBezTo>
                          <a:pt x="2077" y="11863"/>
                          <a:pt x="2078" y="11961"/>
                          <a:pt x="2053" y="12053"/>
                        </a:cubicBezTo>
                        <a:cubicBezTo>
                          <a:pt x="1927" y="12125"/>
                          <a:pt x="1777" y="12161"/>
                          <a:pt x="1634" y="12129"/>
                        </a:cubicBezTo>
                        <a:cubicBezTo>
                          <a:pt x="1508" y="12102"/>
                          <a:pt x="1399" y="12020"/>
                          <a:pt x="1329" y="11913"/>
                        </a:cubicBezTo>
                        <a:cubicBezTo>
                          <a:pt x="1314" y="11889"/>
                          <a:pt x="1293" y="11866"/>
                          <a:pt x="1292" y="11836"/>
                        </a:cubicBezTo>
                        <a:cubicBezTo>
                          <a:pt x="1280" y="11688"/>
                          <a:pt x="1249" y="11543"/>
                          <a:pt x="1228" y="11397"/>
                        </a:cubicBezTo>
                        <a:cubicBezTo>
                          <a:pt x="1216" y="11310"/>
                          <a:pt x="1220" y="11214"/>
                          <a:pt x="1274" y="11140"/>
                        </a:cubicBezTo>
                        <a:cubicBezTo>
                          <a:pt x="1239" y="11127"/>
                          <a:pt x="1193" y="11133"/>
                          <a:pt x="1170" y="11100"/>
                        </a:cubicBezTo>
                        <a:cubicBezTo>
                          <a:pt x="1083" y="10989"/>
                          <a:pt x="1054" y="10846"/>
                          <a:pt x="1045" y="10709"/>
                        </a:cubicBezTo>
                        <a:cubicBezTo>
                          <a:pt x="1035" y="10538"/>
                          <a:pt x="1044" y="10366"/>
                          <a:pt x="1026" y="10196"/>
                        </a:cubicBezTo>
                        <a:cubicBezTo>
                          <a:pt x="947" y="9569"/>
                          <a:pt x="912" y="8938"/>
                          <a:pt x="884" y="8308"/>
                        </a:cubicBezTo>
                        <a:cubicBezTo>
                          <a:pt x="859" y="7796"/>
                          <a:pt x="848" y="7283"/>
                          <a:pt x="818" y="6772"/>
                        </a:cubicBezTo>
                        <a:cubicBezTo>
                          <a:pt x="766" y="6156"/>
                          <a:pt x="632" y="5542"/>
                          <a:pt x="675" y="4921"/>
                        </a:cubicBezTo>
                        <a:cubicBezTo>
                          <a:pt x="682" y="4764"/>
                          <a:pt x="701" y="4607"/>
                          <a:pt x="749" y="4458"/>
                        </a:cubicBezTo>
                        <a:cubicBezTo>
                          <a:pt x="765" y="4392"/>
                          <a:pt x="792" y="4328"/>
                          <a:pt x="797" y="4260"/>
                        </a:cubicBezTo>
                        <a:cubicBezTo>
                          <a:pt x="735" y="4166"/>
                          <a:pt x="652" y="4088"/>
                          <a:pt x="575" y="4007"/>
                        </a:cubicBezTo>
                        <a:cubicBezTo>
                          <a:pt x="435" y="3867"/>
                          <a:pt x="295" y="3723"/>
                          <a:pt x="191" y="3553"/>
                        </a:cubicBezTo>
                        <a:cubicBezTo>
                          <a:pt x="96" y="3401"/>
                          <a:pt x="36" y="3226"/>
                          <a:pt x="22" y="3047"/>
                        </a:cubicBezTo>
                        <a:cubicBezTo>
                          <a:pt x="0" y="2763"/>
                          <a:pt x="33" y="2479"/>
                          <a:pt x="58" y="2196"/>
                        </a:cubicBezTo>
                        <a:cubicBezTo>
                          <a:pt x="88" y="1909"/>
                          <a:pt x="101" y="1619"/>
                          <a:pt x="149" y="1334"/>
                        </a:cubicBezTo>
                        <a:cubicBezTo>
                          <a:pt x="173" y="1200"/>
                          <a:pt x="201" y="1063"/>
                          <a:pt x="271" y="944"/>
                        </a:cubicBezTo>
                        <a:cubicBezTo>
                          <a:pt x="356" y="802"/>
                          <a:pt x="491" y="700"/>
                          <a:pt x="631" y="616"/>
                        </a:cubicBezTo>
                        <a:cubicBezTo>
                          <a:pt x="763" y="537"/>
                          <a:pt x="902" y="472"/>
                          <a:pt x="1037" y="398"/>
                        </a:cubicBezTo>
                        <a:cubicBezTo>
                          <a:pt x="1135" y="345"/>
                          <a:pt x="1227" y="281"/>
                          <a:pt x="1324" y="225"/>
                        </a:cubicBezTo>
                        <a:close/>
                        <a:moveTo>
                          <a:pt x="2111" y="3423"/>
                        </a:moveTo>
                        <a:cubicBezTo>
                          <a:pt x="2087" y="3579"/>
                          <a:pt x="2042" y="3731"/>
                          <a:pt x="2011" y="3886"/>
                        </a:cubicBezTo>
                        <a:cubicBezTo>
                          <a:pt x="2176" y="3917"/>
                          <a:pt x="2344" y="3901"/>
                          <a:pt x="2511" y="3904"/>
                        </a:cubicBezTo>
                        <a:cubicBezTo>
                          <a:pt x="2494" y="3820"/>
                          <a:pt x="2473" y="3736"/>
                          <a:pt x="2457" y="3651"/>
                        </a:cubicBezTo>
                        <a:cubicBezTo>
                          <a:pt x="2448" y="3579"/>
                          <a:pt x="2444" y="3506"/>
                          <a:pt x="2437" y="3433"/>
                        </a:cubicBezTo>
                        <a:cubicBezTo>
                          <a:pt x="2378" y="3489"/>
                          <a:pt x="2319" y="3544"/>
                          <a:pt x="2261" y="3599"/>
                        </a:cubicBezTo>
                        <a:cubicBezTo>
                          <a:pt x="2210" y="3541"/>
                          <a:pt x="2161" y="3482"/>
                          <a:pt x="2111" y="3423"/>
                        </a:cubicBezTo>
                        <a:close/>
                      </a:path>
                    </a:pathLst>
                  </a:custGeom>
                  <a:grpFill/>
                  <a:ln w="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180E3C"/>
                      </a:solidFill>
                    </a:endParaRPr>
                  </a:p>
                </p:txBody>
              </p:sp>
              <p:sp>
                <p:nvSpPr>
                  <p:cNvPr id="243" name="Freeform 174">
                    <a:extLst>
                      <a:ext uri="{FF2B5EF4-FFF2-40B4-BE49-F238E27FC236}">
                        <a16:creationId xmlns:a16="http://schemas.microsoft.com/office/drawing/2014/main" id="{D85C2E9F-8F0E-42D9-B38F-0E1DBE45918A}"/>
                      </a:ext>
                    </a:extLst>
                  </p:cNvPr>
                  <p:cNvSpPr>
                    <a:spLocks noEditPoints="1"/>
                  </p:cNvSpPr>
                  <p:nvPr/>
                </p:nvSpPr>
                <p:spPr bwMode="auto">
                  <a:xfrm>
                    <a:off x="2436" y="1775"/>
                    <a:ext cx="907" cy="2316"/>
                  </a:xfrm>
                  <a:custGeom>
                    <a:avLst/>
                    <a:gdLst>
                      <a:gd name="T0" fmla="*/ 2391 w 4657"/>
                      <a:gd name="T1" fmla="*/ 0 h 11868"/>
                      <a:gd name="T2" fmla="*/ 2700 w 4657"/>
                      <a:gd name="T3" fmla="*/ 532 h 11868"/>
                      <a:gd name="T4" fmla="*/ 3074 w 4657"/>
                      <a:gd name="T5" fmla="*/ 1458 h 11868"/>
                      <a:gd name="T6" fmla="*/ 3053 w 4657"/>
                      <a:gd name="T7" fmla="*/ 754 h 11868"/>
                      <a:gd name="T8" fmla="*/ 3091 w 4657"/>
                      <a:gd name="T9" fmla="*/ 403 h 11868"/>
                      <a:gd name="T10" fmla="*/ 3310 w 4657"/>
                      <a:gd name="T11" fmla="*/ 546 h 11868"/>
                      <a:gd name="T12" fmla="*/ 3297 w 4657"/>
                      <a:gd name="T13" fmla="*/ 693 h 11868"/>
                      <a:gd name="T14" fmla="*/ 3591 w 4657"/>
                      <a:gd name="T15" fmla="*/ 1799 h 11868"/>
                      <a:gd name="T16" fmla="*/ 3802 w 4657"/>
                      <a:gd name="T17" fmla="*/ 3341 h 11868"/>
                      <a:gd name="T18" fmla="*/ 3870 w 4657"/>
                      <a:gd name="T19" fmla="*/ 3532 h 11868"/>
                      <a:gd name="T20" fmla="*/ 3834 w 4657"/>
                      <a:gd name="T21" fmla="*/ 2367 h 11868"/>
                      <a:gd name="T22" fmla="*/ 3787 w 4657"/>
                      <a:gd name="T23" fmla="*/ 1607 h 11868"/>
                      <a:gd name="T24" fmla="*/ 3429 w 4657"/>
                      <a:gd name="T25" fmla="*/ 503 h 11868"/>
                      <a:gd name="T26" fmla="*/ 3328 w 4657"/>
                      <a:gd name="T27" fmla="*/ 236 h 11868"/>
                      <a:gd name="T28" fmla="*/ 3843 w 4657"/>
                      <a:gd name="T29" fmla="*/ 563 h 11868"/>
                      <a:gd name="T30" fmla="*/ 4119 w 4657"/>
                      <a:gd name="T31" fmla="*/ 979 h 11868"/>
                      <a:gd name="T32" fmla="*/ 4133 w 4657"/>
                      <a:gd name="T33" fmla="*/ 2680 h 11868"/>
                      <a:gd name="T34" fmla="*/ 4615 w 4657"/>
                      <a:gd name="T35" fmla="*/ 3865 h 11868"/>
                      <a:gd name="T36" fmla="*/ 4296 w 4657"/>
                      <a:gd name="T37" fmla="*/ 4634 h 11868"/>
                      <a:gd name="T38" fmla="*/ 4091 w 4657"/>
                      <a:gd name="T39" fmla="*/ 4994 h 11868"/>
                      <a:gd name="T40" fmla="*/ 3945 w 4657"/>
                      <a:gd name="T41" fmla="*/ 5281 h 11868"/>
                      <a:gd name="T42" fmla="*/ 3898 w 4657"/>
                      <a:gd name="T43" fmla="*/ 5943 h 11868"/>
                      <a:gd name="T44" fmla="*/ 3856 w 4657"/>
                      <a:gd name="T45" fmla="*/ 7842 h 11868"/>
                      <a:gd name="T46" fmla="*/ 3733 w 4657"/>
                      <a:gd name="T47" fmla="*/ 8854 h 11868"/>
                      <a:gd name="T48" fmla="*/ 3883 w 4657"/>
                      <a:gd name="T49" fmla="*/ 10178 h 11868"/>
                      <a:gd name="T50" fmla="*/ 4001 w 4657"/>
                      <a:gd name="T51" fmla="*/ 11002 h 11868"/>
                      <a:gd name="T52" fmla="*/ 4494 w 4657"/>
                      <a:gd name="T53" fmla="*/ 11223 h 11868"/>
                      <a:gd name="T54" fmla="*/ 4491 w 4657"/>
                      <a:gd name="T55" fmla="*/ 11542 h 11868"/>
                      <a:gd name="T56" fmla="*/ 3415 w 4657"/>
                      <a:gd name="T57" fmla="*/ 11404 h 11868"/>
                      <a:gd name="T58" fmla="*/ 2817 w 4657"/>
                      <a:gd name="T59" fmla="*/ 11383 h 11868"/>
                      <a:gd name="T60" fmla="*/ 2657 w 4657"/>
                      <a:gd name="T61" fmla="*/ 9146 h 11868"/>
                      <a:gd name="T62" fmla="*/ 2586 w 4657"/>
                      <a:gd name="T63" fmla="*/ 10429 h 11868"/>
                      <a:gd name="T64" fmla="*/ 2417 w 4657"/>
                      <a:gd name="T65" fmla="*/ 11053 h 11868"/>
                      <a:gd name="T66" fmla="*/ 2398 w 4657"/>
                      <a:gd name="T67" fmla="*/ 11703 h 11868"/>
                      <a:gd name="T68" fmla="*/ 1658 w 4657"/>
                      <a:gd name="T69" fmla="*/ 11763 h 11868"/>
                      <a:gd name="T70" fmla="*/ 1759 w 4657"/>
                      <a:gd name="T71" fmla="*/ 11166 h 11868"/>
                      <a:gd name="T72" fmla="*/ 1642 w 4657"/>
                      <a:gd name="T73" fmla="*/ 10479 h 11868"/>
                      <a:gd name="T74" fmla="*/ 1417 w 4657"/>
                      <a:gd name="T75" fmla="*/ 9047 h 11868"/>
                      <a:gd name="T76" fmla="*/ 0 w 4657"/>
                      <a:gd name="T77" fmla="*/ 6330 h 11868"/>
                      <a:gd name="T78" fmla="*/ 1086 w 4657"/>
                      <a:gd name="T79" fmla="*/ 5879 h 11868"/>
                      <a:gd name="T80" fmla="*/ 1099 w 4657"/>
                      <a:gd name="T81" fmla="*/ 4254 h 11868"/>
                      <a:gd name="T82" fmla="*/ 1147 w 4657"/>
                      <a:gd name="T83" fmla="*/ 1331 h 11868"/>
                      <a:gd name="T84" fmla="*/ 1409 w 4657"/>
                      <a:gd name="T85" fmla="*/ 523 h 11868"/>
                      <a:gd name="T86" fmla="*/ 1081 w 4657"/>
                      <a:gd name="T87" fmla="*/ 6107 h 11868"/>
                      <a:gd name="T88" fmla="*/ 1020 w 4657"/>
                      <a:gd name="T89" fmla="*/ 6390 h 11868"/>
                      <a:gd name="T90" fmla="*/ 1350 w 4657"/>
                      <a:gd name="T91" fmla="*/ 6184 h 11868"/>
                      <a:gd name="T92" fmla="*/ 1179 w 4657"/>
                      <a:gd name="T93" fmla="*/ 6167 h 11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57" h="11868">
                        <a:moveTo>
                          <a:pt x="1888" y="280"/>
                        </a:moveTo>
                        <a:cubicBezTo>
                          <a:pt x="2068" y="213"/>
                          <a:pt x="2259" y="146"/>
                          <a:pt x="2391" y="0"/>
                        </a:cubicBezTo>
                        <a:cubicBezTo>
                          <a:pt x="2408" y="80"/>
                          <a:pt x="2468" y="141"/>
                          <a:pt x="2505" y="213"/>
                        </a:cubicBezTo>
                        <a:cubicBezTo>
                          <a:pt x="2578" y="314"/>
                          <a:pt x="2645" y="419"/>
                          <a:pt x="2700" y="532"/>
                        </a:cubicBezTo>
                        <a:cubicBezTo>
                          <a:pt x="2789" y="726"/>
                          <a:pt x="2872" y="923"/>
                          <a:pt x="2943" y="1125"/>
                        </a:cubicBezTo>
                        <a:cubicBezTo>
                          <a:pt x="2982" y="1238"/>
                          <a:pt x="3035" y="1345"/>
                          <a:pt x="3074" y="1458"/>
                        </a:cubicBezTo>
                        <a:cubicBezTo>
                          <a:pt x="3076" y="1244"/>
                          <a:pt x="3066" y="1030"/>
                          <a:pt x="3066" y="816"/>
                        </a:cubicBezTo>
                        <a:cubicBezTo>
                          <a:pt x="3063" y="796"/>
                          <a:pt x="3071" y="769"/>
                          <a:pt x="3053" y="754"/>
                        </a:cubicBezTo>
                        <a:cubicBezTo>
                          <a:pt x="2997" y="705"/>
                          <a:pt x="2934" y="665"/>
                          <a:pt x="2888" y="605"/>
                        </a:cubicBezTo>
                        <a:cubicBezTo>
                          <a:pt x="2956" y="538"/>
                          <a:pt x="3024" y="471"/>
                          <a:pt x="3091" y="403"/>
                        </a:cubicBezTo>
                        <a:cubicBezTo>
                          <a:pt x="3135" y="414"/>
                          <a:pt x="3179" y="429"/>
                          <a:pt x="3221" y="449"/>
                        </a:cubicBezTo>
                        <a:cubicBezTo>
                          <a:pt x="3253" y="479"/>
                          <a:pt x="3282" y="512"/>
                          <a:pt x="3310" y="546"/>
                        </a:cubicBezTo>
                        <a:cubicBezTo>
                          <a:pt x="3323" y="574"/>
                          <a:pt x="3324" y="607"/>
                          <a:pt x="3327" y="638"/>
                        </a:cubicBezTo>
                        <a:cubicBezTo>
                          <a:pt x="3319" y="657"/>
                          <a:pt x="3308" y="675"/>
                          <a:pt x="3297" y="693"/>
                        </a:cubicBezTo>
                        <a:cubicBezTo>
                          <a:pt x="3370" y="923"/>
                          <a:pt x="3434" y="1157"/>
                          <a:pt x="3504" y="1388"/>
                        </a:cubicBezTo>
                        <a:cubicBezTo>
                          <a:pt x="3536" y="1524"/>
                          <a:pt x="3563" y="1662"/>
                          <a:pt x="3591" y="1799"/>
                        </a:cubicBezTo>
                        <a:cubicBezTo>
                          <a:pt x="3626" y="2075"/>
                          <a:pt x="3656" y="2352"/>
                          <a:pt x="3691" y="2629"/>
                        </a:cubicBezTo>
                        <a:cubicBezTo>
                          <a:pt x="3732" y="2866"/>
                          <a:pt x="3769" y="3103"/>
                          <a:pt x="3802" y="3341"/>
                        </a:cubicBezTo>
                        <a:cubicBezTo>
                          <a:pt x="3815" y="3409"/>
                          <a:pt x="3817" y="3478"/>
                          <a:pt x="3820" y="3546"/>
                        </a:cubicBezTo>
                        <a:cubicBezTo>
                          <a:pt x="3836" y="3541"/>
                          <a:pt x="3853" y="3536"/>
                          <a:pt x="3870" y="3532"/>
                        </a:cubicBezTo>
                        <a:cubicBezTo>
                          <a:pt x="3872" y="3443"/>
                          <a:pt x="3876" y="3355"/>
                          <a:pt x="3879" y="3266"/>
                        </a:cubicBezTo>
                        <a:cubicBezTo>
                          <a:pt x="3865" y="2966"/>
                          <a:pt x="3849" y="2667"/>
                          <a:pt x="3834" y="2367"/>
                        </a:cubicBezTo>
                        <a:cubicBezTo>
                          <a:pt x="3823" y="2209"/>
                          <a:pt x="3823" y="2050"/>
                          <a:pt x="3823" y="1892"/>
                        </a:cubicBezTo>
                        <a:cubicBezTo>
                          <a:pt x="3813" y="1797"/>
                          <a:pt x="3815" y="1699"/>
                          <a:pt x="3787" y="1607"/>
                        </a:cubicBezTo>
                        <a:cubicBezTo>
                          <a:pt x="3720" y="1355"/>
                          <a:pt x="3658" y="1102"/>
                          <a:pt x="3577" y="855"/>
                        </a:cubicBezTo>
                        <a:cubicBezTo>
                          <a:pt x="3528" y="737"/>
                          <a:pt x="3501" y="609"/>
                          <a:pt x="3429" y="503"/>
                        </a:cubicBezTo>
                        <a:cubicBezTo>
                          <a:pt x="3404" y="460"/>
                          <a:pt x="3378" y="418"/>
                          <a:pt x="3353" y="376"/>
                        </a:cubicBezTo>
                        <a:cubicBezTo>
                          <a:pt x="3325" y="335"/>
                          <a:pt x="3333" y="283"/>
                          <a:pt x="3328" y="236"/>
                        </a:cubicBezTo>
                        <a:cubicBezTo>
                          <a:pt x="3360" y="295"/>
                          <a:pt x="3411" y="340"/>
                          <a:pt x="3467" y="376"/>
                        </a:cubicBezTo>
                        <a:cubicBezTo>
                          <a:pt x="3586" y="451"/>
                          <a:pt x="3722" y="491"/>
                          <a:pt x="3843" y="563"/>
                        </a:cubicBezTo>
                        <a:cubicBezTo>
                          <a:pt x="3910" y="603"/>
                          <a:pt x="3981" y="638"/>
                          <a:pt x="4034" y="697"/>
                        </a:cubicBezTo>
                        <a:cubicBezTo>
                          <a:pt x="4094" y="778"/>
                          <a:pt x="4110" y="881"/>
                          <a:pt x="4119" y="979"/>
                        </a:cubicBezTo>
                        <a:cubicBezTo>
                          <a:pt x="4139" y="1306"/>
                          <a:pt x="4058" y="1628"/>
                          <a:pt x="4055" y="1954"/>
                        </a:cubicBezTo>
                        <a:cubicBezTo>
                          <a:pt x="4060" y="2197"/>
                          <a:pt x="4082" y="2442"/>
                          <a:pt x="4133" y="2680"/>
                        </a:cubicBezTo>
                        <a:cubicBezTo>
                          <a:pt x="4182" y="2914"/>
                          <a:pt x="4301" y="3124"/>
                          <a:pt x="4411" y="3333"/>
                        </a:cubicBezTo>
                        <a:cubicBezTo>
                          <a:pt x="4499" y="3501"/>
                          <a:pt x="4590" y="3674"/>
                          <a:pt x="4615" y="3865"/>
                        </a:cubicBezTo>
                        <a:cubicBezTo>
                          <a:pt x="4634" y="4037"/>
                          <a:pt x="4626" y="4219"/>
                          <a:pt x="4549" y="4377"/>
                        </a:cubicBezTo>
                        <a:cubicBezTo>
                          <a:pt x="4496" y="4488"/>
                          <a:pt x="4404" y="4578"/>
                          <a:pt x="4296" y="4634"/>
                        </a:cubicBezTo>
                        <a:cubicBezTo>
                          <a:pt x="4274" y="4745"/>
                          <a:pt x="4250" y="4864"/>
                          <a:pt x="4175" y="4953"/>
                        </a:cubicBezTo>
                        <a:cubicBezTo>
                          <a:pt x="4155" y="4977"/>
                          <a:pt x="4125" y="5003"/>
                          <a:pt x="4091" y="4994"/>
                        </a:cubicBezTo>
                        <a:cubicBezTo>
                          <a:pt x="4048" y="4971"/>
                          <a:pt x="4028" y="4917"/>
                          <a:pt x="3976" y="4910"/>
                        </a:cubicBezTo>
                        <a:cubicBezTo>
                          <a:pt x="3915" y="5024"/>
                          <a:pt x="3920" y="5158"/>
                          <a:pt x="3945" y="5281"/>
                        </a:cubicBezTo>
                        <a:cubicBezTo>
                          <a:pt x="3967" y="5411"/>
                          <a:pt x="4004" y="5550"/>
                          <a:pt x="3950" y="5678"/>
                        </a:cubicBezTo>
                        <a:cubicBezTo>
                          <a:pt x="3913" y="5762"/>
                          <a:pt x="3907" y="5854"/>
                          <a:pt x="3898" y="5943"/>
                        </a:cubicBezTo>
                        <a:cubicBezTo>
                          <a:pt x="3869" y="6258"/>
                          <a:pt x="3881" y="6575"/>
                          <a:pt x="3883" y="6891"/>
                        </a:cubicBezTo>
                        <a:cubicBezTo>
                          <a:pt x="3888" y="7208"/>
                          <a:pt x="3870" y="7525"/>
                          <a:pt x="3856" y="7842"/>
                        </a:cubicBezTo>
                        <a:cubicBezTo>
                          <a:pt x="3845" y="7997"/>
                          <a:pt x="3837" y="8152"/>
                          <a:pt x="3810" y="8305"/>
                        </a:cubicBezTo>
                        <a:cubicBezTo>
                          <a:pt x="3777" y="8487"/>
                          <a:pt x="3739" y="8669"/>
                          <a:pt x="3733" y="8854"/>
                        </a:cubicBezTo>
                        <a:cubicBezTo>
                          <a:pt x="3725" y="9127"/>
                          <a:pt x="3789" y="9395"/>
                          <a:pt x="3831" y="9664"/>
                        </a:cubicBezTo>
                        <a:cubicBezTo>
                          <a:pt x="3858" y="9834"/>
                          <a:pt x="3882" y="10006"/>
                          <a:pt x="3883" y="10178"/>
                        </a:cubicBezTo>
                        <a:cubicBezTo>
                          <a:pt x="3887" y="10345"/>
                          <a:pt x="3875" y="10512"/>
                          <a:pt x="3888" y="10679"/>
                        </a:cubicBezTo>
                        <a:cubicBezTo>
                          <a:pt x="3898" y="10793"/>
                          <a:pt x="3921" y="10914"/>
                          <a:pt x="4001" y="11002"/>
                        </a:cubicBezTo>
                        <a:cubicBezTo>
                          <a:pt x="4030" y="11030"/>
                          <a:pt x="4061" y="11062"/>
                          <a:pt x="4102" y="11067"/>
                        </a:cubicBezTo>
                        <a:cubicBezTo>
                          <a:pt x="4241" y="11094"/>
                          <a:pt x="4382" y="11135"/>
                          <a:pt x="4494" y="11223"/>
                        </a:cubicBezTo>
                        <a:cubicBezTo>
                          <a:pt x="4568" y="11280"/>
                          <a:pt x="4619" y="11360"/>
                          <a:pt x="4657" y="11444"/>
                        </a:cubicBezTo>
                        <a:cubicBezTo>
                          <a:pt x="4624" y="11504"/>
                          <a:pt x="4552" y="11523"/>
                          <a:pt x="4491" y="11542"/>
                        </a:cubicBezTo>
                        <a:cubicBezTo>
                          <a:pt x="4287" y="11596"/>
                          <a:pt x="4073" y="11599"/>
                          <a:pt x="3865" y="11579"/>
                        </a:cubicBezTo>
                        <a:cubicBezTo>
                          <a:pt x="3705" y="11558"/>
                          <a:pt x="3532" y="11524"/>
                          <a:pt x="3415" y="11404"/>
                        </a:cubicBezTo>
                        <a:cubicBezTo>
                          <a:pt x="3328" y="11440"/>
                          <a:pt x="3233" y="11454"/>
                          <a:pt x="3139" y="11444"/>
                        </a:cubicBezTo>
                        <a:cubicBezTo>
                          <a:pt x="3030" y="11432"/>
                          <a:pt x="2924" y="11403"/>
                          <a:pt x="2817" y="11383"/>
                        </a:cubicBezTo>
                        <a:cubicBezTo>
                          <a:pt x="2864" y="11096"/>
                          <a:pt x="2871" y="10804"/>
                          <a:pt x="2847" y="10516"/>
                        </a:cubicBezTo>
                        <a:cubicBezTo>
                          <a:pt x="2814" y="10055"/>
                          <a:pt x="2710" y="9604"/>
                          <a:pt x="2657" y="9146"/>
                        </a:cubicBezTo>
                        <a:cubicBezTo>
                          <a:pt x="2577" y="9146"/>
                          <a:pt x="2497" y="9146"/>
                          <a:pt x="2417" y="9146"/>
                        </a:cubicBezTo>
                        <a:cubicBezTo>
                          <a:pt x="2476" y="9573"/>
                          <a:pt x="2588" y="9995"/>
                          <a:pt x="2586" y="10429"/>
                        </a:cubicBezTo>
                        <a:cubicBezTo>
                          <a:pt x="2586" y="10615"/>
                          <a:pt x="2564" y="10809"/>
                          <a:pt x="2468" y="10972"/>
                        </a:cubicBezTo>
                        <a:cubicBezTo>
                          <a:pt x="2453" y="11001"/>
                          <a:pt x="2427" y="11023"/>
                          <a:pt x="2417" y="11053"/>
                        </a:cubicBezTo>
                        <a:cubicBezTo>
                          <a:pt x="2420" y="11118"/>
                          <a:pt x="2462" y="11175"/>
                          <a:pt x="2458" y="11241"/>
                        </a:cubicBezTo>
                        <a:cubicBezTo>
                          <a:pt x="2452" y="11397"/>
                          <a:pt x="2395" y="11546"/>
                          <a:pt x="2398" y="11703"/>
                        </a:cubicBezTo>
                        <a:cubicBezTo>
                          <a:pt x="2323" y="11795"/>
                          <a:pt x="2204" y="11836"/>
                          <a:pt x="2090" y="11850"/>
                        </a:cubicBezTo>
                        <a:cubicBezTo>
                          <a:pt x="1942" y="11868"/>
                          <a:pt x="1784" y="11846"/>
                          <a:pt x="1658" y="11763"/>
                        </a:cubicBezTo>
                        <a:cubicBezTo>
                          <a:pt x="1646" y="11649"/>
                          <a:pt x="1610" y="11532"/>
                          <a:pt x="1644" y="11418"/>
                        </a:cubicBezTo>
                        <a:cubicBezTo>
                          <a:pt x="1669" y="11327"/>
                          <a:pt x="1756" y="11264"/>
                          <a:pt x="1759" y="11166"/>
                        </a:cubicBezTo>
                        <a:cubicBezTo>
                          <a:pt x="1761" y="11072"/>
                          <a:pt x="1724" y="10983"/>
                          <a:pt x="1704" y="10893"/>
                        </a:cubicBezTo>
                        <a:cubicBezTo>
                          <a:pt x="1671" y="10756"/>
                          <a:pt x="1682" y="10614"/>
                          <a:pt x="1642" y="10479"/>
                        </a:cubicBezTo>
                        <a:cubicBezTo>
                          <a:pt x="1595" y="10310"/>
                          <a:pt x="1509" y="10153"/>
                          <a:pt x="1477" y="9980"/>
                        </a:cubicBezTo>
                        <a:cubicBezTo>
                          <a:pt x="1423" y="9671"/>
                          <a:pt x="1485" y="9354"/>
                          <a:pt x="1417" y="9047"/>
                        </a:cubicBezTo>
                        <a:cubicBezTo>
                          <a:pt x="945" y="9046"/>
                          <a:pt x="472" y="9046"/>
                          <a:pt x="0" y="9046"/>
                        </a:cubicBezTo>
                        <a:lnTo>
                          <a:pt x="0" y="6330"/>
                        </a:lnTo>
                        <a:cubicBezTo>
                          <a:pt x="285" y="6330"/>
                          <a:pt x="571" y="6330"/>
                          <a:pt x="857" y="6331"/>
                        </a:cubicBezTo>
                        <a:cubicBezTo>
                          <a:pt x="922" y="6174"/>
                          <a:pt x="1040" y="6044"/>
                          <a:pt x="1086" y="5879"/>
                        </a:cubicBezTo>
                        <a:cubicBezTo>
                          <a:pt x="1114" y="5786"/>
                          <a:pt x="1105" y="5686"/>
                          <a:pt x="1080" y="5593"/>
                        </a:cubicBezTo>
                        <a:cubicBezTo>
                          <a:pt x="1091" y="5147"/>
                          <a:pt x="1100" y="4700"/>
                          <a:pt x="1099" y="4254"/>
                        </a:cubicBezTo>
                        <a:cubicBezTo>
                          <a:pt x="1099" y="3900"/>
                          <a:pt x="1095" y="3545"/>
                          <a:pt x="1072" y="3192"/>
                        </a:cubicBezTo>
                        <a:cubicBezTo>
                          <a:pt x="1042" y="2571"/>
                          <a:pt x="1064" y="1947"/>
                          <a:pt x="1147" y="1331"/>
                        </a:cubicBezTo>
                        <a:cubicBezTo>
                          <a:pt x="1169" y="1157"/>
                          <a:pt x="1185" y="981"/>
                          <a:pt x="1237" y="812"/>
                        </a:cubicBezTo>
                        <a:cubicBezTo>
                          <a:pt x="1270" y="704"/>
                          <a:pt x="1323" y="599"/>
                          <a:pt x="1409" y="523"/>
                        </a:cubicBezTo>
                        <a:cubicBezTo>
                          <a:pt x="1547" y="406"/>
                          <a:pt x="1720" y="343"/>
                          <a:pt x="1888" y="280"/>
                        </a:cubicBezTo>
                        <a:close/>
                        <a:moveTo>
                          <a:pt x="1081" y="6107"/>
                        </a:moveTo>
                        <a:cubicBezTo>
                          <a:pt x="1084" y="6163"/>
                          <a:pt x="1055" y="6211"/>
                          <a:pt x="1033" y="6261"/>
                        </a:cubicBezTo>
                        <a:cubicBezTo>
                          <a:pt x="1013" y="6301"/>
                          <a:pt x="1019" y="6346"/>
                          <a:pt x="1020" y="6390"/>
                        </a:cubicBezTo>
                        <a:cubicBezTo>
                          <a:pt x="1129" y="6374"/>
                          <a:pt x="1238" y="6398"/>
                          <a:pt x="1348" y="6387"/>
                        </a:cubicBezTo>
                        <a:cubicBezTo>
                          <a:pt x="1351" y="6319"/>
                          <a:pt x="1349" y="6252"/>
                          <a:pt x="1350" y="6184"/>
                        </a:cubicBezTo>
                        <a:cubicBezTo>
                          <a:pt x="1315" y="6182"/>
                          <a:pt x="1283" y="6168"/>
                          <a:pt x="1260" y="6141"/>
                        </a:cubicBezTo>
                        <a:cubicBezTo>
                          <a:pt x="1236" y="6156"/>
                          <a:pt x="1209" y="6184"/>
                          <a:pt x="1179" y="6167"/>
                        </a:cubicBezTo>
                        <a:cubicBezTo>
                          <a:pt x="1137" y="6156"/>
                          <a:pt x="1132" y="6088"/>
                          <a:pt x="1081" y="6107"/>
                        </a:cubicBezTo>
                        <a:close/>
                      </a:path>
                    </a:pathLst>
                  </a:custGeom>
                  <a:grpFill/>
                  <a:ln w="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180E3C"/>
                      </a:solidFill>
                    </a:endParaRPr>
                  </a:p>
                </p:txBody>
              </p:sp>
              <p:sp>
                <p:nvSpPr>
                  <p:cNvPr id="244" name="Freeform 175">
                    <a:extLst>
                      <a:ext uri="{FF2B5EF4-FFF2-40B4-BE49-F238E27FC236}">
                        <a16:creationId xmlns:a16="http://schemas.microsoft.com/office/drawing/2014/main" id="{5F6E261C-61F7-43FC-9C54-E6B56B469230}"/>
                      </a:ext>
                    </a:extLst>
                  </p:cNvPr>
                  <p:cNvSpPr>
                    <a:spLocks noEditPoints="1"/>
                  </p:cNvSpPr>
                  <p:nvPr/>
                </p:nvSpPr>
                <p:spPr bwMode="auto">
                  <a:xfrm>
                    <a:off x="3434" y="1797"/>
                    <a:ext cx="953" cy="2331"/>
                  </a:xfrm>
                  <a:custGeom>
                    <a:avLst/>
                    <a:gdLst>
                      <a:gd name="T0" fmla="*/ 1556 w 4891"/>
                      <a:gd name="T1" fmla="*/ 0 h 11949"/>
                      <a:gd name="T2" fmla="*/ 1571 w 4891"/>
                      <a:gd name="T3" fmla="*/ 1231 h 11949"/>
                      <a:gd name="T4" fmla="*/ 1471 w 4891"/>
                      <a:gd name="T5" fmla="*/ 2282 h 11949"/>
                      <a:gd name="T6" fmla="*/ 2590 w 4891"/>
                      <a:gd name="T7" fmla="*/ 2612 h 11949"/>
                      <a:gd name="T8" fmla="*/ 2505 w 4891"/>
                      <a:gd name="T9" fmla="*/ 1143 h 11949"/>
                      <a:gd name="T10" fmla="*/ 2483 w 4891"/>
                      <a:gd name="T11" fmla="*/ 342 h 11949"/>
                      <a:gd name="T12" fmla="*/ 2819 w 4891"/>
                      <a:gd name="T13" fmla="*/ 273 h 11949"/>
                      <a:gd name="T14" fmla="*/ 4407 w 4891"/>
                      <a:gd name="T15" fmla="*/ 1610 h 11949"/>
                      <a:gd name="T16" fmla="*/ 4867 w 4891"/>
                      <a:gd name="T17" fmla="*/ 2375 h 11949"/>
                      <a:gd name="T18" fmla="*/ 4438 w 4891"/>
                      <a:gd name="T19" fmla="*/ 2881 h 11949"/>
                      <a:gd name="T20" fmla="*/ 3776 w 4891"/>
                      <a:gd name="T21" fmla="*/ 3469 h 11949"/>
                      <a:gd name="T22" fmla="*/ 3488 w 4891"/>
                      <a:gd name="T23" fmla="*/ 3310 h 11949"/>
                      <a:gd name="T24" fmla="*/ 3818 w 4891"/>
                      <a:gd name="T25" fmla="*/ 4042 h 11949"/>
                      <a:gd name="T26" fmla="*/ 3840 w 4891"/>
                      <a:gd name="T27" fmla="*/ 6657 h 11949"/>
                      <a:gd name="T28" fmla="*/ 3483 w 4891"/>
                      <a:gd name="T29" fmla="*/ 7191 h 11949"/>
                      <a:gd name="T30" fmla="*/ 3785 w 4891"/>
                      <a:gd name="T31" fmla="*/ 8356 h 11949"/>
                      <a:gd name="T32" fmla="*/ 4071 w 4891"/>
                      <a:gd name="T33" fmla="*/ 10096 h 11949"/>
                      <a:gd name="T34" fmla="*/ 4498 w 4891"/>
                      <a:gd name="T35" fmla="*/ 11846 h 11949"/>
                      <a:gd name="T36" fmla="*/ 3863 w 4891"/>
                      <a:gd name="T37" fmla="*/ 11780 h 11949"/>
                      <a:gd name="T38" fmla="*/ 3868 w 4891"/>
                      <a:gd name="T39" fmla="*/ 10980 h 11949"/>
                      <a:gd name="T40" fmla="*/ 3324 w 4891"/>
                      <a:gd name="T41" fmla="*/ 9505 h 11949"/>
                      <a:gd name="T42" fmla="*/ 2997 w 4891"/>
                      <a:gd name="T43" fmla="*/ 8819 h 11949"/>
                      <a:gd name="T44" fmla="*/ 2429 w 4891"/>
                      <a:gd name="T45" fmla="*/ 10166 h 11949"/>
                      <a:gd name="T46" fmla="*/ 2272 w 4891"/>
                      <a:gd name="T47" fmla="*/ 11579 h 11949"/>
                      <a:gd name="T48" fmla="*/ 1854 w 4891"/>
                      <a:gd name="T49" fmla="*/ 11672 h 11949"/>
                      <a:gd name="T50" fmla="*/ 1659 w 4891"/>
                      <a:gd name="T51" fmla="*/ 11473 h 11949"/>
                      <a:gd name="T52" fmla="*/ 2401 w 4891"/>
                      <a:gd name="T53" fmla="*/ 7292 h 11949"/>
                      <a:gd name="T54" fmla="*/ 2026 w 4891"/>
                      <a:gd name="T55" fmla="*/ 7353 h 11949"/>
                      <a:gd name="T56" fmla="*/ 1076 w 4891"/>
                      <a:gd name="T57" fmla="*/ 4635 h 11949"/>
                      <a:gd name="T58" fmla="*/ 752 w 4891"/>
                      <a:gd name="T59" fmla="*/ 4606 h 11949"/>
                      <a:gd name="T60" fmla="*/ 645 w 4891"/>
                      <a:gd name="T61" fmla="*/ 4432 h 11949"/>
                      <a:gd name="T62" fmla="*/ 675 w 4891"/>
                      <a:gd name="T63" fmla="*/ 5494 h 11949"/>
                      <a:gd name="T64" fmla="*/ 419 w 4891"/>
                      <a:gd name="T65" fmla="*/ 5892 h 11949"/>
                      <a:gd name="T66" fmla="*/ 228 w 4891"/>
                      <a:gd name="T67" fmla="*/ 5073 h 11949"/>
                      <a:gd name="T68" fmla="*/ 38 w 4891"/>
                      <a:gd name="T69" fmla="*/ 5005 h 11949"/>
                      <a:gd name="T70" fmla="*/ 66 w 4891"/>
                      <a:gd name="T71" fmla="*/ 3980 h 11949"/>
                      <a:gd name="T72" fmla="*/ 349 w 4891"/>
                      <a:gd name="T73" fmla="*/ 930 h 11949"/>
                      <a:gd name="T74" fmla="*/ 604 w 4891"/>
                      <a:gd name="T75" fmla="*/ 313 h 11949"/>
                      <a:gd name="T76" fmla="*/ 3390 w 4891"/>
                      <a:gd name="T77" fmla="*/ 1722 h 11949"/>
                      <a:gd name="T78" fmla="*/ 3241 w 4891"/>
                      <a:gd name="T79" fmla="*/ 1983 h 11949"/>
                      <a:gd name="T80" fmla="*/ 3144 w 4891"/>
                      <a:gd name="T81" fmla="*/ 2398 h 11949"/>
                      <a:gd name="T82" fmla="*/ 3433 w 4891"/>
                      <a:gd name="T83" fmla="*/ 2625 h 11949"/>
                      <a:gd name="T84" fmla="*/ 3870 w 4891"/>
                      <a:gd name="T85" fmla="*/ 2575 h 11949"/>
                      <a:gd name="T86" fmla="*/ 4182 w 4891"/>
                      <a:gd name="T87" fmla="*/ 2317 h 11949"/>
                      <a:gd name="T88" fmla="*/ 4012 w 4891"/>
                      <a:gd name="T89" fmla="*/ 1994 h 11949"/>
                      <a:gd name="T90" fmla="*/ 3474 w 4891"/>
                      <a:gd name="T91" fmla="*/ 1697 h 1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91" h="11949">
                        <a:moveTo>
                          <a:pt x="1225" y="177"/>
                        </a:moveTo>
                        <a:cubicBezTo>
                          <a:pt x="1345" y="138"/>
                          <a:pt x="1457" y="78"/>
                          <a:pt x="1556" y="0"/>
                        </a:cubicBezTo>
                        <a:cubicBezTo>
                          <a:pt x="1563" y="227"/>
                          <a:pt x="1581" y="454"/>
                          <a:pt x="1576" y="681"/>
                        </a:cubicBezTo>
                        <a:cubicBezTo>
                          <a:pt x="1574" y="864"/>
                          <a:pt x="1575" y="1048"/>
                          <a:pt x="1571" y="1231"/>
                        </a:cubicBezTo>
                        <a:cubicBezTo>
                          <a:pt x="1561" y="1398"/>
                          <a:pt x="1565" y="1567"/>
                          <a:pt x="1539" y="1733"/>
                        </a:cubicBezTo>
                        <a:cubicBezTo>
                          <a:pt x="1512" y="1915"/>
                          <a:pt x="1500" y="2100"/>
                          <a:pt x="1471" y="2282"/>
                        </a:cubicBezTo>
                        <a:cubicBezTo>
                          <a:pt x="1443" y="2497"/>
                          <a:pt x="1419" y="2712"/>
                          <a:pt x="1427" y="2929"/>
                        </a:cubicBezTo>
                        <a:cubicBezTo>
                          <a:pt x="1814" y="2823"/>
                          <a:pt x="2202" y="2717"/>
                          <a:pt x="2590" y="2612"/>
                        </a:cubicBezTo>
                        <a:cubicBezTo>
                          <a:pt x="2577" y="2314"/>
                          <a:pt x="2572" y="2016"/>
                          <a:pt x="2543" y="1718"/>
                        </a:cubicBezTo>
                        <a:cubicBezTo>
                          <a:pt x="2525" y="1527"/>
                          <a:pt x="2519" y="1335"/>
                          <a:pt x="2505" y="1143"/>
                        </a:cubicBezTo>
                        <a:cubicBezTo>
                          <a:pt x="2490" y="971"/>
                          <a:pt x="2501" y="797"/>
                          <a:pt x="2496" y="625"/>
                        </a:cubicBezTo>
                        <a:cubicBezTo>
                          <a:pt x="2492" y="530"/>
                          <a:pt x="2486" y="436"/>
                          <a:pt x="2483" y="342"/>
                        </a:cubicBezTo>
                        <a:cubicBezTo>
                          <a:pt x="2478" y="249"/>
                          <a:pt x="2490" y="154"/>
                          <a:pt x="2467" y="61"/>
                        </a:cubicBezTo>
                        <a:cubicBezTo>
                          <a:pt x="2558" y="168"/>
                          <a:pt x="2690" y="227"/>
                          <a:pt x="2819" y="273"/>
                        </a:cubicBezTo>
                        <a:cubicBezTo>
                          <a:pt x="3030" y="346"/>
                          <a:pt x="3250" y="400"/>
                          <a:pt x="3449" y="503"/>
                        </a:cubicBezTo>
                        <a:cubicBezTo>
                          <a:pt x="3768" y="872"/>
                          <a:pt x="4085" y="1243"/>
                          <a:pt x="4407" y="1610"/>
                        </a:cubicBezTo>
                        <a:cubicBezTo>
                          <a:pt x="4542" y="1753"/>
                          <a:pt x="4700" y="1880"/>
                          <a:pt x="4801" y="2052"/>
                        </a:cubicBezTo>
                        <a:cubicBezTo>
                          <a:pt x="4858" y="2148"/>
                          <a:pt x="4891" y="2264"/>
                          <a:pt x="4867" y="2375"/>
                        </a:cubicBezTo>
                        <a:cubicBezTo>
                          <a:pt x="4843" y="2461"/>
                          <a:pt x="4787" y="2532"/>
                          <a:pt x="4730" y="2598"/>
                        </a:cubicBezTo>
                        <a:cubicBezTo>
                          <a:pt x="4639" y="2699"/>
                          <a:pt x="4536" y="2787"/>
                          <a:pt x="4438" y="2881"/>
                        </a:cubicBezTo>
                        <a:cubicBezTo>
                          <a:pt x="4266" y="3055"/>
                          <a:pt x="4122" y="3260"/>
                          <a:pt x="3919" y="3401"/>
                        </a:cubicBezTo>
                        <a:cubicBezTo>
                          <a:pt x="3875" y="3430"/>
                          <a:pt x="3830" y="3466"/>
                          <a:pt x="3776" y="3469"/>
                        </a:cubicBezTo>
                        <a:cubicBezTo>
                          <a:pt x="3721" y="3477"/>
                          <a:pt x="3663" y="3470"/>
                          <a:pt x="3617" y="3438"/>
                        </a:cubicBezTo>
                        <a:cubicBezTo>
                          <a:pt x="3566" y="3404"/>
                          <a:pt x="3533" y="3350"/>
                          <a:pt x="3488" y="3310"/>
                        </a:cubicBezTo>
                        <a:cubicBezTo>
                          <a:pt x="3526" y="3547"/>
                          <a:pt x="3698" y="3726"/>
                          <a:pt x="3789" y="3941"/>
                        </a:cubicBezTo>
                        <a:cubicBezTo>
                          <a:pt x="3804" y="3973"/>
                          <a:pt x="3815" y="4007"/>
                          <a:pt x="3818" y="4042"/>
                        </a:cubicBezTo>
                        <a:cubicBezTo>
                          <a:pt x="3911" y="4886"/>
                          <a:pt x="4082" y="5719"/>
                          <a:pt x="4162" y="6564"/>
                        </a:cubicBezTo>
                        <a:cubicBezTo>
                          <a:pt x="4050" y="6574"/>
                          <a:pt x="3940" y="6604"/>
                          <a:pt x="3840" y="6657"/>
                        </a:cubicBezTo>
                        <a:cubicBezTo>
                          <a:pt x="3690" y="6735"/>
                          <a:pt x="3547" y="6838"/>
                          <a:pt x="3376" y="6865"/>
                        </a:cubicBezTo>
                        <a:cubicBezTo>
                          <a:pt x="3437" y="6963"/>
                          <a:pt x="3470" y="7077"/>
                          <a:pt x="3483" y="7191"/>
                        </a:cubicBezTo>
                        <a:cubicBezTo>
                          <a:pt x="3502" y="7345"/>
                          <a:pt x="3497" y="7503"/>
                          <a:pt x="3525" y="7656"/>
                        </a:cubicBezTo>
                        <a:cubicBezTo>
                          <a:pt x="3574" y="7903"/>
                          <a:pt x="3719" y="8115"/>
                          <a:pt x="3785" y="8356"/>
                        </a:cubicBezTo>
                        <a:cubicBezTo>
                          <a:pt x="3902" y="8788"/>
                          <a:pt x="3890" y="9239"/>
                          <a:pt x="3959" y="9679"/>
                        </a:cubicBezTo>
                        <a:cubicBezTo>
                          <a:pt x="3984" y="9821"/>
                          <a:pt x="4008" y="9966"/>
                          <a:pt x="4071" y="10096"/>
                        </a:cubicBezTo>
                        <a:cubicBezTo>
                          <a:pt x="4172" y="10310"/>
                          <a:pt x="4332" y="10496"/>
                          <a:pt x="4388" y="10729"/>
                        </a:cubicBezTo>
                        <a:cubicBezTo>
                          <a:pt x="4481" y="11094"/>
                          <a:pt x="4482" y="11472"/>
                          <a:pt x="4498" y="11846"/>
                        </a:cubicBezTo>
                        <a:cubicBezTo>
                          <a:pt x="4423" y="11920"/>
                          <a:pt x="4315" y="11949"/>
                          <a:pt x="4212" y="11946"/>
                        </a:cubicBezTo>
                        <a:cubicBezTo>
                          <a:pt x="4080" y="11943"/>
                          <a:pt x="3941" y="11891"/>
                          <a:pt x="3863" y="11780"/>
                        </a:cubicBezTo>
                        <a:cubicBezTo>
                          <a:pt x="3807" y="11701"/>
                          <a:pt x="3805" y="11599"/>
                          <a:pt x="3811" y="11505"/>
                        </a:cubicBezTo>
                        <a:cubicBezTo>
                          <a:pt x="3824" y="11329"/>
                          <a:pt x="3858" y="11156"/>
                          <a:pt x="3868" y="10980"/>
                        </a:cubicBezTo>
                        <a:cubicBezTo>
                          <a:pt x="3885" y="10750"/>
                          <a:pt x="3819" y="10523"/>
                          <a:pt x="3732" y="10312"/>
                        </a:cubicBezTo>
                        <a:cubicBezTo>
                          <a:pt x="3616" y="10034"/>
                          <a:pt x="3450" y="9779"/>
                          <a:pt x="3324" y="9505"/>
                        </a:cubicBezTo>
                        <a:cubicBezTo>
                          <a:pt x="3221" y="9289"/>
                          <a:pt x="3169" y="9048"/>
                          <a:pt x="3030" y="8850"/>
                        </a:cubicBezTo>
                        <a:cubicBezTo>
                          <a:pt x="3019" y="8839"/>
                          <a:pt x="3013" y="8821"/>
                          <a:pt x="2997" y="8819"/>
                        </a:cubicBezTo>
                        <a:cubicBezTo>
                          <a:pt x="2892" y="9033"/>
                          <a:pt x="2759" y="9233"/>
                          <a:pt x="2653" y="9447"/>
                        </a:cubicBezTo>
                        <a:cubicBezTo>
                          <a:pt x="2539" y="9672"/>
                          <a:pt x="2451" y="9913"/>
                          <a:pt x="2429" y="10166"/>
                        </a:cubicBezTo>
                        <a:cubicBezTo>
                          <a:pt x="2393" y="10503"/>
                          <a:pt x="2432" y="10844"/>
                          <a:pt x="2385" y="11180"/>
                        </a:cubicBezTo>
                        <a:cubicBezTo>
                          <a:pt x="2368" y="11317"/>
                          <a:pt x="2332" y="11454"/>
                          <a:pt x="2272" y="11579"/>
                        </a:cubicBezTo>
                        <a:cubicBezTo>
                          <a:pt x="2262" y="11600"/>
                          <a:pt x="2252" y="11624"/>
                          <a:pt x="2230" y="11634"/>
                        </a:cubicBezTo>
                        <a:cubicBezTo>
                          <a:pt x="2117" y="11698"/>
                          <a:pt x="1978" y="11704"/>
                          <a:pt x="1854" y="11672"/>
                        </a:cubicBezTo>
                        <a:cubicBezTo>
                          <a:pt x="1775" y="11648"/>
                          <a:pt x="1695" y="11602"/>
                          <a:pt x="1658" y="11524"/>
                        </a:cubicBezTo>
                        <a:cubicBezTo>
                          <a:pt x="1647" y="11508"/>
                          <a:pt x="1656" y="11489"/>
                          <a:pt x="1659" y="11473"/>
                        </a:cubicBezTo>
                        <a:cubicBezTo>
                          <a:pt x="1798" y="10919"/>
                          <a:pt x="1967" y="10373"/>
                          <a:pt x="2105" y="9819"/>
                        </a:cubicBezTo>
                        <a:cubicBezTo>
                          <a:pt x="2315" y="8995"/>
                          <a:pt x="2444" y="8144"/>
                          <a:pt x="2401" y="7292"/>
                        </a:cubicBezTo>
                        <a:cubicBezTo>
                          <a:pt x="2402" y="7259"/>
                          <a:pt x="2360" y="7260"/>
                          <a:pt x="2338" y="7262"/>
                        </a:cubicBezTo>
                        <a:cubicBezTo>
                          <a:pt x="2230" y="7278"/>
                          <a:pt x="2134" y="7338"/>
                          <a:pt x="2026" y="7353"/>
                        </a:cubicBezTo>
                        <a:cubicBezTo>
                          <a:pt x="1692" y="6464"/>
                          <a:pt x="1381" y="5565"/>
                          <a:pt x="1125" y="4650"/>
                        </a:cubicBezTo>
                        <a:cubicBezTo>
                          <a:pt x="1110" y="4642"/>
                          <a:pt x="1094" y="4633"/>
                          <a:pt x="1076" y="4635"/>
                        </a:cubicBezTo>
                        <a:cubicBezTo>
                          <a:pt x="988" y="4638"/>
                          <a:pt x="901" y="4675"/>
                          <a:pt x="812" y="4657"/>
                        </a:cubicBezTo>
                        <a:cubicBezTo>
                          <a:pt x="787" y="4650"/>
                          <a:pt x="752" y="4637"/>
                          <a:pt x="752" y="4606"/>
                        </a:cubicBezTo>
                        <a:cubicBezTo>
                          <a:pt x="728" y="4225"/>
                          <a:pt x="782" y="3845"/>
                          <a:pt x="788" y="3464"/>
                        </a:cubicBezTo>
                        <a:cubicBezTo>
                          <a:pt x="708" y="3781"/>
                          <a:pt x="660" y="4105"/>
                          <a:pt x="645" y="4432"/>
                        </a:cubicBezTo>
                        <a:cubicBezTo>
                          <a:pt x="631" y="4785"/>
                          <a:pt x="651" y="5149"/>
                          <a:pt x="787" y="5480"/>
                        </a:cubicBezTo>
                        <a:cubicBezTo>
                          <a:pt x="764" y="5514"/>
                          <a:pt x="704" y="5529"/>
                          <a:pt x="675" y="5494"/>
                        </a:cubicBezTo>
                        <a:cubicBezTo>
                          <a:pt x="624" y="5440"/>
                          <a:pt x="606" y="5349"/>
                          <a:pt x="526" y="5330"/>
                        </a:cubicBezTo>
                        <a:cubicBezTo>
                          <a:pt x="453" y="5509"/>
                          <a:pt x="510" y="5717"/>
                          <a:pt x="419" y="5892"/>
                        </a:cubicBezTo>
                        <a:cubicBezTo>
                          <a:pt x="325" y="5884"/>
                          <a:pt x="260" y="5800"/>
                          <a:pt x="243" y="5713"/>
                        </a:cubicBezTo>
                        <a:cubicBezTo>
                          <a:pt x="197" y="5502"/>
                          <a:pt x="249" y="5286"/>
                          <a:pt x="228" y="5073"/>
                        </a:cubicBezTo>
                        <a:cubicBezTo>
                          <a:pt x="226" y="5054"/>
                          <a:pt x="208" y="5044"/>
                          <a:pt x="193" y="5037"/>
                        </a:cubicBezTo>
                        <a:cubicBezTo>
                          <a:pt x="143" y="5017"/>
                          <a:pt x="87" y="5025"/>
                          <a:pt x="38" y="5005"/>
                        </a:cubicBezTo>
                        <a:cubicBezTo>
                          <a:pt x="14" y="4995"/>
                          <a:pt x="0" y="4969"/>
                          <a:pt x="4" y="4943"/>
                        </a:cubicBezTo>
                        <a:cubicBezTo>
                          <a:pt x="19" y="4622"/>
                          <a:pt x="42" y="4301"/>
                          <a:pt x="66" y="3980"/>
                        </a:cubicBezTo>
                        <a:cubicBezTo>
                          <a:pt x="129" y="3213"/>
                          <a:pt x="169" y="2445"/>
                          <a:pt x="248" y="1680"/>
                        </a:cubicBezTo>
                        <a:cubicBezTo>
                          <a:pt x="275" y="1429"/>
                          <a:pt x="305" y="1178"/>
                          <a:pt x="349" y="930"/>
                        </a:cubicBezTo>
                        <a:cubicBezTo>
                          <a:pt x="381" y="767"/>
                          <a:pt x="412" y="601"/>
                          <a:pt x="480" y="448"/>
                        </a:cubicBezTo>
                        <a:cubicBezTo>
                          <a:pt x="506" y="393"/>
                          <a:pt x="539" y="327"/>
                          <a:pt x="604" y="313"/>
                        </a:cubicBezTo>
                        <a:cubicBezTo>
                          <a:pt x="810" y="263"/>
                          <a:pt x="1023" y="242"/>
                          <a:pt x="1225" y="177"/>
                        </a:cubicBezTo>
                        <a:close/>
                        <a:moveTo>
                          <a:pt x="3390" y="1722"/>
                        </a:moveTo>
                        <a:cubicBezTo>
                          <a:pt x="3363" y="1755"/>
                          <a:pt x="3350" y="1797"/>
                          <a:pt x="3331" y="1835"/>
                        </a:cubicBezTo>
                        <a:cubicBezTo>
                          <a:pt x="3306" y="1888"/>
                          <a:pt x="3267" y="1932"/>
                          <a:pt x="3241" y="1983"/>
                        </a:cubicBezTo>
                        <a:cubicBezTo>
                          <a:pt x="3213" y="2047"/>
                          <a:pt x="3194" y="2115"/>
                          <a:pt x="3156" y="2175"/>
                        </a:cubicBezTo>
                        <a:cubicBezTo>
                          <a:pt x="3112" y="2239"/>
                          <a:pt x="3104" y="2330"/>
                          <a:pt x="3144" y="2398"/>
                        </a:cubicBezTo>
                        <a:cubicBezTo>
                          <a:pt x="3153" y="2417"/>
                          <a:pt x="3161" y="2437"/>
                          <a:pt x="3173" y="2455"/>
                        </a:cubicBezTo>
                        <a:cubicBezTo>
                          <a:pt x="3250" y="2525"/>
                          <a:pt x="3342" y="2575"/>
                          <a:pt x="3433" y="2625"/>
                        </a:cubicBezTo>
                        <a:cubicBezTo>
                          <a:pt x="3497" y="2674"/>
                          <a:pt x="3567" y="2714"/>
                          <a:pt x="3627" y="2768"/>
                        </a:cubicBezTo>
                        <a:cubicBezTo>
                          <a:pt x="3713" y="2710"/>
                          <a:pt x="3787" y="2636"/>
                          <a:pt x="3870" y="2575"/>
                        </a:cubicBezTo>
                        <a:cubicBezTo>
                          <a:pt x="3925" y="2534"/>
                          <a:pt x="3971" y="2482"/>
                          <a:pt x="4032" y="2448"/>
                        </a:cubicBezTo>
                        <a:cubicBezTo>
                          <a:pt x="4087" y="2412"/>
                          <a:pt x="4157" y="2384"/>
                          <a:pt x="4182" y="2317"/>
                        </a:cubicBezTo>
                        <a:cubicBezTo>
                          <a:pt x="4197" y="2256"/>
                          <a:pt x="4171" y="2196"/>
                          <a:pt x="4154" y="2139"/>
                        </a:cubicBezTo>
                        <a:cubicBezTo>
                          <a:pt x="4107" y="2090"/>
                          <a:pt x="4059" y="2042"/>
                          <a:pt x="4012" y="1994"/>
                        </a:cubicBezTo>
                        <a:cubicBezTo>
                          <a:pt x="3931" y="1940"/>
                          <a:pt x="3842" y="1897"/>
                          <a:pt x="3759" y="1846"/>
                        </a:cubicBezTo>
                        <a:cubicBezTo>
                          <a:pt x="3666" y="1793"/>
                          <a:pt x="3576" y="1732"/>
                          <a:pt x="3474" y="1697"/>
                        </a:cubicBezTo>
                        <a:cubicBezTo>
                          <a:pt x="3445" y="1696"/>
                          <a:pt x="3409" y="1696"/>
                          <a:pt x="3390" y="1722"/>
                        </a:cubicBezTo>
                        <a:close/>
                      </a:path>
                    </a:pathLst>
                  </a:custGeom>
                  <a:grpFill/>
                  <a:ln w="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180E3C"/>
                      </a:solidFill>
                    </a:endParaRPr>
                  </a:p>
                </p:txBody>
              </p:sp>
              <p:sp>
                <p:nvSpPr>
                  <p:cNvPr id="245" name="Freeform 176">
                    <a:extLst>
                      <a:ext uri="{FF2B5EF4-FFF2-40B4-BE49-F238E27FC236}">
                        <a16:creationId xmlns:a16="http://schemas.microsoft.com/office/drawing/2014/main" id="{40CB3647-9BD3-4C58-9D1C-E95A8095C1D0}"/>
                      </a:ext>
                    </a:extLst>
                  </p:cNvPr>
                  <p:cNvSpPr>
                    <a:spLocks/>
                  </p:cNvSpPr>
                  <p:nvPr/>
                </p:nvSpPr>
                <p:spPr bwMode="auto">
                  <a:xfrm>
                    <a:off x="1575" y="2735"/>
                    <a:ext cx="132" cy="203"/>
                  </a:xfrm>
                  <a:custGeom>
                    <a:avLst/>
                    <a:gdLst>
                      <a:gd name="T0" fmla="*/ 130 w 678"/>
                      <a:gd name="T1" fmla="*/ 105 h 1036"/>
                      <a:gd name="T2" fmla="*/ 470 w 678"/>
                      <a:gd name="T3" fmla="*/ 8 h 1036"/>
                      <a:gd name="T4" fmla="*/ 678 w 678"/>
                      <a:gd name="T5" fmla="*/ 91 h 1036"/>
                      <a:gd name="T6" fmla="*/ 549 w 678"/>
                      <a:gd name="T7" fmla="*/ 587 h 1036"/>
                      <a:gd name="T8" fmla="*/ 447 w 678"/>
                      <a:gd name="T9" fmla="*/ 678 h 1036"/>
                      <a:gd name="T10" fmla="*/ 410 w 678"/>
                      <a:gd name="T11" fmla="*/ 520 h 1036"/>
                      <a:gd name="T12" fmla="*/ 489 w 678"/>
                      <a:gd name="T13" fmla="*/ 463 h 1036"/>
                      <a:gd name="T14" fmla="*/ 442 w 678"/>
                      <a:gd name="T15" fmla="*/ 301 h 1036"/>
                      <a:gd name="T16" fmla="*/ 320 w 678"/>
                      <a:gd name="T17" fmla="*/ 482 h 1036"/>
                      <a:gd name="T18" fmla="*/ 540 w 678"/>
                      <a:gd name="T19" fmla="*/ 1009 h 1036"/>
                      <a:gd name="T20" fmla="*/ 296 w 678"/>
                      <a:gd name="T21" fmla="*/ 958 h 1036"/>
                      <a:gd name="T22" fmla="*/ 102 w 678"/>
                      <a:gd name="T23" fmla="*/ 789 h 1036"/>
                      <a:gd name="T24" fmla="*/ 45 w 678"/>
                      <a:gd name="T25" fmla="*/ 620 h 1036"/>
                      <a:gd name="T26" fmla="*/ 0 w 678"/>
                      <a:gd name="T27" fmla="*/ 394 h 1036"/>
                      <a:gd name="T28" fmla="*/ 130 w 678"/>
                      <a:gd name="T29" fmla="*/ 105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8" h="1036">
                        <a:moveTo>
                          <a:pt x="130" y="105"/>
                        </a:moveTo>
                        <a:cubicBezTo>
                          <a:pt x="219" y="18"/>
                          <a:pt x="351" y="0"/>
                          <a:pt x="470" y="8"/>
                        </a:cubicBezTo>
                        <a:cubicBezTo>
                          <a:pt x="546" y="11"/>
                          <a:pt x="624" y="35"/>
                          <a:pt x="678" y="91"/>
                        </a:cubicBezTo>
                        <a:cubicBezTo>
                          <a:pt x="583" y="240"/>
                          <a:pt x="626" y="431"/>
                          <a:pt x="549" y="587"/>
                        </a:cubicBezTo>
                        <a:cubicBezTo>
                          <a:pt x="528" y="629"/>
                          <a:pt x="490" y="660"/>
                          <a:pt x="447" y="678"/>
                        </a:cubicBezTo>
                        <a:cubicBezTo>
                          <a:pt x="437" y="625"/>
                          <a:pt x="403" y="576"/>
                          <a:pt x="410" y="520"/>
                        </a:cubicBezTo>
                        <a:cubicBezTo>
                          <a:pt x="416" y="483"/>
                          <a:pt x="459" y="474"/>
                          <a:pt x="489" y="463"/>
                        </a:cubicBezTo>
                        <a:cubicBezTo>
                          <a:pt x="429" y="433"/>
                          <a:pt x="444" y="356"/>
                          <a:pt x="442" y="301"/>
                        </a:cubicBezTo>
                        <a:cubicBezTo>
                          <a:pt x="372" y="333"/>
                          <a:pt x="313" y="401"/>
                          <a:pt x="320" y="482"/>
                        </a:cubicBezTo>
                        <a:cubicBezTo>
                          <a:pt x="338" y="677"/>
                          <a:pt x="488" y="824"/>
                          <a:pt x="540" y="1009"/>
                        </a:cubicBezTo>
                        <a:cubicBezTo>
                          <a:pt x="455" y="1036"/>
                          <a:pt x="368" y="1001"/>
                          <a:pt x="296" y="958"/>
                        </a:cubicBezTo>
                        <a:cubicBezTo>
                          <a:pt x="222" y="913"/>
                          <a:pt x="154" y="858"/>
                          <a:pt x="102" y="789"/>
                        </a:cubicBezTo>
                        <a:cubicBezTo>
                          <a:pt x="64" y="740"/>
                          <a:pt x="63" y="676"/>
                          <a:pt x="45" y="620"/>
                        </a:cubicBezTo>
                        <a:cubicBezTo>
                          <a:pt x="29" y="545"/>
                          <a:pt x="1" y="471"/>
                          <a:pt x="0" y="394"/>
                        </a:cubicBezTo>
                        <a:cubicBezTo>
                          <a:pt x="5" y="281"/>
                          <a:pt x="136" y="220"/>
                          <a:pt x="130" y="105"/>
                        </a:cubicBezTo>
                        <a:close/>
                      </a:path>
                    </a:pathLst>
                  </a:custGeom>
                  <a:grpFill/>
                  <a:ln w="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180E3C"/>
                      </a:solidFill>
                    </a:endParaRPr>
                  </a:p>
                </p:txBody>
              </p:sp>
              <p:sp>
                <p:nvSpPr>
                  <p:cNvPr id="246" name="Freeform 177">
                    <a:extLst>
                      <a:ext uri="{FF2B5EF4-FFF2-40B4-BE49-F238E27FC236}">
                        <a16:creationId xmlns:a16="http://schemas.microsoft.com/office/drawing/2014/main" id="{FBE0686B-133A-410B-B4F3-2560C8F496C9}"/>
                      </a:ext>
                    </a:extLst>
                  </p:cNvPr>
                  <p:cNvSpPr>
                    <a:spLocks/>
                  </p:cNvSpPr>
                  <p:nvPr/>
                </p:nvSpPr>
                <p:spPr bwMode="auto">
                  <a:xfrm>
                    <a:off x="2329" y="2837"/>
                    <a:ext cx="138" cy="176"/>
                  </a:xfrm>
                  <a:custGeom>
                    <a:avLst/>
                    <a:gdLst>
                      <a:gd name="T0" fmla="*/ 276 w 710"/>
                      <a:gd name="T1" fmla="*/ 0 h 902"/>
                      <a:gd name="T2" fmla="*/ 604 w 710"/>
                      <a:gd name="T3" fmla="*/ 36 h 902"/>
                      <a:gd name="T4" fmla="*/ 701 w 710"/>
                      <a:gd name="T5" fmla="*/ 300 h 902"/>
                      <a:gd name="T6" fmla="*/ 572 w 710"/>
                      <a:gd name="T7" fmla="*/ 710 h 902"/>
                      <a:gd name="T8" fmla="*/ 187 w 710"/>
                      <a:gd name="T9" fmla="*/ 896 h 902"/>
                      <a:gd name="T10" fmla="*/ 22 w 710"/>
                      <a:gd name="T11" fmla="*/ 863 h 902"/>
                      <a:gd name="T12" fmla="*/ 41 w 710"/>
                      <a:gd name="T13" fmla="*/ 717 h 902"/>
                      <a:gd name="T14" fmla="*/ 255 w 710"/>
                      <a:gd name="T15" fmla="*/ 592 h 902"/>
                      <a:gd name="T16" fmla="*/ 327 w 710"/>
                      <a:gd name="T17" fmla="*/ 426 h 902"/>
                      <a:gd name="T18" fmla="*/ 205 w 710"/>
                      <a:gd name="T19" fmla="*/ 132 h 902"/>
                      <a:gd name="T20" fmla="*/ 192 w 710"/>
                      <a:gd name="T21" fmla="*/ 94 h 902"/>
                      <a:gd name="T22" fmla="*/ 276 w 710"/>
                      <a:gd name="T23" fmla="*/ 0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0" h="902">
                        <a:moveTo>
                          <a:pt x="276" y="0"/>
                        </a:moveTo>
                        <a:cubicBezTo>
                          <a:pt x="385" y="15"/>
                          <a:pt x="497" y="8"/>
                          <a:pt x="604" y="36"/>
                        </a:cubicBezTo>
                        <a:cubicBezTo>
                          <a:pt x="632" y="126"/>
                          <a:pt x="693" y="205"/>
                          <a:pt x="701" y="300"/>
                        </a:cubicBezTo>
                        <a:cubicBezTo>
                          <a:pt x="710" y="446"/>
                          <a:pt x="667" y="597"/>
                          <a:pt x="572" y="710"/>
                        </a:cubicBezTo>
                        <a:cubicBezTo>
                          <a:pt x="479" y="825"/>
                          <a:pt x="331" y="881"/>
                          <a:pt x="187" y="896"/>
                        </a:cubicBezTo>
                        <a:cubicBezTo>
                          <a:pt x="131" y="899"/>
                          <a:pt x="67" y="902"/>
                          <a:pt x="22" y="863"/>
                        </a:cubicBezTo>
                        <a:cubicBezTo>
                          <a:pt x="0" y="816"/>
                          <a:pt x="0" y="752"/>
                          <a:pt x="41" y="717"/>
                        </a:cubicBezTo>
                        <a:cubicBezTo>
                          <a:pt x="103" y="660"/>
                          <a:pt x="191" y="646"/>
                          <a:pt x="255" y="592"/>
                        </a:cubicBezTo>
                        <a:cubicBezTo>
                          <a:pt x="305" y="552"/>
                          <a:pt x="321" y="486"/>
                          <a:pt x="327" y="426"/>
                        </a:cubicBezTo>
                        <a:cubicBezTo>
                          <a:pt x="329" y="314"/>
                          <a:pt x="256" y="224"/>
                          <a:pt x="205" y="132"/>
                        </a:cubicBezTo>
                        <a:cubicBezTo>
                          <a:pt x="200" y="119"/>
                          <a:pt x="186" y="108"/>
                          <a:pt x="192" y="94"/>
                        </a:cubicBezTo>
                        <a:cubicBezTo>
                          <a:pt x="213" y="57"/>
                          <a:pt x="244" y="27"/>
                          <a:pt x="276" y="0"/>
                        </a:cubicBezTo>
                        <a:close/>
                      </a:path>
                    </a:pathLst>
                  </a:custGeom>
                  <a:grpFill/>
                  <a:ln w="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180E3C"/>
                      </a:solidFill>
                    </a:endParaRPr>
                  </a:p>
                </p:txBody>
              </p:sp>
            </p:grpSp>
            <p:sp>
              <p:nvSpPr>
                <p:cNvPr id="357" name="Handshake6">
                  <a:extLst>
                    <a:ext uri="{FF2B5EF4-FFF2-40B4-BE49-F238E27FC236}">
                      <a16:creationId xmlns:a16="http://schemas.microsoft.com/office/drawing/2014/main" id="{C567952B-B5A1-4DF9-8FEE-D57BCD869779}"/>
                    </a:ext>
                  </a:extLst>
                </p:cNvPr>
                <p:cNvSpPr>
                  <a:spLocks/>
                </p:cNvSpPr>
                <p:nvPr>
                  <p:custDataLst>
                    <p:tags r:id="rId14"/>
                  </p:custDataLst>
                </p:nvPr>
              </p:nvSpPr>
              <p:spPr bwMode="auto">
                <a:xfrm>
                  <a:off x="951030" y="3904005"/>
                  <a:ext cx="1442" cy="0"/>
                </a:xfrm>
                <a:custGeom>
                  <a:avLst/>
                  <a:gdLst>
                    <a:gd name="T0" fmla="*/ 2 w 3"/>
                    <a:gd name="T1" fmla="*/ 0 h 2"/>
                    <a:gd name="T2" fmla="*/ 0 w 3"/>
                    <a:gd name="T3" fmla="*/ 2 h 2"/>
                    <a:gd name="T4" fmla="*/ 3 w 3"/>
                    <a:gd name="T5" fmla="*/ 1 h 2"/>
                    <a:gd name="T6" fmla="*/ 2 w 3"/>
                    <a:gd name="T7" fmla="*/ 0 h 2"/>
                  </a:gdLst>
                  <a:ahLst/>
                  <a:cxnLst>
                    <a:cxn ang="0">
                      <a:pos x="T0" y="T1"/>
                    </a:cxn>
                    <a:cxn ang="0">
                      <a:pos x="T2" y="T3"/>
                    </a:cxn>
                    <a:cxn ang="0">
                      <a:pos x="T4" y="T5"/>
                    </a:cxn>
                    <a:cxn ang="0">
                      <a:pos x="T6" y="T7"/>
                    </a:cxn>
                  </a:cxnLst>
                  <a:rect l="0" t="0" r="r" b="b"/>
                  <a:pathLst>
                    <a:path w="3" h="2">
                      <a:moveTo>
                        <a:pt x="2" y="0"/>
                      </a:moveTo>
                      <a:lnTo>
                        <a:pt x="0" y="2"/>
                      </a:lnTo>
                      <a:cubicBezTo>
                        <a:pt x="1" y="2"/>
                        <a:pt x="2" y="1"/>
                        <a:pt x="3" y="1"/>
                      </a:cubicBezTo>
                      <a:cubicBezTo>
                        <a:pt x="3" y="1"/>
                        <a:pt x="3" y="0"/>
                        <a:pt x="2"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dirty="0">
                    <a:solidFill>
                      <a:srgbClr val="180E3C"/>
                    </a:solidFill>
                  </a:endParaRPr>
                </a:p>
              </p:txBody>
            </p:sp>
            <p:sp>
              <p:nvSpPr>
                <p:cNvPr id="363" name="POWER_USER_ID_ICONS_Box2">
                  <a:extLst>
                    <a:ext uri="{FF2B5EF4-FFF2-40B4-BE49-F238E27FC236}">
                      <a16:creationId xmlns:a16="http://schemas.microsoft.com/office/drawing/2014/main" id="{0C41E013-0C24-439A-9203-B5BDB16A133C}"/>
                    </a:ext>
                  </a:extLst>
                </p:cNvPr>
                <p:cNvSpPr>
                  <a:spLocks noChangeAspect="1" noEditPoints="1"/>
                </p:cNvSpPr>
                <p:nvPr>
                  <p:custDataLst>
                    <p:tags r:id="rId15"/>
                  </p:custDataLst>
                </p:nvPr>
              </p:nvSpPr>
              <p:spPr bwMode="auto">
                <a:xfrm>
                  <a:off x="873333" y="4780964"/>
                  <a:ext cx="495408" cy="437431"/>
                </a:xfrm>
                <a:custGeom>
                  <a:avLst/>
                  <a:gdLst>
                    <a:gd name="T0" fmla="*/ 1061 w 1250"/>
                    <a:gd name="T1" fmla="*/ 367 h 1104"/>
                    <a:gd name="T2" fmla="*/ 1250 w 1250"/>
                    <a:gd name="T3" fmla="*/ 250 h 1104"/>
                    <a:gd name="T4" fmla="*/ 833 w 1250"/>
                    <a:gd name="T5" fmla="*/ 2 h 1104"/>
                    <a:gd name="T6" fmla="*/ 625 w 1250"/>
                    <a:gd name="T7" fmla="*/ 115 h 1104"/>
                    <a:gd name="T8" fmla="*/ 417 w 1250"/>
                    <a:gd name="T9" fmla="*/ 2 h 1104"/>
                    <a:gd name="T10" fmla="*/ 0 w 1250"/>
                    <a:gd name="T11" fmla="*/ 250 h 1104"/>
                    <a:gd name="T12" fmla="*/ 189 w 1250"/>
                    <a:gd name="T13" fmla="*/ 367 h 1104"/>
                    <a:gd name="T14" fmla="*/ 0 w 1250"/>
                    <a:gd name="T15" fmla="*/ 485 h 1104"/>
                    <a:gd name="T16" fmla="*/ 202 w 1250"/>
                    <a:gd name="T17" fmla="*/ 609 h 1104"/>
                    <a:gd name="T18" fmla="*/ 208 w 1250"/>
                    <a:gd name="T19" fmla="*/ 865 h 1104"/>
                    <a:gd name="T20" fmla="*/ 619 w 1250"/>
                    <a:gd name="T21" fmla="*/ 1102 h 1104"/>
                    <a:gd name="T22" fmla="*/ 625 w 1250"/>
                    <a:gd name="T23" fmla="*/ 1104 h 1104"/>
                    <a:gd name="T24" fmla="*/ 631 w 1250"/>
                    <a:gd name="T25" fmla="*/ 1102 h 1104"/>
                    <a:gd name="T26" fmla="*/ 1042 w 1250"/>
                    <a:gd name="T27" fmla="*/ 865 h 1104"/>
                    <a:gd name="T28" fmla="*/ 1048 w 1250"/>
                    <a:gd name="T29" fmla="*/ 609 h 1104"/>
                    <a:gd name="T30" fmla="*/ 1250 w 1250"/>
                    <a:gd name="T31" fmla="*/ 485 h 1104"/>
                    <a:gd name="T32" fmla="*/ 827 w 1250"/>
                    <a:gd name="T33" fmla="*/ 29 h 1104"/>
                    <a:gd name="T34" fmla="*/ 1035 w 1250"/>
                    <a:gd name="T35" fmla="*/ 352 h 1104"/>
                    <a:gd name="T36" fmla="*/ 827 w 1250"/>
                    <a:gd name="T37" fmla="*/ 29 h 1104"/>
                    <a:gd name="T38" fmla="*/ 423 w 1250"/>
                    <a:gd name="T39" fmla="*/ 29 h 1104"/>
                    <a:gd name="T40" fmla="*/ 215 w 1250"/>
                    <a:gd name="T41" fmla="*/ 352 h 1104"/>
                    <a:gd name="T42" fmla="*/ 40 w 1250"/>
                    <a:gd name="T43" fmla="*/ 485 h 1104"/>
                    <a:gd name="T44" fmla="*/ 599 w 1250"/>
                    <a:gd name="T45" fmla="*/ 604 h 1104"/>
                    <a:gd name="T46" fmla="*/ 40 w 1250"/>
                    <a:gd name="T47" fmla="*/ 485 h 1104"/>
                    <a:gd name="T48" fmla="*/ 228 w 1250"/>
                    <a:gd name="T49" fmla="*/ 846 h 1104"/>
                    <a:gd name="T50" fmla="*/ 417 w 1250"/>
                    <a:gd name="T51" fmla="*/ 733 h 1104"/>
                    <a:gd name="T52" fmla="*/ 430 w 1250"/>
                    <a:gd name="T53" fmla="*/ 733 h 1104"/>
                    <a:gd name="T54" fmla="*/ 612 w 1250"/>
                    <a:gd name="T55" fmla="*/ 1067 h 1104"/>
                    <a:gd name="T56" fmla="*/ 625 w 1250"/>
                    <a:gd name="T57" fmla="*/ 591 h 1104"/>
                    <a:gd name="T58" fmla="*/ 612 w 1250"/>
                    <a:gd name="T59" fmla="*/ 157 h 1104"/>
                    <a:gd name="T60" fmla="*/ 638 w 1250"/>
                    <a:gd name="T61" fmla="*/ 157 h 1104"/>
                    <a:gd name="T62" fmla="*/ 1022 w 1250"/>
                    <a:gd name="T63" fmla="*/ 846 h 1104"/>
                    <a:gd name="T64" fmla="*/ 638 w 1250"/>
                    <a:gd name="T65" fmla="*/ 627 h 1104"/>
                    <a:gd name="T66" fmla="*/ 833 w 1250"/>
                    <a:gd name="T67" fmla="*/ 733 h 1104"/>
                    <a:gd name="T68" fmla="*/ 1022 w 1250"/>
                    <a:gd name="T69" fmla="*/ 846 h 1104"/>
                    <a:gd name="T70" fmla="*/ 651 w 1250"/>
                    <a:gd name="T71" fmla="*/ 604 h 1104"/>
                    <a:gd name="T72" fmla="*/ 1210 w 1250"/>
                    <a:gd name="T73" fmla="*/ 484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50" h="1104">
                      <a:moveTo>
                        <a:pt x="1243" y="473"/>
                      </a:moveTo>
                      <a:lnTo>
                        <a:pt x="1061" y="367"/>
                      </a:lnTo>
                      <a:lnTo>
                        <a:pt x="1243" y="262"/>
                      </a:lnTo>
                      <a:cubicBezTo>
                        <a:pt x="1247" y="259"/>
                        <a:pt x="1250" y="255"/>
                        <a:pt x="1250" y="250"/>
                      </a:cubicBezTo>
                      <a:cubicBezTo>
                        <a:pt x="1250" y="246"/>
                        <a:pt x="1247" y="241"/>
                        <a:pt x="1243" y="239"/>
                      </a:cubicBezTo>
                      <a:lnTo>
                        <a:pt x="833" y="2"/>
                      </a:lnTo>
                      <a:cubicBezTo>
                        <a:pt x="829" y="0"/>
                        <a:pt x="824" y="0"/>
                        <a:pt x="820" y="2"/>
                      </a:cubicBezTo>
                      <a:lnTo>
                        <a:pt x="625" y="115"/>
                      </a:lnTo>
                      <a:lnTo>
                        <a:pt x="430" y="2"/>
                      </a:lnTo>
                      <a:cubicBezTo>
                        <a:pt x="426" y="0"/>
                        <a:pt x="421" y="0"/>
                        <a:pt x="417" y="2"/>
                      </a:cubicBezTo>
                      <a:lnTo>
                        <a:pt x="7" y="239"/>
                      </a:lnTo>
                      <a:cubicBezTo>
                        <a:pt x="3" y="241"/>
                        <a:pt x="0" y="246"/>
                        <a:pt x="0" y="250"/>
                      </a:cubicBezTo>
                      <a:cubicBezTo>
                        <a:pt x="0" y="255"/>
                        <a:pt x="3" y="259"/>
                        <a:pt x="7" y="262"/>
                      </a:cubicBezTo>
                      <a:lnTo>
                        <a:pt x="189" y="367"/>
                      </a:lnTo>
                      <a:lnTo>
                        <a:pt x="7" y="473"/>
                      </a:lnTo>
                      <a:cubicBezTo>
                        <a:pt x="3" y="475"/>
                        <a:pt x="0" y="480"/>
                        <a:pt x="0" y="485"/>
                      </a:cubicBezTo>
                      <a:cubicBezTo>
                        <a:pt x="0" y="489"/>
                        <a:pt x="3" y="494"/>
                        <a:pt x="7" y="496"/>
                      </a:cubicBezTo>
                      <a:lnTo>
                        <a:pt x="202" y="609"/>
                      </a:lnTo>
                      <a:lnTo>
                        <a:pt x="202" y="854"/>
                      </a:lnTo>
                      <a:cubicBezTo>
                        <a:pt x="202" y="858"/>
                        <a:pt x="204" y="863"/>
                        <a:pt x="208" y="865"/>
                      </a:cubicBezTo>
                      <a:lnTo>
                        <a:pt x="618" y="1102"/>
                      </a:lnTo>
                      <a:cubicBezTo>
                        <a:pt x="619" y="1102"/>
                        <a:pt x="619" y="1102"/>
                        <a:pt x="619" y="1102"/>
                      </a:cubicBezTo>
                      <a:cubicBezTo>
                        <a:pt x="620" y="1102"/>
                        <a:pt x="620" y="1103"/>
                        <a:pt x="620" y="1103"/>
                      </a:cubicBezTo>
                      <a:cubicBezTo>
                        <a:pt x="622" y="1103"/>
                        <a:pt x="623" y="1104"/>
                        <a:pt x="625" y="1104"/>
                      </a:cubicBezTo>
                      <a:cubicBezTo>
                        <a:pt x="626" y="1104"/>
                        <a:pt x="628" y="1103"/>
                        <a:pt x="629" y="1103"/>
                      </a:cubicBezTo>
                      <a:cubicBezTo>
                        <a:pt x="630" y="1103"/>
                        <a:pt x="630" y="1102"/>
                        <a:pt x="631" y="1102"/>
                      </a:cubicBezTo>
                      <a:cubicBezTo>
                        <a:pt x="631" y="1102"/>
                        <a:pt x="631" y="1102"/>
                        <a:pt x="632" y="1102"/>
                      </a:cubicBezTo>
                      <a:lnTo>
                        <a:pt x="1042" y="865"/>
                      </a:lnTo>
                      <a:cubicBezTo>
                        <a:pt x="1046" y="863"/>
                        <a:pt x="1048" y="858"/>
                        <a:pt x="1048" y="854"/>
                      </a:cubicBezTo>
                      <a:lnTo>
                        <a:pt x="1048" y="609"/>
                      </a:lnTo>
                      <a:lnTo>
                        <a:pt x="1243" y="496"/>
                      </a:lnTo>
                      <a:cubicBezTo>
                        <a:pt x="1247" y="494"/>
                        <a:pt x="1250" y="489"/>
                        <a:pt x="1250" y="485"/>
                      </a:cubicBezTo>
                      <a:cubicBezTo>
                        <a:pt x="1250" y="480"/>
                        <a:pt x="1247" y="475"/>
                        <a:pt x="1243" y="473"/>
                      </a:cubicBezTo>
                      <a:close/>
                      <a:moveTo>
                        <a:pt x="827" y="29"/>
                      </a:moveTo>
                      <a:lnTo>
                        <a:pt x="1210" y="250"/>
                      </a:lnTo>
                      <a:lnTo>
                        <a:pt x="1035" y="352"/>
                      </a:lnTo>
                      <a:lnTo>
                        <a:pt x="651" y="131"/>
                      </a:lnTo>
                      <a:lnTo>
                        <a:pt x="827" y="29"/>
                      </a:lnTo>
                      <a:close/>
                      <a:moveTo>
                        <a:pt x="40" y="250"/>
                      </a:moveTo>
                      <a:lnTo>
                        <a:pt x="423" y="29"/>
                      </a:lnTo>
                      <a:lnTo>
                        <a:pt x="599" y="131"/>
                      </a:lnTo>
                      <a:lnTo>
                        <a:pt x="215" y="352"/>
                      </a:lnTo>
                      <a:lnTo>
                        <a:pt x="40" y="250"/>
                      </a:lnTo>
                      <a:close/>
                      <a:moveTo>
                        <a:pt x="40" y="485"/>
                      </a:moveTo>
                      <a:lnTo>
                        <a:pt x="215" y="383"/>
                      </a:lnTo>
                      <a:lnTo>
                        <a:pt x="599" y="604"/>
                      </a:lnTo>
                      <a:lnTo>
                        <a:pt x="423" y="706"/>
                      </a:lnTo>
                      <a:lnTo>
                        <a:pt x="40" y="485"/>
                      </a:lnTo>
                      <a:close/>
                      <a:moveTo>
                        <a:pt x="612" y="1067"/>
                      </a:moveTo>
                      <a:lnTo>
                        <a:pt x="228" y="846"/>
                      </a:lnTo>
                      <a:lnTo>
                        <a:pt x="228" y="624"/>
                      </a:lnTo>
                      <a:lnTo>
                        <a:pt x="417" y="733"/>
                      </a:lnTo>
                      <a:cubicBezTo>
                        <a:pt x="419" y="734"/>
                        <a:pt x="421" y="734"/>
                        <a:pt x="423" y="734"/>
                      </a:cubicBezTo>
                      <a:cubicBezTo>
                        <a:pt x="426" y="734"/>
                        <a:pt x="428" y="734"/>
                        <a:pt x="430" y="733"/>
                      </a:cubicBezTo>
                      <a:lnTo>
                        <a:pt x="612" y="627"/>
                      </a:lnTo>
                      <a:lnTo>
                        <a:pt x="612" y="1067"/>
                      </a:lnTo>
                      <a:close/>
                      <a:moveTo>
                        <a:pt x="638" y="578"/>
                      </a:moveTo>
                      <a:cubicBezTo>
                        <a:pt x="638" y="585"/>
                        <a:pt x="632" y="591"/>
                        <a:pt x="625" y="591"/>
                      </a:cubicBezTo>
                      <a:cubicBezTo>
                        <a:pt x="618" y="591"/>
                        <a:pt x="612" y="585"/>
                        <a:pt x="612" y="578"/>
                      </a:cubicBezTo>
                      <a:lnTo>
                        <a:pt x="612" y="157"/>
                      </a:lnTo>
                      <a:cubicBezTo>
                        <a:pt x="612" y="150"/>
                        <a:pt x="618" y="144"/>
                        <a:pt x="625" y="144"/>
                      </a:cubicBezTo>
                      <a:cubicBezTo>
                        <a:pt x="632" y="144"/>
                        <a:pt x="638" y="150"/>
                        <a:pt x="638" y="157"/>
                      </a:cubicBezTo>
                      <a:lnTo>
                        <a:pt x="638" y="578"/>
                      </a:lnTo>
                      <a:close/>
                      <a:moveTo>
                        <a:pt x="1022" y="846"/>
                      </a:moveTo>
                      <a:lnTo>
                        <a:pt x="638" y="1067"/>
                      </a:lnTo>
                      <a:lnTo>
                        <a:pt x="638" y="627"/>
                      </a:lnTo>
                      <a:lnTo>
                        <a:pt x="820" y="733"/>
                      </a:lnTo>
                      <a:cubicBezTo>
                        <a:pt x="824" y="735"/>
                        <a:pt x="829" y="735"/>
                        <a:pt x="833" y="733"/>
                      </a:cubicBezTo>
                      <a:lnTo>
                        <a:pt x="1022" y="624"/>
                      </a:lnTo>
                      <a:lnTo>
                        <a:pt x="1022" y="846"/>
                      </a:lnTo>
                      <a:close/>
                      <a:moveTo>
                        <a:pt x="827" y="706"/>
                      </a:moveTo>
                      <a:lnTo>
                        <a:pt x="651" y="604"/>
                      </a:lnTo>
                      <a:lnTo>
                        <a:pt x="1035" y="383"/>
                      </a:lnTo>
                      <a:lnTo>
                        <a:pt x="1210" y="484"/>
                      </a:lnTo>
                      <a:lnTo>
                        <a:pt x="827" y="70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kern="0" dirty="0">
                    <a:solidFill>
                      <a:sysClr val="windowText" lastClr="000000"/>
                    </a:solidFill>
                  </a:endParaRPr>
                </a:p>
              </p:txBody>
            </p:sp>
            <p:sp>
              <p:nvSpPr>
                <p:cNvPr id="364" name="POWER_USER_ID_ICONS_Brain">
                  <a:extLst>
                    <a:ext uri="{FF2B5EF4-FFF2-40B4-BE49-F238E27FC236}">
                      <a16:creationId xmlns:a16="http://schemas.microsoft.com/office/drawing/2014/main" id="{02F4E4BB-EEB5-4524-904D-8671AEAA0AC2}"/>
                    </a:ext>
                  </a:extLst>
                </p:cNvPr>
                <p:cNvSpPr>
                  <a:spLocks noChangeAspect="1"/>
                </p:cNvSpPr>
                <p:nvPr>
                  <p:custDataLst>
                    <p:tags r:id="rId16"/>
                  </p:custDataLst>
                </p:nvPr>
              </p:nvSpPr>
              <p:spPr bwMode="auto">
                <a:xfrm>
                  <a:off x="10814955" y="4741197"/>
                  <a:ext cx="558081" cy="477198"/>
                </a:xfrm>
                <a:custGeom>
                  <a:avLst/>
                  <a:gdLst>
                    <a:gd name="T0" fmla="*/ 1195 w 1250"/>
                    <a:gd name="T1" fmla="*/ 671 h 1068"/>
                    <a:gd name="T2" fmla="*/ 1074 w 1250"/>
                    <a:gd name="T3" fmla="*/ 841 h 1068"/>
                    <a:gd name="T4" fmla="*/ 853 w 1250"/>
                    <a:gd name="T5" fmla="*/ 1068 h 1068"/>
                    <a:gd name="T6" fmla="*/ 922 w 1250"/>
                    <a:gd name="T7" fmla="*/ 697 h 1068"/>
                    <a:gd name="T8" fmla="*/ 1052 w 1250"/>
                    <a:gd name="T9" fmla="*/ 735 h 1068"/>
                    <a:gd name="T10" fmla="*/ 1081 w 1250"/>
                    <a:gd name="T11" fmla="*/ 743 h 1068"/>
                    <a:gd name="T12" fmla="*/ 1089 w 1250"/>
                    <a:gd name="T13" fmla="*/ 714 h 1068"/>
                    <a:gd name="T14" fmla="*/ 1026 w 1250"/>
                    <a:gd name="T15" fmla="*/ 522 h 1068"/>
                    <a:gd name="T16" fmla="*/ 1018 w 1250"/>
                    <a:gd name="T17" fmla="*/ 466 h 1068"/>
                    <a:gd name="T18" fmla="*/ 1129 w 1250"/>
                    <a:gd name="T19" fmla="*/ 374 h 1068"/>
                    <a:gd name="T20" fmla="*/ 1002 w 1250"/>
                    <a:gd name="T21" fmla="*/ 426 h 1068"/>
                    <a:gd name="T22" fmla="*/ 892 w 1250"/>
                    <a:gd name="T23" fmla="*/ 228 h 1068"/>
                    <a:gd name="T24" fmla="*/ 862 w 1250"/>
                    <a:gd name="T25" fmla="*/ 198 h 1068"/>
                    <a:gd name="T26" fmla="*/ 665 w 1250"/>
                    <a:gd name="T27" fmla="*/ 160 h 1068"/>
                    <a:gd name="T28" fmla="*/ 622 w 1250"/>
                    <a:gd name="T29" fmla="*/ 160 h 1068"/>
                    <a:gd name="T30" fmla="*/ 522 w 1250"/>
                    <a:gd name="T31" fmla="*/ 239 h 1068"/>
                    <a:gd name="T32" fmla="*/ 467 w 1250"/>
                    <a:gd name="T33" fmla="*/ 229 h 1068"/>
                    <a:gd name="T34" fmla="*/ 379 w 1250"/>
                    <a:gd name="T35" fmla="*/ 192 h 1068"/>
                    <a:gd name="T36" fmla="*/ 437 w 1250"/>
                    <a:gd name="T37" fmla="*/ 262 h 1068"/>
                    <a:gd name="T38" fmla="*/ 251 w 1250"/>
                    <a:gd name="T39" fmla="*/ 304 h 1068"/>
                    <a:gd name="T40" fmla="*/ 238 w 1250"/>
                    <a:gd name="T41" fmla="*/ 344 h 1068"/>
                    <a:gd name="T42" fmla="*/ 278 w 1250"/>
                    <a:gd name="T43" fmla="*/ 408 h 1068"/>
                    <a:gd name="T44" fmla="*/ 276 w 1250"/>
                    <a:gd name="T45" fmla="*/ 408 h 1068"/>
                    <a:gd name="T46" fmla="*/ 135 w 1250"/>
                    <a:gd name="T47" fmla="*/ 495 h 1068"/>
                    <a:gd name="T48" fmla="*/ 164 w 1250"/>
                    <a:gd name="T49" fmla="*/ 496 h 1068"/>
                    <a:gd name="T50" fmla="*/ 278 w 1250"/>
                    <a:gd name="T51" fmla="*/ 450 h 1068"/>
                    <a:gd name="T52" fmla="*/ 278 w 1250"/>
                    <a:gd name="T53" fmla="*/ 450 h 1068"/>
                    <a:gd name="T54" fmla="*/ 522 w 1250"/>
                    <a:gd name="T55" fmla="*/ 281 h 1068"/>
                    <a:gd name="T56" fmla="*/ 698 w 1250"/>
                    <a:gd name="T57" fmla="*/ 318 h 1068"/>
                    <a:gd name="T58" fmla="*/ 621 w 1250"/>
                    <a:gd name="T59" fmla="*/ 420 h 1068"/>
                    <a:gd name="T60" fmla="*/ 518 w 1250"/>
                    <a:gd name="T61" fmla="*/ 473 h 1068"/>
                    <a:gd name="T62" fmla="*/ 546 w 1250"/>
                    <a:gd name="T63" fmla="*/ 481 h 1068"/>
                    <a:gd name="T64" fmla="*/ 654 w 1250"/>
                    <a:gd name="T65" fmla="*/ 466 h 1068"/>
                    <a:gd name="T66" fmla="*/ 724 w 1250"/>
                    <a:gd name="T67" fmla="*/ 591 h 1068"/>
                    <a:gd name="T68" fmla="*/ 740 w 1250"/>
                    <a:gd name="T69" fmla="*/ 555 h 1068"/>
                    <a:gd name="T70" fmla="*/ 695 w 1250"/>
                    <a:gd name="T71" fmla="*/ 449 h 1068"/>
                    <a:gd name="T72" fmla="*/ 695 w 1250"/>
                    <a:gd name="T73" fmla="*/ 445 h 1068"/>
                    <a:gd name="T74" fmla="*/ 824 w 1250"/>
                    <a:gd name="T75" fmla="*/ 362 h 1068"/>
                    <a:gd name="T76" fmla="*/ 825 w 1250"/>
                    <a:gd name="T77" fmla="*/ 362 h 1068"/>
                    <a:gd name="T78" fmla="*/ 932 w 1250"/>
                    <a:gd name="T79" fmla="*/ 514 h 1068"/>
                    <a:gd name="T80" fmla="*/ 845 w 1250"/>
                    <a:gd name="T81" fmla="*/ 557 h 1068"/>
                    <a:gd name="T82" fmla="*/ 932 w 1250"/>
                    <a:gd name="T83" fmla="*/ 557 h 1068"/>
                    <a:gd name="T84" fmla="*/ 948 w 1250"/>
                    <a:gd name="T85" fmla="*/ 623 h 1068"/>
                    <a:gd name="T86" fmla="*/ 900 w 1250"/>
                    <a:gd name="T87" fmla="*/ 661 h 1068"/>
                    <a:gd name="T88" fmla="*/ 810 w 1250"/>
                    <a:gd name="T89" fmla="*/ 1068 h 1068"/>
                    <a:gd name="T90" fmla="*/ 738 w 1250"/>
                    <a:gd name="T91" fmla="*/ 852 h 1068"/>
                    <a:gd name="T92" fmla="*/ 542 w 1250"/>
                    <a:gd name="T93" fmla="*/ 615 h 1068"/>
                    <a:gd name="T94" fmla="*/ 317 w 1250"/>
                    <a:gd name="T95" fmla="*/ 615 h 1068"/>
                    <a:gd name="T96" fmla="*/ 0 w 1250"/>
                    <a:gd name="T97" fmla="*/ 443 h 1068"/>
                    <a:gd name="T98" fmla="*/ 321 w 1250"/>
                    <a:gd name="T99" fmla="*/ 97 h 1068"/>
                    <a:gd name="T100" fmla="*/ 501 w 1250"/>
                    <a:gd name="T101" fmla="*/ 10 h 1068"/>
                    <a:gd name="T102" fmla="*/ 707 w 1250"/>
                    <a:gd name="T103" fmla="*/ 0 h 1068"/>
                    <a:gd name="T104" fmla="*/ 890 w 1250"/>
                    <a:gd name="T105" fmla="*/ 48 h 1068"/>
                    <a:gd name="T106" fmla="*/ 1216 w 1250"/>
                    <a:gd name="T107" fmla="*/ 359 h 1068"/>
                    <a:gd name="T108" fmla="*/ 1250 w 1250"/>
                    <a:gd name="T109" fmla="*/ 533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50" h="1068">
                      <a:moveTo>
                        <a:pt x="1250" y="533"/>
                      </a:moveTo>
                      <a:cubicBezTo>
                        <a:pt x="1250" y="587"/>
                        <a:pt x="1229" y="635"/>
                        <a:pt x="1195" y="671"/>
                      </a:cubicBezTo>
                      <a:cubicBezTo>
                        <a:pt x="1189" y="747"/>
                        <a:pt x="1141" y="811"/>
                        <a:pt x="1074" y="840"/>
                      </a:cubicBezTo>
                      <a:lnTo>
                        <a:pt x="1074" y="841"/>
                      </a:lnTo>
                      <a:cubicBezTo>
                        <a:pt x="992" y="888"/>
                        <a:pt x="943" y="970"/>
                        <a:pt x="928" y="1068"/>
                      </a:cubicBezTo>
                      <a:lnTo>
                        <a:pt x="853" y="1068"/>
                      </a:lnTo>
                      <a:lnTo>
                        <a:pt x="853" y="841"/>
                      </a:lnTo>
                      <a:cubicBezTo>
                        <a:pt x="853" y="770"/>
                        <a:pt x="875" y="725"/>
                        <a:pt x="922" y="697"/>
                      </a:cubicBezTo>
                      <a:cubicBezTo>
                        <a:pt x="939" y="687"/>
                        <a:pt x="954" y="676"/>
                        <a:pt x="968" y="664"/>
                      </a:cubicBezTo>
                      <a:cubicBezTo>
                        <a:pt x="1002" y="676"/>
                        <a:pt x="1033" y="700"/>
                        <a:pt x="1052" y="735"/>
                      </a:cubicBezTo>
                      <a:cubicBezTo>
                        <a:pt x="1056" y="742"/>
                        <a:pt x="1063" y="746"/>
                        <a:pt x="1071" y="746"/>
                      </a:cubicBezTo>
                      <a:cubicBezTo>
                        <a:pt x="1074" y="746"/>
                        <a:pt x="1078" y="745"/>
                        <a:pt x="1081" y="743"/>
                      </a:cubicBezTo>
                      <a:cubicBezTo>
                        <a:pt x="1091" y="737"/>
                        <a:pt x="1095" y="724"/>
                        <a:pt x="1089" y="714"/>
                      </a:cubicBezTo>
                      <a:lnTo>
                        <a:pt x="1089" y="714"/>
                      </a:lnTo>
                      <a:cubicBezTo>
                        <a:pt x="1067" y="675"/>
                        <a:pt x="1034" y="647"/>
                        <a:pt x="997" y="630"/>
                      </a:cubicBezTo>
                      <a:cubicBezTo>
                        <a:pt x="1016" y="600"/>
                        <a:pt x="1027" y="565"/>
                        <a:pt x="1026" y="522"/>
                      </a:cubicBezTo>
                      <a:cubicBezTo>
                        <a:pt x="1026" y="522"/>
                        <a:pt x="1026" y="522"/>
                        <a:pt x="1026" y="522"/>
                      </a:cubicBezTo>
                      <a:cubicBezTo>
                        <a:pt x="1026" y="502"/>
                        <a:pt x="1024" y="484"/>
                        <a:pt x="1018" y="466"/>
                      </a:cubicBezTo>
                      <a:cubicBezTo>
                        <a:pt x="1063" y="458"/>
                        <a:pt x="1102" y="435"/>
                        <a:pt x="1130" y="404"/>
                      </a:cubicBezTo>
                      <a:cubicBezTo>
                        <a:pt x="1138" y="395"/>
                        <a:pt x="1138" y="382"/>
                        <a:pt x="1129" y="374"/>
                      </a:cubicBezTo>
                      <a:cubicBezTo>
                        <a:pt x="1120" y="366"/>
                        <a:pt x="1107" y="367"/>
                        <a:pt x="1099" y="375"/>
                      </a:cubicBezTo>
                      <a:cubicBezTo>
                        <a:pt x="1074" y="402"/>
                        <a:pt x="1040" y="421"/>
                        <a:pt x="1002" y="426"/>
                      </a:cubicBezTo>
                      <a:cubicBezTo>
                        <a:pt x="971" y="369"/>
                        <a:pt x="914" y="328"/>
                        <a:pt x="847" y="321"/>
                      </a:cubicBezTo>
                      <a:cubicBezTo>
                        <a:pt x="851" y="285"/>
                        <a:pt x="868" y="252"/>
                        <a:pt x="892" y="228"/>
                      </a:cubicBezTo>
                      <a:cubicBezTo>
                        <a:pt x="900" y="220"/>
                        <a:pt x="900" y="206"/>
                        <a:pt x="892" y="198"/>
                      </a:cubicBezTo>
                      <a:cubicBezTo>
                        <a:pt x="884" y="190"/>
                        <a:pt x="870" y="190"/>
                        <a:pt x="862" y="198"/>
                      </a:cubicBezTo>
                      <a:cubicBezTo>
                        <a:pt x="831" y="229"/>
                        <a:pt x="810" y="272"/>
                        <a:pt x="804" y="318"/>
                      </a:cubicBezTo>
                      <a:cubicBezTo>
                        <a:pt x="725" y="308"/>
                        <a:pt x="665" y="241"/>
                        <a:pt x="665" y="160"/>
                      </a:cubicBezTo>
                      <a:cubicBezTo>
                        <a:pt x="665" y="148"/>
                        <a:pt x="655" y="139"/>
                        <a:pt x="644" y="139"/>
                      </a:cubicBezTo>
                      <a:cubicBezTo>
                        <a:pt x="632" y="139"/>
                        <a:pt x="622" y="148"/>
                        <a:pt x="622" y="160"/>
                      </a:cubicBezTo>
                      <a:cubicBezTo>
                        <a:pt x="622" y="174"/>
                        <a:pt x="624" y="187"/>
                        <a:pt x="626" y="200"/>
                      </a:cubicBezTo>
                      <a:cubicBezTo>
                        <a:pt x="596" y="226"/>
                        <a:pt x="559" y="239"/>
                        <a:pt x="522" y="239"/>
                      </a:cubicBezTo>
                      <a:cubicBezTo>
                        <a:pt x="503" y="239"/>
                        <a:pt x="485" y="235"/>
                        <a:pt x="468" y="229"/>
                      </a:cubicBezTo>
                      <a:cubicBezTo>
                        <a:pt x="468" y="229"/>
                        <a:pt x="467" y="229"/>
                        <a:pt x="467" y="229"/>
                      </a:cubicBezTo>
                      <a:cubicBezTo>
                        <a:pt x="446" y="221"/>
                        <a:pt x="426" y="209"/>
                        <a:pt x="409" y="192"/>
                      </a:cubicBezTo>
                      <a:cubicBezTo>
                        <a:pt x="401" y="184"/>
                        <a:pt x="387" y="184"/>
                        <a:pt x="379" y="192"/>
                      </a:cubicBezTo>
                      <a:cubicBezTo>
                        <a:pt x="371" y="200"/>
                        <a:pt x="371" y="213"/>
                        <a:pt x="379" y="222"/>
                      </a:cubicBezTo>
                      <a:cubicBezTo>
                        <a:pt x="396" y="239"/>
                        <a:pt x="416" y="253"/>
                        <a:pt x="437" y="262"/>
                      </a:cubicBezTo>
                      <a:cubicBezTo>
                        <a:pt x="433" y="315"/>
                        <a:pt x="402" y="360"/>
                        <a:pt x="359" y="386"/>
                      </a:cubicBezTo>
                      <a:cubicBezTo>
                        <a:pt x="335" y="348"/>
                        <a:pt x="297" y="319"/>
                        <a:pt x="251" y="304"/>
                      </a:cubicBezTo>
                      <a:cubicBezTo>
                        <a:pt x="240" y="300"/>
                        <a:pt x="228" y="307"/>
                        <a:pt x="225" y="318"/>
                      </a:cubicBezTo>
                      <a:cubicBezTo>
                        <a:pt x="221" y="329"/>
                        <a:pt x="227" y="341"/>
                        <a:pt x="238" y="344"/>
                      </a:cubicBezTo>
                      <a:cubicBezTo>
                        <a:pt x="272" y="355"/>
                        <a:pt x="300" y="376"/>
                        <a:pt x="319" y="403"/>
                      </a:cubicBezTo>
                      <a:cubicBezTo>
                        <a:pt x="306" y="406"/>
                        <a:pt x="293" y="408"/>
                        <a:pt x="278" y="408"/>
                      </a:cubicBezTo>
                      <a:lnTo>
                        <a:pt x="278" y="408"/>
                      </a:lnTo>
                      <a:lnTo>
                        <a:pt x="276" y="408"/>
                      </a:lnTo>
                      <a:cubicBezTo>
                        <a:pt x="221" y="408"/>
                        <a:pt x="171" y="430"/>
                        <a:pt x="135" y="465"/>
                      </a:cubicBezTo>
                      <a:cubicBezTo>
                        <a:pt x="126" y="473"/>
                        <a:pt x="126" y="487"/>
                        <a:pt x="135" y="495"/>
                      </a:cubicBezTo>
                      <a:cubicBezTo>
                        <a:pt x="139" y="499"/>
                        <a:pt x="144" y="502"/>
                        <a:pt x="150" y="502"/>
                      </a:cubicBezTo>
                      <a:cubicBezTo>
                        <a:pt x="155" y="502"/>
                        <a:pt x="160" y="500"/>
                        <a:pt x="164" y="496"/>
                      </a:cubicBezTo>
                      <a:cubicBezTo>
                        <a:pt x="193" y="467"/>
                        <a:pt x="232" y="450"/>
                        <a:pt x="276" y="450"/>
                      </a:cubicBezTo>
                      <a:lnTo>
                        <a:pt x="278" y="450"/>
                      </a:lnTo>
                      <a:lnTo>
                        <a:pt x="278" y="450"/>
                      </a:lnTo>
                      <a:lnTo>
                        <a:pt x="278" y="450"/>
                      </a:lnTo>
                      <a:cubicBezTo>
                        <a:pt x="380" y="450"/>
                        <a:pt x="465" y="375"/>
                        <a:pt x="478" y="276"/>
                      </a:cubicBezTo>
                      <a:cubicBezTo>
                        <a:pt x="493" y="279"/>
                        <a:pt x="507" y="281"/>
                        <a:pt x="522" y="281"/>
                      </a:cubicBezTo>
                      <a:cubicBezTo>
                        <a:pt x="563" y="281"/>
                        <a:pt x="605" y="268"/>
                        <a:pt x="640" y="243"/>
                      </a:cubicBezTo>
                      <a:cubicBezTo>
                        <a:pt x="653" y="272"/>
                        <a:pt x="673" y="298"/>
                        <a:pt x="698" y="318"/>
                      </a:cubicBezTo>
                      <a:cubicBezTo>
                        <a:pt x="673" y="348"/>
                        <a:pt x="658" y="385"/>
                        <a:pt x="654" y="423"/>
                      </a:cubicBezTo>
                      <a:cubicBezTo>
                        <a:pt x="644" y="421"/>
                        <a:pt x="632" y="420"/>
                        <a:pt x="621" y="420"/>
                      </a:cubicBezTo>
                      <a:cubicBezTo>
                        <a:pt x="589" y="420"/>
                        <a:pt x="557" y="428"/>
                        <a:pt x="527" y="444"/>
                      </a:cubicBezTo>
                      <a:cubicBezTo>
                        <a:pt x="516" y="449"/>
                        <a:pt x="512" y="462"/>
                        <a:pt x="518" y="473"/>
                      </a:cubicBezTo>
                      <a:cubicBezTo>
                        <a:pt x="522" y="480"/>
                        <a:pt x="529" y="484"/>
                        <a:pt x="537" y="484"/>
                      </a:cubicBezTo>
                      <a:cubicBezTo>
                        <a:pt x="540" y="484"/>
                        <a:pt x="543" y="483"/>
                        <a:pt x="546" y="481"/>
                      </a:cubicBezTo>
                      <a:cubicBezTo>
                        <a:pt x="571" y="469"/>
                        <a:pt x="596" y="463"/>
                        <a:pt x="621" y="463"/>
                      </a:cubicBezTo>
                      <a:cubicBezTo>
                        <a:pt x="632" y="463"/>
                        <a:pt x="644" y="464"/>
                        <a:pt x="654" y="466"/>
                      </a:cubicBezTo>
                      <a:cubicBezTo>
                        <a:pt x="659" y="509"/>
                        <a:pt x="677" y="551"/>
                        <a:pt x="709" y="584"/>
                      </a:cubicBezTo>
                      <a:cubicBezTo>
                        <a:pt x="713" y="589"/>
                        <a:pt x="719" y="591"/>
                        <a:pt x="724" y="591"/>
                      </a:cubicBezTo>
                      <a:cubicBezTo>
                        <a:pt x="730" y="591"/>
                        <a:pt x="735" y="589"/>
                        <a:pt x="739" y="585"/>
                      </a:cubicBezTo>
                      <a:cubicBezTo>
                        <a:pt x="748" y="577"/>
                        <a:pt x="748" y="563"/>
                        <a:pt x="740" y="555"/>
                      </a:cubicBezTo>
                      <a:lnTo>
                        <a:pt x="740" y="555"/>
                      </a:lnTo>
                      <a:cubicBezTo>
                        <a:pt x="711" y="525"/>
                        <a:pt x="696" y="487"/>
                        <a:pt x="695" y="449"/>
                      </a:cubicBezTo>
                      <a:cubicBezTo>
                        <a:pt x="695" y="448"/>
                        <a:pt x="695" y="448"/>
                        <a:pt x="695" y="447"/>
                      </a:cubicBezTo>
                      <a:lnTo>
                        <a:pt x="695" y="445"/>
                      </a:lnTo>
                      <a:cubicBezTo>
                        <a:pt x="695" y="407"/>
                        <a:pt x="708" y="370"/>
                        <a:pt x="734" y="341"/>
                      </a:cubicBezTo>
                      <a:cubicBezTo>
                        <a:pt x="761" y="354"/>
                        <a:pt x="791" y="362"/>
                        <a:pt x="824" y="362"/>
                      </a:cubicBezTo>
                      <a:cubicBezTo>
                        <a:pt x="824" y="362"/>
                        <a:pt x="824" y="362"/>
                        <a:pt x="824" y="362"/>
                      </a:cubicBezTo>
                      <a:lnTo>
                        <a:pt x="825" y="362"/>
                      </a:lnTo>
                      <a:cubicBezTo>
                        <a:pt x="912" y="362"/>
                        <a:pt x="984" y="433"/>
                        <a:pt x="984" y="521"/>
                      </a:cubicBezTo>
                      <a:cubicBezTo>
                        <a:pt x="967" y="517"/>
                        <a:pt x="950" y="514"/>
                        <a:pt x="932" y="514"/>
                      </a:cubicBezTo>
                      <a:cubicBezTo>
                        <a:pt x="907" y="514"/>
                        <a:pt x="882" y="519"/>
                        <a:pt x="857" y="529"/>
                      </a:cubicBezTo>
                      <a:cubicBezTo>
                        <a:pt x="846" y="534"/>
                        <a:pt x="841" y="546"/>
                        <a:pt x="845" y="557"/>
                      </a:cubicBezTo>
                      <a:cubicBezTo>
                        <a:pt x="850" y="568"/>
                        <a:pt x="862" y="573"/>
                        <a:pt x="873" y="568"/>
                      </a:cubicBezTo>
                      <a:cubicBezTo>
                        <a:pt x="893" y="561"/>
                        <a:pt x="913" y="557"/>
                        <a:pt x="932" y="557"/>
                      </a:cubicBezTo>
                      <a:cubicBezTo>
                        <a:pt x="948" y="557"/>
                        <a:pt x="964" y="559"/>
                        <a:pt x="979" y="564"/>
                      </a:cubicBezTo>
                      <a:cubicBezTo>
                        <a:pt x="974" y="587"/>
                        <a:pt x="964" y="606"/>
                        <a:pt x="948" y="623"/>
                      </a:cubicBezTo>
                      <a:cubicBezTo>
                        <a:pt x="947" y="624"/>
                        <a:pt x="946" y="626"/>
                        <a:pt x="945" y="627"/>
                      </a:cubicBezTo>
                      <a:cubicBezTo>
                        <a:pt x="933" y="639"/>
                        <a:pt x="918" y="650"/>
                        <a:pt x="900" y="661"/>
                      </a:cubicBezTo>
                      <a:cubicBezTo>
                        <a:pt x="839" y="696"/>
                        <a:pt x="810" y="761"/>
                        <a:pt x="810" y="841"/>
                      </a:cubicBezTo>
                      <a:lnTo>
                        <a:pt x="810" y="1068"/>
                      </a:lnTo>
                      <a:lnTo>
                        <a:pt x="738" y="1068"/>
                      </a:lnTo>
                      <a:lnTo>
                        <a:pt x="738" y="852"/>
                      </a:lnTo>
                      <a:cubicBezTo>
                        <a:pt x="738" y="773"/>
                        <a:pt x="688" y="698"/>
                        <a:pt x="626" y="671"/>
                      </a:cubicBezTo>
                      <a:cubicBezTo>
                        <a:pt x="596" y="660"/>
                        <a:pt x="565" y="640"/>
                        <a:pt x="542" y="615"/>
                      </a:cubicBezTo>
                      <a:cubicBezTo>
                        <a:pt x="510" y="637"/>
                        <a:pt x="471" y="650"/>
                        <a:pt x="430" y="650"/>
                      </a:cubicBezTo>
                      <a:cubicBezTo>
                        <a:pt x="388" y="650"/>
                        <a:pt x="349" y="637"/>
                        <a:pt x="317" y="615"/>
                      </a:cubicBezTo>
                      <a:cubicBezTo>
                        <a:pt x="285" y="636"/>
                        <a:pt x="246" y="648"/>
                        <a:pt x="205" y="648"/>
                      </a:cubicBezTo>
                      <a:cubicBezTo>
                        <a:pt x="92" y="648"/>
                        <a:pt x="0" y="557"/>
                        <a:pt x="0" y="443"/>
                      </a:cubicBezTo>
                      <a:cubicBezTo>
                        <a:pt x="0" y="359"/>
                        <a:pt x="51" y="286"/>
                        <a:pt x="124" y="255"/>
                      </a:cubicBezTo>
                      <a:cubicBezTo>
                        <a:pt x="144" y="164"/>
                        <a:pt x="224" y="97"/>
                        <a:pt x="321" y="97"/>
                      </a:cubicBezTo>
                      <a:cubicBezTo>
                        <a:pt x="326" y="97"/>
                        <a:pt x="330" y="97"/>
                        <a:pt x="335" y="98"/>
                      </a:cubicBezTo>
                      <a:cubicBezTo>
                        <a:pt x="371" y="45"/>
                        <a:pt x="432" y="10"/>
                        <a:pt x="501" y="10"/>
                      </a:cubicBezTo>
                      <a:cubicBezTo>
                        <a:pt x="536" y="10"/>
                        <a:pt x="568" y="18"/>
                        <a:pt x="596" y="33"/>
                      </a:cubicBezTo>
                      <a:cubicBezTo>
                        <a:pt x="628" y="12"/>
                        <a:pt x="666" y="0"/>
                        <a:pt x="707" y="0"/>
                      </a:cubicBezTo>
                      <a:cubicBezTo>
                        <a:pt x="759" y="0"/>
                        <a:pt x="807" y="21"/>
                        <a:pt x="843" y="54"/>
                      </a:cubicBezTo>
                      <a:cubicBezTo>
                        <a:pt x="858" y="50"/>
                        <a:pt x="874" y="48"/>
                        <a:pt x="890" y="48"/>
                      </a:cubicBezTo>
                      <a:cubicBezTo>
                        <a:pt x="971" y="48"/>
                        <a:pt x="1042" y="97"/>
                        <a:pt x="1073" y="167"/>
                      </a:cubicBezTo>
                      <a:cubicBezTo>
                        <a:pt x="1156" y="192"/>
                        <a:pt x="1216" y="269"/>
                        <a:pt x="1216" y="359"/>
                      </a:cubicBezTo>
                      <a:cubicBezTo>
                        <a:pt x="1216" y="377"/>
                        <a:pt x="1213" y="395"/>
                        <a:pt x="1209" y="412"/>
                      </a:cubicBezTo>
                      <a:cubicBezTo>
                        <a:pt x="1235" y="445"/>
                        <a:pt x="1250" y="488"/>
                        <a:pt x="1250" y="533"/>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kern="0" dirty="0">
                    <a:solidFill>
                      <a:sysClr val="windowText" lastClr="000000"/>
                    </a:solidFill>
                  </a:endParaRPr>
                </a:p>
              </p:txBody>
            </p:sp>
            <p:sp>
              <p:nvSpPr>
                <p:cNvPr id="365" name="Diploma">
                  <a:extLst>
                    <a:ext uri="{FF2B5EF4-FFF2-40B4-BE49-F238E27FC236}">
                      <a16:creationId xmlns:a16="http://schemas.microsoft.com/office/drawing/2014/main" id="{3E3CDE26-F1DB-4EC8-AB81-3DD69B3074F0}"/>
                    </a:ext>
                  </a:extLst>
                </p:cNvPr>
                <p:cNvSpPr>
                  <a:spLocks noChangeAspect="1" noChangeArrowheads="1"/>
                </p:cNvSpPr>
                <p:nvPr>
                  <p:custDataLst>
                    <p:tags r:id="rId17"/>
                  </p:custDataLst>
                </p:nvPr>
              </p:nvSpPr>
              <p:spPr bwMode="auto">
                <a:xfrm>
                  <a:off x="10814955" y="3269838"/>
                  <a:ext cx="528066" cy="437431"/>
                </a:xfrm>
                <a:custGeom>
                  <a:avLst/>
                  <a:gdLst>
                    <a:gd name="T0" fmla="*/ 108 w 592"/>
                    <a:gd name="T1" fmla="*/ 278 h 490"/>
                    <a:gd name="T2" fmla="*/ 108 w 592"/>
                    <a:gd name="T3" fmla="*/ 386 h 490"/>
                    <a:gd name="T4" fmla="*/ 293 w 592"/>
                    <a:gd name="T5" fmla="*/ 489 h 490"/>
                    <a:gd name="T6" fmla="*/ 483 w 592"/>
                    <a:gd name="T7" fmla="*/ 386 h 490"/>
                    <a:gd name="T8" fmla="*/ 483 w 592"/>
                    <a:gd name="T9" fmla="*/ 278 h 490"/>
                    <a:gd name="T10" fmla="*/ 293 w 592"/>
                    <a:gd name="T11" fmla="*/ 381 h 490"/>
                    <a:gd name="T12" fmla="*/ 108 w 592"/>
                    <a:gd name="T13" fmla="*/ 278 h 490"/>
                    <a:gd name="T14" fmla="*/ 293 w 592"/>
                    <a:gd name="T15" fmla="*/ 0 h 490"/>
                    <a:gd name="T16" fmla="*/ 0 w 592"/>
                    <a:gd name="T17" fmla="*/ 165 h 490"/>
                    <a:gd name="T18" fmla="*/ 293 w 592"/>
                    <a:gd name="T19" fmla="*/ 324 h 490"/>
                    <a:gd name="T20" fmla="*/ 535 w 592"/>
                    <a:gd name="T21" fmla="*/ 196 h 490"/>
                    <a:gd name="T22" fmla="*/ 535 w 592"/>
                    <a:gd name="T23" fmla="*/ 381 h 490"/>
                    <a:gd name="T24" fmla="*/ 591 w 592"/>
                    <a:gd name="T25" fmla="*/ 381 h 490"/>
                    <a:gd name="T26" fmla="*/ 591 w 592"/>
                    <a:gd name="T27" fmla="*/ 165 h 490"/>
                    <a:gd name="T28" fmla="*/ 293 w 592"/>
                    <a:gd name="T29"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2" h="490">
                      <a:moveTo>
                        <a:pt x="108" y="278"/>
                      </a:moveTo>
                      <a:lnTo>
                        <a:pt x="108" y="386"/>
                      </a:lnTo>
                      <a:lnTo>
                        <a:pt x="293" y="489"/>
                      </a:lnTo>
                      <a:lnTo>
                        <a:pt x="483" y="386"/>
                      </a:lnTo>
                      <a:lnTo>
                        <a:pt x="483" y="278"/>
                      </a:lnTo>
                      <a:lnTo>
                        <a:pt x="293" y="381"/>
                      </a:lnTo>
                      <a:lnTo>
                        <a:pt x="108" y="278"/>
                      </a:lnTo>
                      <a:close/>
                      <a:moveTo>
                        <a:pt x="293" y="0"/>
                      </a:moveTo>
                      <a:lnTo>
                        <a:pt x="0" y="165"/>
                      </a:lnTo>
                      <a:lnTo>
                        <a:pt x="293" y="324"/>
                      </a:lnTo>
                      <a:lnTo>
                        <a:pt x="535" y="196"/>
                      </a:lnTo>
                      <a:lnTo>
                        <a:pt x="535" y="381"/>
                      </a:lnTo>
                      <a:lnTo>
                        <a:pt x="591" y="381"/>
                      </a:lnTo>
                      <a:lnTo>
                        <a:pt x="591" y="165"/>
                      </a:lnTo>
                      <a:lnTo>
                        <a:pt x="293" y="0"/>
                      </a:lnTo>
                      <a:close/>
                    </a:path>
                  </a:pathLst>
                </a:custGeom>
                <a:solidFill>
                  <a:schemeClr val="bg1"/>
                </a:solidFill>
                <a:ln>
                  <a:noFill/>
                </a:ln>
                <a:effectLst/>
              </p:spPr>
              <p:txBody>
                <a:bodyPr wrap="none" anchor="ctr"/>
                <a:lstStyle/>
                <a:p>
                  <a:endParaRPr lang="en-US" dirty="0">
                    <a:solidFill>
                      <a:srgbClr val="180E3C"/>
                    </a:solidFill>
                  </a:endParaRPr>
                </a:p>
              </p:txBody>
            </p:sp>
            <p:sp>
              <p:nvSpPr>
                <p:cNvPr id="366" name="Freeform 111">
                  <a:extLst>
                    <a:ext uri="{FF2B5EF4-FFF2-40B4-BE49-F238E27FC236}">
                      <a16:creationId xmlns:a16="http://schemas.microsoft.com/office/drawing/2014/main" id="{7326507F-B239-4386-8FF2-CCCAD77C6AFF}"/>
                    </a:ext>
                  </a:extLst>
                </p:cNvPr>
                <p:cNvSpPr>
                  <a:spLocks noChangeAspect="1" noEditPoints="1"/>
                </p:cNvSpPr>
                <p:nvPr/>
              </p:nvSpPr>
              <p:spPr bwMode="auto">
                <a:xfrm>
                  <a:off x="10894488" y="1718945"/>
                  <a:ext cx="437589" cy="516964"/>
                </a:xfrm>
                <a:custGeom>
                  <a:avLst/>
                  <a:gdLst>
                    <a:gd name="T0" fmla="*/ 99 w 215"/>
                    <a:gd name="T1" fmla="*/ 218 h 254"/>
                    <a:gd name="T2" fmla="*/ 74 w 215"/>
                    <a:gd name="T3" fmla="*/ 241 h 254"/>
                    <a:gd name="T4" fmla="*/ 67 w 215"/>
                    <a:gd name="T5" fmla="*/ 97 h 254"/>
                    <a:gd name="T6" fmla="*/ 42 w 215"/>
                    <a:gd name="T7" fmla="*/ 150 h 254"/>
                    <a:gd name="T8" fmla="*/ 67 w 215"/>
                    <a:gd name="T9" fmla="*/ 150 h 254"/>
                    <a:gd name="T10" fmla="*/ 67 w 215"/>
                    <a:gd name="T11" fmla="*/ 157 h 254"/>
                    <a:gd name="T12" fmla="*/ 42 w 215"/>
                    <a:gd name="T13" fmla="*/ 211 h 254"/>
                    <a:gd name="T14" fmla="*/ 67 w 215"/>
                    <a:gd name="T15" fmla="*/ 211 h 254"/>
                    <a:gd name="T16" fmla="*/ 67 w 215"/>
                    <a:gd name="T17" fmla="*/ 218 h 254"/>
                    <a:gd name="T18" fmla="*/ 10 w 215"/>
                    <a:gd name="T19" fmla="*/ 120 h 254"/>
                    <a:gd name="T20" fmla="*/ 35 w 215"/>
                    <a:gd name="T21" fmla="*/ 120 h 254"/>
                    <a:gd name="T22" fmla="*/ 35 w 215"/>
                    <a:gd name="T23" fmla="*/ 127 h 254"/>
                    <a:gd name="T24" fmla="*/ 10 w 215"/>
                    <a:gd name="T25" fmla="*/ 180 h 254"/>
                    <a:gd name="T26" fmla="*/ 35 w 215"/>
                    <a:gd name="T27" fmla="*/ 180 h 254"/>
                    <a:gd name="T28" fmla="*/ 35 w 215"/>
                    <a:gd name="T29" fmla="*/ 188 h 254"/>
                    <a:gd name="T30" fmla="*/ 10 w 215"/>
                    <a:gd name="T31" fmla="*/ 241 h 254"/>
                    <a:gd name="T32" fmla="*/ 35 w 215"/>
                    <a:gd name="T33" fmla="*/ 241 h 254"/>
                    <a:gd name="T34" fmla="*/ 99 w 215"/>
                    <a:gd name="T35" fmla="*/ 211 h 254"/>
                    <a:gd name="T36" fmla="*/ 74 w 215"/>
                    <a:gd name="T37" fmla="*/ 188 h 254"/>
                    <a:gd name="T38" fmla="*/ 99 w 215"/>
                    <a:gd name="T39" fmla="*/ 180 h 254"/>
                    <a:gd name="T40" fmla="*/ 74 w 215"/>
                    <a:gd name="T41" fmla="*/ 157 h 254"/>
                    <a:gd name="T42" fmla="*/ 99 w 215"/>
                    <a:gd name="T43" fmla="*/ 150 h 254"/>
                    <a:gd name="T44" fmla="*/ 74 w 215"/>
                    <a:gd name="T45" fmla="*/ 127 h 254"/>
                    <a:gd name="T46" fmla="*/ 99 w 215"/>
                    <a:gd name="T47" fmla="*/ 120 h 254"/>
                    <a:gd name="T48" fmla="*/ 74 w 215"/>
                    <a:gd name="T49" fmla="*/ 97 h 254"/>
                    <a:gd name="T50" fmla="*/ 151 w 215"/>
                    <a:gd name="T51" fmla="*/ 88 h 254"/>
                    <a:gd name="T52" fmla="*/ 148 w 215"/>
                    <a:gd name="T53" fmla="*/ 76 h 254"/>
                    <a:gd name="T54" fmla="*/ 148 w 215"/>
                    <a:gd name="T55" fmla="*/ 69 h 254"/>
                    <a:gd name="T56" fmla="*/ 200 w 215"/>
                    <a:gd name="T57" fmla="*/ 40 h 254"/>
                    <a:gd name="T58" fmla="*/ 148 w 215"/>
                    <a:gd name="T59" fmla="*/ 40 h 254"/>
                    <a:gd name="T60" fmla="*/ 148 w 215"/>
                    <a:gd name="T61" fmla="*/ 32 h 254"/>
                    <a:gd name="T62" fmla="*/ 151 w 215"/>
                    <a:gd name="T63" fmla="*/ 105 h 254"/>
                    <a:gd name="T64" fmla="*/ 200 w 215"/>
                    <a:gd name="T65" fmla="*/ 94 h 254"/>
                    <a:gd name="T66" fmla="*/ 151 w 215"/>
                    <a:gd name="T67" fmla="*/ 123 h 254"/>
                    <a:gd name="T68" fmla="*/ 200 w 215"/>
                    <a:gd name="T69" fmla="*/ 112 h 254"/>
                    <a:gd name="T70" fmla="*/ 151 w 215"/>
                    <a:gd name="T71" fmla="*/ 142 h 254"/>
                    <a:gd name="T72" fmla="*/ 200 w 215"/>
                    <a:gd name="T73" fmla="*/ 131 h 254"/>
                    <a:gd name="T74" fmla="*/ 151 w 215"/>
                    <a:gd name="T75" fmla="*/ 160 h 254"/>
                    <a:gd name="T76" fmla="*/ 200 w 215"/>
                    <a:gd name="T77" fmla="*/ 148 h 254"/>
                    <a:gd name="T78" fmla="*/ 151 w 215"/>
                    <a:gd name="T79" fmla="*/ 178 h 254"/>
                    <a:gd name="T80" fmla="*/ 200 w 215"/>
                    <a:gd name="T81" fmla="*/ 167 h 254"/>
                    <a:gd name="T82" fmla="*/ 151 w 215"/>
                    <a:gd name="T83" fmla="*/ 196 h 254"/>
                    <a:gd name="T84" fmla="*/ 200 w 215"/>
                    <a:gd name="T85" fmla="*/ 185 h 254"/>
                    <a:gd name="T86" fmla="*/ 162 w 215"/>
                    <a:gd name="T87" fmla="*/ 246 h 254"/>
                    <a:gd name="T88" fmla="*/ 185 w 215"/>
                    <a:gd name="T89" fmla="*/ 246 h 254"/>
                    <a:gd name="T90" fmla="*/ 131 w 215"/>
                    <a:gd name="T91" fmla="*/ 97 h 254"/>
                    <a:gd name="T92" fmla="*/ 106 w 215"/>
                    <a:gd name="T93" fmla="*/ 150 h 254"/>
                    <a:gd name="T94" fmla="*/ 131 w 215"/>
                    <a:gd name="T95" fmla="*/ 150 h 254"/>
                    <a:gd name="T96" fmla="*/ 131 w 215"/>
                    <a:gd name="T97" fmla="*/ 157 h 254"/>
                    <a:gd name="T98" fmla="*/ 106 w 215"/>
                    <a:gd name="T99" fmla="*/ 211 h 254"/>
                    <a:gd name="T100" fmla="*/ 131 w 215"/>
                    <a:gd name="T101" fmla="*/ 211 h 254"/>
                    <a:gd name="T102" fmla="*/ 131 w 215"/>
                    <a:gd name="T103" fmla="*/ 218 h 254"/>
                    <a:gd name="T104" fmla="*/ 215 w 215"/>
                    <a:gd name="T105" fmla="*/ 254 h 254"/>
                    <a:gd name="T106" fmla="*/ 0 w 215"/>
                    <a:gd name="T107" fmla="*/ 87 h 254"/>
                    <a:gd name="T108" fmla="*/ 151 w 215"/>
                    <a:gd name="T109" fmla="*/ 25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5" h="254">
                      <a:moveTo>
                        <a:pt x="74" y="241"/>
                      </a:moveTo>
                      <a:lnTo>
                        <a:pt x="74" y="218"/>
                      </a:lnTo>
                      <a:lnTo>
                        <a:pt x="97" y="218"/>
                      </a:lnTo>
                      <a:lnTo>
                        <a:pt x="99" y="218"/>
                      </a:lnTo>
                      <a:lnTo>
                        <a:pt x="99" y="241"/>
                      </a:lnTo>
                      <a:lnTo>
                        <a:pt x="97" y="241"/>
                      </a:lnTo>
                      <a:lnTo>
                        <a:pt x="74" y="241"/>
                      </a:lnTo>
                      <a:lnTo>
                        <a:pt x="74" y="241"/>
                      </a:lnTo>
                      <a:close/>
                      <a:moveTo>
                        <a:pt x="67" y="120"/>
                      </a:moveTo>
                      <a:lnTo>
                        <a:pt x="42" y="120"/>
                      </a:lnTo>
                      <a:lnTo>
                        <a:pt x="42" y="97"/>
                      </a:lnTo>
                      <a:lnTo>
                        <a:pt x="67" y="97"/>
                      </a:lnTo>
                      <a:lnTo>
                        <a:pt x="67" y="120"/>
                      </a:lnTo>
                      <a:lnTo>
                        <a:pt x="67" y="120"/>
                      </a:lnTo>
                      <a:close/>
                      <a:moveTo>
                        <a:pt x="67" y="150"/>
                      </a:moveTo>
                      <a:lnTo>
                        <a:pt x="42" y="150"/>
                      </a:lnTo>
                      <a:lnTo>
                        <a:pt x="42" y="127"/>
                      </a:lnTo>
                      <a:lnTo>
                        <a:pt x="67" y="127"/>
                      </a:lnTo>
                      <a:lnTo>
                        <a:pt x="67" y="150"/>
                      </a:lnTo>
                      <a:lnTo>
                        <a:pt x="67" y="150"/>
                      </a:lnTo>
                      <a:close/>
                      <a:moveTo>
                        <a:pt x="67" y="180"/>
                      </a:moveTo>
                      <a:lnTo>
                        <a:pt x="42" y="180"/>
                      </a:lnTo>
                      <a:lnTo>
                        <a:pt x="42" y="157"/>
                      </a:lnTo>
                      <a:lnTo>
                        <a:pt x="67" y="157"/>
                      </a:lnTo>
                      <a:lnTo>
                        <a:pt x="67" y="180"/>
                      </a:lnTo>
                      <a:lnTo>
                        <a:pt x="67" y="180"/>
                      </a:lnTo>
                      <a:close/>
                      <a:moveTo>
                        <a:pt x="67" y="211"/>
                      </a:moveTo>
                      <a:lnTo>
                        <a:pt x="42" y="211"/>
                      </a:lnTo>
                      <a:lnTo>
                        <a:pt x="42" y="188"/>
                      </a:lnTo>
                      <a:lnTo>
                        <a:pt x="67" y="188"/>
                      </a:lnTo>
                      <a:lnTo>
                        <a:pt x="67" y="211"/>
                      </a:lnTo>
                      <a:lnTo>
                        <a:pt x="67" y="211"/>
                      </a:lnTo>
                      <a:close/>
                      <a:moveTo>
                        <a:pt x="67" y="241"/>
                      </a:moveTo>
                      <a:lnTo>
                        <a:pt x="42" y="241"/>
                      </a:lnTo>
                      <a:lnTo>
                        <a:pt x="42" y="218"/>
                      </a:lnTo>
                      <a:lnTo>
                        <a:pt x="67" y="218"/>
                      </a:lnTo>
                      <a:lnTo>
                        <a:pt x="67" y="241"/>
                      </a:lnTo>
                      <a:lnTo>
                        <a:pt x="67" y="241"/>
                      </a:lnTo>
                      <a:close/>
                      <a:moveTo>
                        <a:pt x="35" y="120"/>
                      </a:moveTo>
                      <a:lnTo>
                        <a:pt x="10" y="120"/>
                      </a:lnTo>
                      <a:lnTo>
                        <a:pt x="10" y="97"/>
                      </a:lnTo>
                      <a:lnTo>
                        <a:pt x="35" y="97"/>
                      </a:lnTo>
                      <a:lnTo>
                        <a:pt x="35" y="120"/>
                      </a:lnTo>
                      <a:lnTo>
                        <a:pt x="35" y="120"/>
                      </a:lnTo>
                      <a:close/>
                      <a:moveTo>
                        <a:pt x="35" y="150"/>
                      </a:moveTo>
                      <a:lnTo>
                        <a:pt x="10" y="150"/>
                      </a:lnTo>
                      <a:lnTo>
                        <a:pt x="10" y="127"/>
                      </a:lnTo>
                      <a:lnTo>
                        <a:pt x="35" y="127"/>
                      </a:lnTo>
                      <a:lnTo>
                        <a:pt x="35" y="150"/>
                      </a:lnTo>
                      <a:lnTo>
                        <a:pt x="35" y="150"/>
                      </a:lnTo>
                      <a:close/>
                      <a:moveTo>
                        <a:pt x="35" y="180"/>
                      </a:moveTo>
                      <a:lnTo>
                        <a:pt x="10" y="180"/>
                      </a:lnTo>
                      <a:lnTo>
                        <a:pt x="10" y="157"/>
                      </a:lnTo>
                      <a:lnTo>
                        <a:pt x="35" y="157"/>
                      </a:lnTo>
                      <a:lnTo>
                        <a:pt x="35" y="180"/>
                      </a:lnTo>
                      <a:lnTo>
                        <a:pt x="35" y="180"/>
                      </a:lnTo>
                      <a:close/>
                      <a:moveTo>
                        <a:pt x="35" y="211"/>
                      </a:moveTo>
                      <a:lnTo>
                        <a:pt x="10" y="211"/>
                      </a:lnTo>
                      <a:lnTo>
                        <a:pt x="10" y="188"/>
                      </a:lnTo>
                      <a:lnTo>
                        <a:pt x="35" y="188"/>
                      </a:lnTo>
                      <a:lnTo>
                        <a:pt x="35" y="211"/>
                      </a:lnTo>
                      <a:lnTo>
                        <a:pt x="35" y="211"/>
                      </a:lnTo>
                      <a:close/>
                      <a:moveTo>
                        <a:pt x="35" y="241"/>
                      </a:moveTo>
                      <a:lnTo>
                        <a:pt x="10" y="241"/>
                      </a:lnTo>
                      <a:lnTo>
                        <a:pt x="10" y="218"/>
                      </a:lnTo>
                      <a:lnTo>
                        <a:pt x="35" y="218"/>
                      </a:lnTo>
                      <a:lnTo>
                        <a:pt x="35" y="241"/>
                      </a:lnTo>
                      <a:lnTo>
                        <a:pt x="35" y="241"/>
                      </a:lnTo>
                      <a:close/>
                      <a:moveTo>
                        <a:pt x="74" y="188"/>
                      </a:moveTo>
                      <a:lnTo>
                        <a:pt x="97" y="188"/>
                      </a:lnTo>
                      <a:lnTo>
                        <a:pt x="99" y="188"/>
                      </a:lnTo>
                      <a:lnTo>
                        <a:pt x="99" y="211"/>
                      </a:lnTo>
                      <a:lnTo>
                        <a:pt x="97" y="211"/>
                      </a:lnTo>
                      <a:lnTo>
                        <a:pt x="74" y="211"/>
                      </a:lnTo>
                      <a:lnTo>
                        <a:pt x="74" y="188"/>
                      </a:lnTo>
                      <a:lnTo>
                        <a:pt x="74" y="188"/>
                      </a:lnTo>
                      <a:close/>
                      <a:moveTo>
                        <a:pt x="74" y="157"/>
                      </a:moveTo>
                      <a:lnTo>
                        <a:pt x="97" y="157"/>
                      </a:lnTo>
                      <a:lnTo>
                        <a:pt x="99" y="157"/>
                      </a:lnTo>
                      <a:lnTo>
                        <a:pt x="99" y="180"/>
                      </a:lnTo>
                      <a:lnTo>
                        <a:pt x="97" y="180"/>
                      </a:lnTo>
                      <a:lnTo>
                        <a:pt x="74" y="180"/>
                      </a:lnTo>
                      <a:lnTo>
                        <a:pt x="74" y="157"/>
                      </a:lnTo>
                      <a:lnTo>
                        <a:pt x="74" y="157"/>
                      </a:lnTo>
                      <a:close/>
                      <a:moveTo>
                        <a:pt x="74" y="127"/>
                      </a:moveTo>
                      <a:lnTo>
                        <a:pt x="97" y="127"/>
                      </a:lnTo>
                      <a:lnTo>
                        <a:pt x="99" y="127"/>
                      </a:lnTo>
                      <a:lnTo>
                        <a:pt x="99" y="150"/>
                      </a:lnTo>
                      <a:lnTo>
                        <a:pt x="97" y="150"/>
                      </a:lnTo>
                      <a:lnTo>
                        <a:pt x="74" y="150"/>
                      </a:lnTo>
                      <a:lnTo>
                        <a:pt x="74" y="127"/>
                      </a:lnTo>
                      <a:lnTo>
                        <a:pt x="74" y="127"/>
                      </a:lnTo>
                      <a:close/>
                      <a:moveTo>
                        <a:pt x="74" y="97"/>
                      </a:moveTo>
                      <a:lnTo>
                        <a:pt x="97" y="97"/>
                      </a:lnTo>
                      <a:lnTo>
                        <a:pt x="99" y="97"/>
                      </a:lnTo>
                      <a:lnTo>
                        <a:pt x="99" y="120"/>
                      </a:lnTo>
                      <a:lnTo>
                        <a:pt x="97" y="120"/>
                      </a:lnTo>
                      <a:lnTo>
                        <a:pt x="74" y="120"/>
                      </a:lnTo>
                      <a:lnTo>
                        <a:pt x="74" y="97"/>
                      </a:lnTo>
                      <a:lnTo>
                        <a:pt x="74" y="97"/>
                      </a:lnTo>
                      <a:close/>
                      <a:moveTo>
                        <a:pt x="148" y="76"/>
                      </a:moveTo>
                      <a:lnTo>
                        <a:pt x="200" y="76"/>
                      </a:lnTo>
                      <a:lnTo>
                        <a:pt x="200" y="88"/>
                      </a:lnTo>
                      <a:lnTo>
                        <a:pt x="151" y="88"/>
                      </a:lnTo>
                      <a:lnTo>
                        <a:pt x="148" y="88"/>
                      </a:lnTo>
                      <a:lnTo>
                        <a:pt x="148" y="87"/>
                      </a:lnTo>
                      <a:lnTo>
                        <a:pt x="148" y="76"/>
                      </a:lnTo>
                      <a:lnTo>
                        <a:pt x="148" y="76"/>
                      </a:lnTo>
                      <a:close/>
                      <a:moveTo>
                        <a:pt x="148" y="58"/>
                      </a:moveTo>
                      <a:lnTo>
                        <a:pt x="200" y="58"/>
                      </a:lnTo>
                      <a:lnTo>
                        <a:pt x="200" y="69"/>
                      </a:lnTo>
                      <a:lnTo>
                        <a:pt x="148" y="69"/>
                      </a:lnTo>
                      <a:lnTo>
                        <a:pt x="148" y="58"/>
                      </a:lnTo>
                      <a:lnTo>
                        <a:pt x="148" y="58"/>
                      </a:lnTo>
                      <a:close/>
                      <a:moveTo>
                        <a:pt x="148" y="40"/>
                      </a:moveTo>
                      <a:lnTo>
                        <a:pt x="200" y="40"/>
                      </a:lnTo>
                      <a:lnTo>
                        <a:pt x="200" y="51"/>
                      </a:lnTo>
                      <a:lnTo>
                        <a:pt x="148" y="51"/>
                      </a:lnTo>
                      <a:lnTo>
                        <a:pt x="148" y="40"/>
                      </a:lnTo>
                      <a:lnTo>
                        <a:pt x="148" y="40"/>
                      </a:lnTo>
                      <a:close/>
                      <a:moveTo>
                        <a:pt x="148" y="21"/>
                      </a:moveTo>
                      <a:lnTo>
                        <a:pt x="200" y="21"/>
                      </a:lnTo>
                      <a:lnTo>
                        <a:pt x="200" y="32"/>
                      </a:lnTo>
                      <a:lnTo>
                        <a:pt x="148" y="32"/>
                      </a:lnTo>
                      <a:lnTo>
                        <a:pt x="148" y="21"/>
                      </a:lnTo>
                      <a:lnTo>
                        <a:pt x="148" y="21"/>
                      </a:lnTo>
                      <a:close/>
                      <a:moveTo>
                        <a:pt x="200" y="105"/>
                      </a:moveTo>
                      <a:lnTo>
                        <a:pt x="151" y="105"/>
                      </a:lnTo>
                      <a:lnTo>
                        <a:pt x="148" y="105"/>
                      </a:lnTo>
                      <a:lnTo>
                        <a:pt x="148" y="94"/>
                      </a:lnTo>
                      <a:lnTo>
                        <a:pt x="151" y="94"/>
                      </a:lnTo>
                      <a:lnTo>
                        <a:pt x="200" y="94"/>
                      </a:lnTo>
                      <a:lnTo>
                        <a:pt x="200" y="105"/>
                      </a:lnTo>
                      <a:lnTo>
                        <a:pt x="200" y="105"/>
                      </a:lnTo>
                      <a:close/>
                      <a:moveTo>
                        <a:pt x="200" y="123"/>
                      </a:moveTo>
                      <a:lnTo>
                        <a:pt x="151" y="123"/>
                      </a:lnTo>
                      <a:lnTo>
                        <a:pt x="148" y="123"/>
                      </a:lnTo>
                      <a:lnTo>
                        <a:pt x="148" y="112"/>
                      </a:lnTo>
                      <a:lnTo>
                        <a:pt x="151" y="112"/>
                      </a:lnTo>
                      <a:lnTo>
                        <a:pt x="200" y="112"/>
                      </a:lnTo>
                      <a:lnTo>
                        <a:pt x="200" y="123"/>
                      </a:lnTo>
                      <a:lnTo>
                        <a:pt x="200" y="123"/>
                      </a:lnTo>
                      <a:close/>
                      <a:moveTo>
                        <a:pt x="200" y="142"/>
                      </a:moveTo>
                      <a:lnTo>
                        <a:pt x="151" y="142"/>
                      </a:lnTo>
                      <a:lnTo>
                        <a:pt x="148" y="142"/>
                      </a:lnTo>
                      <a:lnTo>
                        <a:pt x="148" y="131"/>
                      </a:lnTo>
                      <a:lnTo>
                        <a:pt x="151" y="131"/>
                      </a:lnTo>
                      <a:lnTo>
                        <a:pt x="200" y="131"/>
                      </a:lnTo>
                      <a:lnTo>
                        <a:pt x="200" y="142"/>
                      </a:lnTo>
                      <a:lnTo>
                        <a:pt x="200" y="142"/>
                      </a:lnTo>
                      <a:close/>
                      <a:moveTo>
                        <a:pt x="200" y="160"/>
                      </a:moveTo>
                      <a:lnTo>
                        <a:pt x="151" y="160"/>
                      </a:lnTo>
                      <a:lnTo>
                        <a:pt x="148" y="160"/>
                      </a:lnTo>
                      <a:lnTo>
                        <a:pt x="148" y="148"/>
                      </a:lnTo>
                      <a:lnTo>
                        <a:pt x="151" y="148"/>
                      </a:lnTo>
                      <a:lnTo>
                        <a:pt x="200" y="148"/>
                      </a:lnTo>
                      <a:lnTo>
                        <a:pt x="200" y="160"/>
                      </a:lnTo>
                      <a:lnTo>
                        <a:pt x="200" y="160"/>
                      </a:lnTo>
                      <a:close/>
                      <a:moveTo>
                        <a:pt x="200" y="178"/>
                      </a:moveTo>
                      <a:lnTo>
                        <a:pt x="151" y="178"/>
                      </a:lnTo>
                      <a:lnTo>
                        <a:pt x="148" y="178"/>
                      </a:lnTo>
                      <a:lnTo>
                        <a:pt x="148" y="167"/>
                      </a:lnTo>
                      <a:lnTo>
                        <a:pt x="151" y="167"/>
                      </a:lnTo>
                      <a:lnTo>
                        <a:pt x="200" y="167"/>
                      </a:lnTo>
                      <a:lnTo>
                        <a:pt x="200" y="178"/>
                      </a:lnTo>
                      <a:lnTo>
                        <a:pt x="200" y="178"/>
                      </a:lnTo>
                      <a:close/>
                      <a:moveTo>
                        <a:pt x="200" y="196"/>
                      </a:moveTo>
                      <a:lnTo>
                        <a:pt x="151" y="196"/>
                      </a:lnTo>
                      <a:lnTo>
                        <a:pt x="148" y="196"/>
                      </a:lnTo>
                      <a:lnTo>
                        <a:pt x="148" y="185"/>
                      </a:lnTo>
                      <a:lnTo>
                        <a:pt x="151" y="185"/>
                      </a:lnTo>
                      <a:lnTo>
                        <a:pt x="200" y="185"/>
                      </a:lnTo>
                      <a:lnTo>
                        <a:pt x="200" y="196"/>
                      </a:lnTo>
                      <a:lnTo>
                        <a:pt x="200" y="196"/>
                      </a:lnTo>
                      <a:close/>
                      <a:moveTo>
                        <a:pt x="185" y="246"/>
                      </a:moveTo>
                      <a:lnTo>
                        <a:pt x="162" y="246"/>
                      </a:lnTo>
                      <a:lnTo>
                        <a:pt x="162" y="213"/>
                      </a:lnTo>
                      <a:lnTo>
                        <a:pt x="185" y="213"/>
                      </a:lnTo>
                      <a:lnTo>
                        <a:pt x="185" y="246"/>
                      </a:lnTo>
                      <a:lnTo>
                        <a:pt x="185" y="246"/>
                      </a:lnTo>
                      <a:close/>
                      <a:moveTo>
                        <a:pt x="131" y="120"/>
                      </a:moveTo>
                      <a:lnTo>
                        <a:pt x="106" y="120"/>
                      </a:lnTo>
                      <a:lnTo>
                        <a:pt x="106" y="97"/>
                      </a:lnTo>
                      <a:lnTo>
                        <a:pt x="131" y="97"/>
                      </a:lnTo>
                      <a:lnTo>
                        <a:pt x="131" y="120"/>
                      </a:lnTo>
                      <a:lnTo>
                        <a:pt x="131" y="120"/>
                      </a:lnTo>
                      <a:close/>
                      <a:moveTo>
                        <a:pt x="131" y="150"/>
                      </a:moveTo>
                      <a:lnTo>
                        <a:pt x="106" y="150"/>
                      </a:lnTo>
                      <a:lnTo>
                        <a:pt x="106" y="127"/>
                      </a:lnTo>
                      <a:lnTo>
                        <a:pt x="131" y="127"/>
                      </a:lnTo>
                      <a:lnTo>
                        <a:pt x="131" y="150"/>
                      </a:lnTo>
                      <a:lnTo>
                        <a:pt x="131" y="150"/>
                      </a:lnTo>
                      <a:close/>
                      <a:moveTo>
                        <a:pt x="131" y="180"/>
                      </a:moveTo>
                      <a:lnTo>
                        <a:pt x="106" y="180"/>
                      </a:lnTo>
                      <a:lnTo>
                        <a:pt x="106" y="157"/>
                      </a:lnTo>
                      <a:lnTo>
                        <a:pt x="131" y="157"/>
                      </a:lnTo>
                      <a:lnTo>
                        <a:pt x="131" y="180"/>
                      </a:lnTo>
                      <a:lnTo>
                        <a:pt x="131" y="180"/>
                      </a:lnTo>
                      <a:close/>
                      <a:moveTo>
                        <a:pt x="131" y="211"/>
                      </a:moveTo>
                      <a:lnTo>
                        <a:pt x="106" y="211"/>
                      </a:lnTo>
                      <a:lnTo>
                        <a:pt x="106" y="188"/>
                      </a:lnTo>
                      <a:lnTo>
                        <a:pt x="131" y="188"/>
                      </a:lnTo>
                      <a:lnTo>
                        <a:pt x="131" y="211"/>
                      </a:lnTo>
                      <a:lnTo>
                        <a:pt x="131" y="211"/>
                      </a:lnTo>
                      <a:close/>
                      <a:moveTo>
                        <a:pt x="131" y="241"/>
                      </a:moveTo>
                      <a:lnTo>
                        <a:pt x="106" y="241"/>
                      </a:lnTo>
                      <a:lnTo>
                        <a:pt x="106" y="218"/>
                      </a:lnTo>
                      <a:lnTo>
                        <a:pt x="131" y="218"/>
                      </a:lnTo>
                      <a:lnTo>
                        <a:pt x="131" y="241"/>
                      </a:lnTo>
                      <a:lnTo>
                        <a:pt x="131" y="241"/>
                      </a:lnTo>
                      <a:close/>
                      <a:moveTo>
                        <a:pt x="151" y="254"/>
                      </a:moveTo>
                      <a:lnTo>
                        <a:pt x="215" y="254"/>
                      </a:lnTo>
                      <a:lnTo>
                        <a:pt x="215" y="0"/>
                      </a:lnTo>
                      <a:lnTo>
                        <a:pt x="97" y="11"/>
                      </a:lnTo>
                      <a:lnTo>
                        <a:pt x="97" y="87"/>
                      </a:lnTo>
                      <a:lnTo>
                        <a:pt x="0" y="87"/>
                      </a:lnTo>
                      <a:lnTo>
                        <a:pt x="0" y="254"/>
                      </a:lnTo>
                      <a:lnTo>
                        <a:pt x="97" y="254"/>
                      </a:lnTo>
                      <a:lnTo>
                        <a:pt x="151" y="254"/>
                      </a:lnTo>
                      <a:lnTo>
                        <a:pt x="151" y="254"/>
                      </a:lnTo>
                      <a:close/>
                    </a:path>
                  </a:pathLst>
                </a:custGeom>
                <a:solidFill>
                  <a:schemeClr val="bg1"/>
                </a:solidFill>
                <a:ln>
                  <a:noFill/>
                </a:ln>
              </p:spPr>
              <p:txBody>
                <a:bodyPr vert="horz" wrap="square" lIns="78191" tIns="39095" rIns="78191" bIns="39095" numCol="1" anchor="t" anchorCtr="0" compatLnSpc="1">
                  <a:prstTxWarp prst="textNoShape">
                    <a:avLst/>
                  </a:prstTxWarp>
                </a:bodyPr>
                <a:lstStyle/>
                <a:p>
                  <a:pPr algn="ctr"/>
                  <a:endParaRPr lang="en-IE" sz="1368" dirty="0">
                    <a:solidFill>
                      <a:srgbClr val="646464"/>
                    </a:solidFill>
                  </a:endParaRPr>
                </a:p>
              </p:txBody>
            </p:sp>
            <p:grpSp>
              <p:nvGrpSpPr>
                <p:cNvPr id="368" name="Money">
                  <a:extLst>
                    <a:ext uri="{FF2B5EF4-FFF2-40B4-BE49-F238E27FC236}">
                      <a16:creationId xmlns:a16="http://schemas.microsoft.com/office/drawing/2014/main" id="{9BF971E2-D128-4F16-A538-C535FA0BAE75}"/>
                    </a:ext>
                  </a:extLst>
                </p:cNvPr>
                <p:cNvGrpSpPr>
                  <a:grpSpLocks noChangeAspect="1"/>
                </p:cNvGrpSpPr>
                <p:nvPr>
                  <p:custDataLst>
                    <p:tags r:id="rId18"/>
                  </p:custDataLst>
                </p:nvPr>
              </p:nvGrpSpPr>
              <p:grpSpPr bwMode="auto">
                <a:xfrm>
                  <a:off x="834247" y="2494377"/>
                  <a:ext cx="595949" cy="516489"/>
                  <a:chOff x="160" y="101"/>
                  <a:chExt cx="330" cy="286"/>
                </a:xfrm>
                <a:solidFill>
                  <a:schemeClr val="bg1"/>
                </a:solidFill>
              </p:grpSpPr>
              <p:sp>
                <p:nvSpPr>
                  <p:cNvPr id="369" name="Money">
                    <a:extLst>
                      <a:ext uri="{FF2B5EF4-FFF2-40B4-BE49-F238E27FC236}">
                        <a16:creationId xmlns:a16="http://schemas.microsoft.com/office/drawing/2014/main" id="{F7FC4884-002D-4541-A831-5D6A21639346}"/>
                      </a:ext>
                    </a:extLst>
                  </p:cNvPr>
                  <p:cNvSpPr>
                    <a:spLocks noChangeAspect="1" noEditPoints="1"/>
                  </p:cNvSpPr>
                  <p:nvPr>
                    <p:custDataLst>
                      <p:tags r:id="rId27"/>
                    </p:custDataLst>
                  </p:nvPr>
                </p:nvSpPr>
                <p:spPr bwMode="auto">
                  <a:xfrm>
                    <a:off x="160" y="101"/>
                    <a:ext cx="330" cy="286"/>
                  </a:xfrm>
                  <a:custGeom>
                    <a:avLst/>
                    <a:gdLst>
                      <a:gd name="T0" fmla="*/ 328 w 470"/>
                      <a:gd name="T1" fmla="*/ 58 h 408"/>
                      <a:gd name="T2" fmla="*/ 395 w 470"/>
                      <a:gd name="T3" fmla="*/ 174 h 408"/>
                      <a:gd name="T4" fmla="*/ 259 w 470"/>
                      <a:gd name="T5" fmla="*/ 272 h 408"/>
                      <a:gd name="T6" fmla="*/ 142 w 470"/>
                      <a:gd name="T7" fmla="*/ 352 h 408"/>
                      <a:gd name="T8" fmla="*/ 75 w 470"/>
                      <a:gd name="T9" fmla="*/ 235 h 408"/>
                      <a:gd name="T10" fmla="*/ 211 w 470"/>
                      <a:gd name="T11" fmla="*/ 138 h 408"/>
                      <a:gd name="T12" fmla="*/ 328 w 470"/>
                      <a:gd name="T13" fmla="*/ 58 h 408"/>
                      <a:gd name="T14" fmla="*/ 353 w 470"/>
                      <a:gd name="T15" fmla="*/ 0 h 408"/>
                      <a:gd name="T16" fmla="*/ 0 w 470"/>
                      <a:gd name="T17" fmla="*/ 204 h 408"/>
                      <a:gd name="T18" fmla="*/ 118 w 470"/>
                      <a:gd name="T19" fmla="*/ 408 h 408"/>
                      <a:gd name="T20" fmla="*/ 470 w 470"/>
                      <a:gd name="T21" fmla="*/ 204 h 408"/>
                      <a:gd name="T22" fmla="*/ 353 w 470"/>
                      <a:gd name="T23"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0" h="408">
                        <a:moveTo>
                          <a:pt x="328" y="58"/>
                        </a:moveTo>
                        <a:cubicBezTo>
                          <a:pt x="350" y="97"/>
                          <a:pt x="375" y="140"/>
                          <a:pt x="395" y="174"/>
                        </a:cubicBezTo>
                        <a:cubicBezTo>
                          <a:pt x="331" y="199"/>
                          <a:pt x="294" y="237"/>
                          <a:pt x="259" y="272"/>
                        </a:cubicBezTo>
                        <a:cubicBezTo>
                          <a:pt x="225" y="305"/>
                          <a:pt x="196" y="334"/>
                          <a:pt x="142" y="352"/>
                        </a:cubicBezTo>
                        <a:cubicBezTo>
                          <a:pt x="125" y="322"/>
                          <a:pt x="99" y="275"/>
                          <a:pt x="75" y="235"/>
                        </a:cubicBezTo>
                        <a:cubicBezTo>
                          <a:pt x="139" y="210"/>
                          <a:pt x="176" y="173"/>
                          <a:pt x="211" y="138"/>
                        </a:cubicBezTo>
                        <a:cubicBezTo>
                          <a:pt x="245" y="104"/>
                          <a:pt x="274" y="74"/>
                          <a:pt x="328" y="58"/>
                        </a:cubicBezTo>
                        <a:close/>
                        <a:moveTo>
                          <a:pt x="353" y="0"/>
                        </a:moveTo>
                        <a:cubicBezTo>
                          <a:pt x="170" y="34"/>
                          <a:pt x="183" y="170"/>
                          <a:pt x="0" y="204"/>
                        </a:cubicBezTo>
                        <a:lnTo>
                          <a:pt x="118" y="408"/>
                        </a:lnTo>
                        <a:cubicBezTo>
                          <a:pt x="300" y="374"/>
                          <a:pt x="288" y="238"/>
                          <a:pt x="470" y="204"/>
                        </a:cubicBezTo>
                        <a:lnTo>
                          <a:pt x="3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dirty="0">
                      <a:solidFill>
                        <a:srgbClr val="180E3C"/>
                      </a:solidFill>
                    </a:endParaRPr>
                  </a:p>
                </p:txBody>
              </p:sp>
              <p:sp>
                <p:nvSpPr>
                  <p:cNvPr id="370" name="Money">
                    <a:extLst>
                      <a:ext uri="{FF2B5EF4-FFF2-40B4-BE49-F238E27FC236}">
                        <a16:creationId xmlns:a16="http://schemas.microsoft.com/office/drawing/2014/main" id="{92301D1A-2830-46E6-B478-44A16F34C21F}"/>
                      </a:ext>
                    </a:extLst>
                  </p:cNvPr>
                  <p:cNvSpPr>
                    <a:spLocks noChangeAspect="1"/>
                  </p:cNvSpPr>
                  <p:nvPr>
                    <p:custDataLst>
                      <p:tags r:id="rId28"/>
                    </p:custDataLst>
                  </p:nvPr>
                </p:nvSpPr>
                <p:spPr bwMode="auto">
                  <a:xfrm>
                    <a:off x="281" y="189"/>
                    <a:ext cx="86" cy="110"/>
                  </a:xfrm>
                  <a:custGeom>
                    <a:avLst/>
                    <a:gdLst>
                      <a:gd name="T0" fmla="*/ 114 w 137"/>
                      <a:gd name="T1" fmla="*/ 62 h 176"/>
                      <a:gd name="T2" fmla="*/ 111 w 137"/>
                      <a:gd name="T3" fmla="*/ 162 h 176"/>
                      <a:gd name="T4" fmla="*/ 23 w 137"/>
                      <a:gd name="T5" fmla="*/ 114 h 176"/>
                      <a:gd name="T6" fmla="*/ 26 w 137"/>
                      <a:gd name="T7" fmla="*/ 14 h 176"/>
                      <a:gd name="T8" fmla="*/ 114 w 137"/>
                      <a:gd name="T9" fmla="*/ 62 h 176"/>
                    </a:gdLst>
                    <a:ahLst/>
                    <a:cxnLst>
                      <a:cxn ang="0">
                        <a:pos x="T0" y="T1"/>
                      </a:cxn>
                      <a:cxn ang="0">
                        <a:pos x="T2" y="T3"/>
                      </a:cxn>
                      <a:cxn ang="0">
                        <a:pos x="T4" y="T5"/>
                      </a:cxn>
                      <a:cxn ang="0">
                        <a:pos x="T6" y="T7"/>
                      </a:cxn>
                      <a:cxn ang="0">
                        <a:pos x="T8" y="T9"/>
                      </a:cxn>
                    </a:cxnLst>
                    <a:rect l="0" t="0" r="r" b="b"/>
                    <a:pathLst>
                      <a:path w="137" h="176">
                        <a:moveTo>
                          <a:pt x="114" y="62"/>
                        </a:moveTo>
                        <a:cubicBezTo>
                          <a:pt x="137" y="102"/>
                          <a:pt x="136" y="147"/>
                          <a:pt x="111" y="162"/>
                        </a:cubicBezTo>
                        <a:cubicBezTo>
                          <a:pt x="86" y="176"/>
                          <a:pt x="47" y="155"/>
                          <a:pt x="23" y="114"/>
                        </a:cubicBezTo>
                        <a:cubicBezTo>
                          <a:pt x="0" y="74"/>
                          <a:pt x="1" y="29"/>
                          <a:pt x="26" y="14"/>
                        </a:cubicBezTo>
                        <a:cubicBezTo>
                          <a:pt x="51" y="0"/>
                          <a:pt x="91" y="21"/>
                          <a:pt x="114" y="6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dirty="0">
                      <a:solidFill>
                        <a:srgbClr val="180E3C"/>
                      </a:solidFill>
                    </a:endParaRPr>
                  </a:p>
                </p:txBody>
              </p:sp>
            </p:grpSp>
            <p:grpSp>
              <p:nvGrpSpPr>
                <p:cNvPr id="371" name="Vcard">
                  <a:extLst>
                    <a:ext uri="{FF2B5EF4-FFF2-40B4-BE49-F238E27FC236}">
                      <a16:creationId xmlns:a16="http://schemas.microsoft.com/office/drawing/2014/main" id="{C81FBFD5-6684-4F6D-B04D-6C8C3AA26D0A}"/>
                    </a:ext>
                  </a:extLst>
                </p:cNvPr>
                <p:cNvGrpSpPr>
                  <a:grpSpLocks noChangeAspect="1"/>
                </p:cNvGrpSpPr>
                <p:nvPr>
                  <p:custDataLst>
                    <p:tags r:id="rId19"/>
                  </p:custDataLst>
                </p:nvPr>
              </p:nvGrpSpPr>
              <p:grpSpPr bwMode="auto">
                <a:xfrm>
                  <a:off x="833546" y="1799953"/>
                  <a:ext cx="572551" cy="318608"/>
                  <a:chOff x="160" y="128"/>
                  <a:chExt cx="363" cy="202"/>
                </a:xfrm>
                <a:solidFill>
                  <a:schemeClr val="bg1"/>
                </a:solidFill>
              </p:grpSpPr>
              <p:sp>
                <p:nvSpPr>
                  <p:cNvPr id="372" name="Vcard">
                    <a:extLst>
                      <a:ext uri="{FF2B5EF4-FFF2-40B4-BE49-F238E27FC236}">
                        <a16:creationId xmlns:a16="http://schemas.microsoft.com/office/drawing/2014/main" id="{2AF6AC86-D534-4343-A1AC-41C93F323191}"/>
                      </a:ext>
                    </a:extLst>
                  </p:cNvPr>
                  <p:cNvSpPr>
                    <a:spLocks noChangeArrowheads="1"/>
                  </p:cNvSpPr>
                  <p:nvPr>
                    <p:custDataLst>
                      <p:tags r:id="rId23"/>
                    </p:custDataLst>
                  </p:nvPr>
                </p:nvSpPr>
                <p:spPr bwMode="auto">
                  <a:xfrm>
                    <a:off x="240" y="219"/>
                    <a:ext cx="115" cy="1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180E3C"/>
                      </a:solidFill>
                    </a:endParaRPr>
                  </a:p>
                </p:txBody>
              </p:sp>
              <p:sp>
                <p:nvSpPr>
                  <p:cNvPr id="373" name="Vcard">
                    <a:extLst>
                      <a:ext uri="{FF2B5EF4-FFF2-40B4-BE49-F238E27FC236}">
                        <a16:creationId xmlns:a16="http://schemas.microsoft.com/office/drawing/2014/main" id="{C917F438-066E-4B22-ADE8-10CE86D5E46E}"/>
                      </a:ext>
                    </a:extLst>
                  </p:cNvPr>
                  <p:cNvSpPr>
                    <a:spLocks noChangeArrowheads="1"/>
                  </p:cNvSpPr>
                  <p:nvPr>
                    <p:custDataLst>
                      <p:tags r:id="rId24"/>
                    </p:custDataLst>
                  </p:nvPr>
                </p:nvSpPr>
                <p:spPr bwMode="auto">
                  <a:xfrm>
                    <a:off x="240" y="285"/>
                    <a:ext cx="115" cy="19"/>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180E3C"/>
                      </a:solidFill>
                    </a:endParaRPr>
                  </a:p>
                </p:txBody>
              </p:sp>
              <p:sp>
                <p:nvSpPr>
                  <p:cNvPr id="374" name="Vcard">
                    <a:extLst>
                      <a:ext uri="{FF2B5EF4-FFF2-40B4-BE49-F238E27FC236}">
                        <a16:creationId xmlns:a16="http://schemas.microsoft.com/office/drawing/2014/main" id="{823A1162-F7F4-4431-9D89-8487E95DD7F3}"/>
                      </a:ext>
                    </a:extLst>
                  </p:cNvPr>
                  <p:cNvSpPr>
                    <a:spLocks noChangeAspect="1" noEditPoints="1"/>
                  </p:cNvSpPr>
                  <p:nvPr>
                    <p:custDataLst>
                      <p:tags r:id="rId25"/>
                    </p:custDataLst>
                  </p:nvPr>
                </p:nvSpPr>
                <p:spPr bwMode="auto">
                  <a:xfrm>
                    <a:off x="160" y="128"/>
                    <a:ext cx="363" cy="202"/>
                  </a:xfrm>
                  <a:custGeom>
                    <a:avLst/>
                    <a:gdLst>
                      <a:gd name="T0" fmla="*/ 537 w 1088"/>
                      <a:gd name="T1" fmla="*/ 0 h 604"/>
                      <a:gd name="T2" fmla="*/ 536 w 1088"/>
                      <a:gd name="T3" fmla="*/ 0 h 604"/>
                      <a:gd name="T4" fmla="*/ 0 w 1088"/>
                      <a:gd name="T5" fmla="*/ 0 h 604"/>
                      <a:gd name="T6" fmla="*/ 0 w 1088"/>
                      <a:gd name="T7" fmla="*/ 604 h 604"/>
                      <a:gd name="T8" fmla="*/ 536 w 1088"/>
                      <a:gd name="T9" fmla="*/ 604 h 604"/>
                      <a:gd name="T10" fmla="*/ 537 w 1088"/>
                      <a:gd name="T11" fmla="*/ 604 h 604"/>
                      <a:gd name="T12" fmla="*/ 1088 w 1088"/>
                      <a:gd name="T13" fmla="*/ 604 h 604"/>
                      <a:gd name="T14" fmla="*/ 1088 w 1088"/>
                      <a:gd name="T15" fmla="*/ 562 h 604"/>
                      <a:gd name="T16" fmla="*/ 1088 w 1088"/>
                      <a:gd name="T17" fmla="*/ 518 h 604"/>
                      <a:gd name="T18" fmla="*/ 1088 w 1088"/>
                      <a:gd name="T19" fmla="*/ 86 h 604"/>
                      <a:gd name="T20" fmla="*/ 1088 w 1088"/>
                      <a:gd name="T21" fmla="*/ 11 h 604"/>
                      <a:gd name="T22" fmla="*/ 1088 w 1088"/>
                      <a:gd name="T23" fmla="*/ 0 h 604"/>
                      <a:gd name="T24" fmla="*/ 537 w 1088"/>
                      <a:gd name="T25" fmla="*/ 0 h 604"/>
                      <a:gd name="T26" fmla="*/ 120 w 1088"/>
                      <a:gd name="T27" fmla="*/ 107 h 604"/>
                      <a:gd name="T28" fmla="*/ 474 w 1088"/>
                      <a:gd name="T29" fmla="*/ 107 h 604"/>
                      <a:gd name="T30" fmla="*/ 474 w 1088"/>
                      <a:gd name="T31" fmla="*/ 193 h 604"/>
                      <a:gd name="T32" fmla="*/ 120 w 1088"/>
                      <a:gd name="T33" fmla="*/ 193 h 604"/>
                      <a:gd name="T34" fmla="*/ 120 w 1088"/>
                      <a:gd name="T35" fmla="*/ 107 h 604"/>
                      <a:gd name="T36" fmla="*/ 1002 w 1088"/>
                      <a:gd name="T37" fmla="*/ 518 h 604"/>
                      <a:gd name="T38" fmla="*/ 537 w 1088"/>
                      <a:gd name="T39" fmla="*/ 518 h 604"/>
                      <a:gd name="T40" fmla="*/ 537 w 1088"/>
                      <a:gd name="T41" fmla="*/ 465 h 604"/>
                      <a:gd name="T42" fmla="*/ 122 w 1088"/>
                      <a:gd name="T43" fmla="*/ 465 h 604"/>
                      <a:gd name="T44" fmla="*/ 122 w 1088"/>
                      <a:gd name="T45" fmla="*/ 418 h 604"/>
                      <a:gd name="T46" fmla="*/ 537 w 1088"/>
                      <a:gd name="T47" fmla="*/ 418 h 604"/>
                      <a:gd name="T48" fmla="*/ 537 w 1088"/>
                      <a:gd name="T49" fmla="*/ 379 h 604"/>
                      <a:gd name="T50" fmla="*/ 122 w 1088"/>
                      <a:gd name="T51" fmla="*/ 379 h 604"/>
                      <a:gd name="T52" fmla="*/ 122 w 1088"/>
                      <a:gd name="T53" fmla="*/ 332 h 604"/>
                      <a:gd name="T54" fmla="*/ 537 w 1088"/>
                      <a:gd name="T55" fmla="*/ 332 h 604"/>
                      <a:gd name="T56" fmla="*/ 537 w 1088"/>
                      <a:gd name="T57" fmla="*/ 378 h 604"/>
                      <a:gd name="T58" fmla="*/ 844 w 1088"/>
                      <a:gd name="T59" fmla="*/ 378 h 604"/>
                      <a:gd name="T60" fmla="*/ 844 w 1088"/>
                      <a:gd name="T61" fmla="*/ 331 h 604"/>
                      <a:gd name="T62" fmla="*/ 537 w 1088"/>
                      <a:gd name="T63" fmla="*/ 331 h 604"/>
                      <a:gd name="T64" fmla="*/ 537 w 1088"/>
                      <a:gd name="T65" fmla="*/ 287 h 604"/>
                      <a:gd name="T66" fmla="*/ 122 w 1088"/>
                      <a:gd name="T67" fmla="*/ 287 h 604"/>
                      <a:gd name="T68" fmla="*/ 122 w 1088"/>
                      <a:gd name="T69" fmla="*/ 240 h 604"/>
                      <a:gd name="T70" fmla="*/ 537 w 1088"/>
                      <a:gd name="T71" fmla="*/ 240 h 604"/>
                      <a:gd name="T72" fmla="*/ 537 w 1088"/>
                      <a:gd name="T73" fmla="*/ 86 h 604"/>
                      <a:gd name="T74" fmla="*/ 1002 w 1088"/>
                      <a:gd name="T75" fmla="*/ 86 h 604"/>
                      <a:gd name="T76" fmla="*/ 1002 w 1088"/>
                      <a:gd name="T77" fmla="*/ 518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88" h="604">
                        <a:moveTo>
                          <a:pt x="537" y="0"/>
                        </a:moveTo>
                        <a:lnTo>
                          <a:pt x="536" y="0"/>
                        </a:lnTo>
                        <a:lnTo>
                          <a:pt x="0" y="0"/>
                        </a:lnTo>
                        <a:lnTo>
                          <a:pt x="0" y="604"/>
                        </a:lnTo>
                        <a:lnTo>
                          <a:pt x="536" y="604"/>
                        </a:lnTo>
                        <a:lnTo>
                          <a:pt x="537" y="604"/>
                        </a:lnTo>
                        <a:lnTo>
                          <a:pt x="1088" y="604"/>
                        </a:lnTo>
                        <a:lnTo>
                          <a:pt x="1088" y="562"/>
                        </a:lnTo>
                        <a:lnTo>
                          <a:pt x="1088" y="518"/>
                        </a:lnTo>
                        <a:lnTo>
                          <a:pt x="1088" y="86"/>
                        </a:lnTo>
                        <a:lnTo>
                          <a:pt x="1088" y="11"/>
                        </a:lnTo>
                        <a:lnTo>
                          <a:pt x="1088" y="0"/>
                        </a:lnTo>
                        <a:lnTo>
                          <a:pt x="537" y="0"/>
                        </a:lnTo>
                        <a:close/>
                        <a:moveTo>
                          <a:pt x="120" y="107"/>
                        </a:moveTo>
                        <a:lnTo>
                          <a:pt x="474" y="107"/>
                        </a:lnTo>
                        <a:lnTo>
                          <a:pt x="474" y="193"/>
                        </a:lnTo>
                        <a:lnTo>
                          <a:pt x="120" y="193"/>
                        </a:lnTo>
                        <a:lnTo>
                          <a:pt x="120" y="107"/>
                        </a:lnTo>
                        <a:close/>
                        <a:moveTo>
                          <a:pt x="1002" y="518"/>
                        </a:moveTo>
                        <a:lnTo>
                          <a:pt x="537" y="518"/>
                        </a:lnTo>
                        <a:lnTo>
                          <a:pt x="537" y="465"/>
                        </a:lnTo>
                        <a:lnTo>
                          <a:pt x="122" y="465"/>
                        </a:lnTo>
                        <a:lnTo>
                          <a:pt x="122" y="418"/>
                        </a:lnTo>
                        <a:lnTo>
                          <a:pt x="537" y="418"/>
                        </a:lnTo>
                        <a:lnTo>
                          <a:pt x="537" y="379"/>
                        </a:lnTo>
                        <a:lnTo>
                          <a:pt x="122" y="379"/>
                        </a:lnTo>
                        <a:lnTo>
                          <a:pt x="122" y="332"/>
                        </a:lnTo>
                        <a:lnTo>
                          <a:pt x="537" y="332"/>
                        </a:lnTo>
                        <a:lnTo>
                          <a:pt x="537" y="378"/>
                        </a:lnTo>
                        <a:lnTo>
                          <a:pt x="844" y="378"/>
                        </a:lnTo>
                        <a:lnTo>
                          <a:pt x="844" y="331"/>
                        </a:lnTo>
                        <a:lnTo>
                          <a:pt x="537" y="331"/>
                        </a:lnTo>
                        <a:lnTo>
                          <a:pt x="537" y="287"/>
                        </a:lnTo>
                        <a:lnTo>
                          <a:pt x="122" y="287"/>
                        </a:lnTo>
                        <a:lnTo>
                          <a:pt x="122" y="240"/>
                        </a:lnTo>
                        <a:lnTo>
                          <a:pt x="537" y="240"/>
                        </a:lnTo>
                        <a:lnTo>
                          <a:pt x="537" y="86"/>
                        </a:lnTo>
                        <a:lnTo>
                          <a:pt x="1002" y="86"/>
                        </a:lnTo>
                        <a:lnTo>
                          <a:pt x="1002" y="51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180E3C"/>
                      </a:solidFill>
                    </a:endParaRPr>
                  </a:p>
                </p:txBody>
              </p:sp>
              <p:sp>
                <p:nvSpPr>
                  <p:cNvPr id="375" name="Vcard">
                    <a:extLst>
                      <a:ext uri="{FF2B5EF4-FFF2-40B4-BE49-F238E27FC236}">
                        <a16:creationId xmlns:a16="http://schemas.microsoft.com/office/drawing/2014/main" id="{0D223D4C-098D-4FC9-BF9E-A8DBAC039857}"/>
                      </a:ext>
                    </a:extLst>
                  </p:cNvPr>
                  <p:cNvSpPr>
                    <a:spLocks/>
                  </p:cNvSpPr>
                  <p:nvPr>
                    <p:custDataLst>
                      <p:tags r:id="rId26"/>
                    </p:custDataLst>
                  </p:nvPr>
                </p:nvSpPr>
                <p:spPr bwMode="auto">
                  <a:xfrm>
                    <a:off x="355" y="170"/>
                    <a:ext cx="49" cy="42"/>
                  </a:xfrm>
                  <a:custGeom>
                    <a:avLst/>
                    <a:gdLst>
                      <a:gd name="T0" fmla="*/ 65 w 129"/>
                      <a:gd name="T1" fmla="*/ 111 h 111"/>
                      <a:gd name="T2" fmla="*/ 97 w 129"/>
                      <a:gd name="T3" fmla="*/ 55 h 111"/>
                      <a:gd name="T4" fmla="*/ 129 w 129"/>
                      <a:gd name="T5" fmla="*/ 0 h 111"/>
                      <a:gd name="T6" fmla="*/ 65 w 129"/>
                      <a:gd name="T7" fmla="*/ 0 h 111"/>
                      <a:gd name="T8" fmla="*/ 0 w 129"/>
                      <a:gd name="T9" fmla="*/ 0 h 111"/>
                      <a:gd name="T10" fmla="*/ 33 w 129"/>
                      <a:gd name="T11" fmla="*/ 55 h 111"/>
                      <a:gd name="T12" fmla="*/ 65 w 129"/>
                      <a:gd name="T13" fmla="*/ 111 h 111"/>
                    </a:gdLst>
                    <a:ahLst/>
                    <a:cxnLst>
                      <a:cxn ang="0">
                        <a:pos x="T0" y="T1"/>
                      </a:cxn>
                      <a:cxn ang="0">
                        <a:pos x="T2" y="T3"/>
                      </a:cxn>
                      <a:cxn ang="0">
                        <a:pos x="T4" y="T5"/>
                      </a:cxn>
                      <a:cxn ang="0">
                        <a:pos x="T6" y="T7"/>
                      </a:cxn>
                      <a:cxn ang="0">
                        <a:pos x="T8" y="T9"/>
                      </a:cxn>
                      <a:cxn ang="0">
                        <a:pos x="T10" y="T11"/>
                      </a:cxn>
                      <a:cxn ang="0">
                        <a:pos x="T12" y="T13"/>
                      </a:cxn>
                    </a:cxnLst>
                    <a:rect l="0" t="0" r="r" b="b"/>
                    <a:pathLst>
                      <a:path w="129" h="111">
                        <a:moveTo>
                          <a:pt x="65" y="111"/>
                        </a:moveTo>
                        <a:lnTo>
                          <a:pt x="97" y="55"/>
                        </a:lnTo>
                        <a:lnTo>
                          <a:pt x="129" y="0"/>
                        </a:lnTo>
                        <a:lnTo>
                          <a:pt x="65" y="0"/>
                        </a:lnTo>
                        <a:lnTo>
                          <a:pt x="0" y="0"/>
                        </a:lnTo>
                        <a:lnTo>
                          <a:pt x="33" y="55"/>
                        </a:lnTo>
                        <a:lnTo>
                          <a:pt x="65" y="11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180E3C"/>
                      </a:solidFill>
                    </a:endParaRPr>
                  </a:p>
                </p:txBody>
              </p:sp>
            </p:grpSp>
            <p:grpSp>
              <p:nvGrpSpPr>
                <p:cNvPr id="376" name="Strategy2">
                  <a:extLst>
                    <a:ext uri="{FF2B5EF4-FFF2-40B4-BE49-F238E27FC236}">
                      <a16:creationId xmlns:a16="http://schemas.microsoft.com/office/drawing/2014/main" id="{C23D739E-99E4-4DC3-B165-8A35E8CF6CDE}"/>
                    </a:ext>
                  </a:extLst>
                </p:cNvPr>
                <p:cNvGrpSpPr>
                  <a:grpSpLocks noChangeAspect="1"/>
                </p:cNvGrpSpPr>
                <p:nvPr/>
              </p:nvGrpSpPr>
              <p:grpSpPr>
                <a:xfrm>
                  <a:off x="10903951" y="3902560"/>
                  <a:ext cx="628103" cy="626192"/>
                  <a:chOff x="2467213" y="198175"/>
                  <a:chExt cx="544583" cy="575483"/>
                </a:xfrm>
                <a:solidFill>
                  <a:schemeClr val="bg1"/>
                </a:solidFill>
              </p:grpSpPr>
              <p:sp>
                <p:nvSpPr>
                  <p:cNvPr id="377" name="Block Arc 376">
                    <a:extLst>
                      <a:ext uri="{FF2B5EF4-FFF2-40B4-BE49-F238E27FC236}">
                        <a16:creationId xmlns:a16="http://schemas.microsoft.com/office/drawing/2014/main" id="{6EEA0E3B-6164-4D6D-8BBE-0DBA55DD8A90}"/>
                      </a:ext>
                    </a:extLst>
                  </p:cNvPr>
                  <p:cNvSpPr>
                    <a:spLocks noChangeAspect="1"/>
                  </p:cNvSpPr>
                  <p:nvPr/>
                </p:nvSpPr>
                <p:spPr>
                  <a:xfrm rot="7729432" flipH="1">
                    <a:off x="2467213" y="198175"/>
                    <a:ext cx="352541" cy="352541"/>
                  </a:xfrm>
                  <a:prstGeom prst="blockArc">
                    <a:avLst>
                      <a:gd name="adj1" fmla="val 12393439"/>
                      <a:gd name="adj2" fmla="val 17143738"/>
                      <a:gd name="adj3" fmla="val 739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80E3C"/>
                      </a:solidFill>
                    </a:endParaRPr>
                  </a:p>
                </p:txBody>
              </p:sp>
              <p:sp>
                <p:nvSpPr>
                  <p:cNvPr id="378" name="Trends4">
                    <a:extLst>
                      <a:ext uri="{FF2B5EF4-FFF2-40B4-BE49-F238E27FC236}">
                        <a16:creationId xmlns:a16="http://schemas.microsoft.com/office/drawing/2014/main" id="{73584A1F-974E-4994-95CE-698F68CDCE81}"/>
                      </a:ext>
                    </a:extLst>
                  </p:cNvPr>
                  <p:cNvSpPr>
                    <a:spLocks noEditPoints="1"/>
                  </p:cNvSpPr>
                  <p:nvPr>
                    <p:custDataLst>
                      <p:tags r:id="rId20"/>
                    </p:custDataLst>
                  </p:nvPr>
                </p:nvSpPr>
                <p:spPr bwMode="auto">
                  <a:xfrm>
                    <a:off x="2514676" y="283274"/>
                    <a:ext cx="497120" cy="489037"/>
                  </a:xfrm>
                  <a:custGeom>
                    <a:avLst/>
                    <a:gdLst>
                      <a:gd name="T0" fmla="*/ 860 w 873"/>
                      <a:gd name="T1" fmla="*/ 0 h 856"/>
                      <a:gd name="T2" fmla="*/ 13 w 873"/>
                      <a:gd name="T3" fmla="*/ 0 h 856"/>
                      <a:gd name="T4" fmla="*/ 0 w 873"/>
                      <a:gd name="T5" fmla="*/ 13 h 856"/>
                      <a:gd name="T6" fmla="*/ 0 w 873"/>
                      <a:gd name="T7" fmla="*/ 109 h 856"/>
                      <a:gd name="T8" fmla="*/ 13 w 873"/>
                      <a:gd name="T9" fmla="*/ 121 h 856"/>
                      <a:gd name="T10" fmla="*/ 38 w 873"/>
                      <a:gd name="T11" fmla="*/ 121 h 856"/>
                      <a:gd name="T12" fmla="*/ 38 w 873"/>
                      <a:gd name="T13" fmla="*/ 585 h 856"/>
                      <a:gd name="T14" fmla="*/ 50 w 873"/>
                      <a:gd name="T15" fmla="*/ 598 h 856"/>
                      <a:gd name="T16" fmla="*/ 402 w 873"/>
                      <a:gd name="T17" fmla="*/ 598 h 856"/>
                      <a:gd name="T18" fmla="*/ 323 w 873"/>
                      <a:gd name="T19" fmla="*/ 840 h 856"/>
                      <a:gd name="T20" fmla="*/ 330 w 873"/>
                      <a:gd name="T21" fmla="*/ 856 h 856"/>
                      <a:gd name="T22" fmla="*/ 334 w 873"/>
                      <a:gd name="T23" fmla="*/ 856 h 856"/>
                      <a:gd name="T24" fmla="*/ 347 w 873"/>
                      <a:gd name="T25" fmla="*/ 847 h 856"/>
                      <a:gd name="T26" fmla="*/ 430 w 873"/>
                      <a:gd name="T27" fmla="*/ 587 h 856"/>
                      <a:gd name="T28" fmla="*/ 429 w 873"/>
                      <a:gd name="T29" fmla="*/ 576 h 856"/>
                      <a:gd name="T30" fmla="*/ 419 w 873"/>
                      <a:gd name="T31" fmla="*/ 571 h 856"/>
                      <a:gd name="T32" fmla="*/ 63 w 873"/>
                      <a:gd name="T33" fmla="*/ 571 h 856"/>
                      <a:gd name="T34" fmla="*/ 63 w 873"/>
                      <a:gd name="T35" fmla="*/ 121 h 856"/>
                      <a:gd name="T36" fmla="*/ 812 w 873"/>
                      <a:gd name="T37" fmla="*/ 121 h 856"/>
                      <a:gd name="T38" fmla="*/ 812 w 873"/>
                      <a:gd name="T39" fmla="*/ 573 h 856"/>
                      <a:gd name="T40" fmla="*/ 495 w 873"/>
                      <a:gd name="T41" fmla="*/ 573 h 856"/>
                      <a:gd name="T42" fmla="*/ 483 w 873"/>
                      <a:gd name="T43" fmla="*/ 585 h 856"/>
                      <a:gd name="T44" fmla="*/ 495 w 873"/>
                      <a:gd name="T45" fmla="*/ 598 h 856"/>
                      <a:gd name="T46" fmla="*/ 823 w 873"/>
                      <a:gd name="T47" fmla="*/ 598 h 856"/>
                      <a:gd name="T48" fmla="*/ 835 w 873"/>
                      <a:gd name="T49" fmla="*/ 585 h 856"/>
                      <a:gd name="T50" fmla="*/ 835 w 873"/>
                      <a:gd name="T51" fmla="*/ 121 h 856"/>
                      <a:gd name="T52" fmla="*/ 860 w 873"/>
                      <a:gd name="T53" fmla="*/ 121 h 856"/>
                      <a:gd name="T54" fmla="*/ 873 w 873"/>
                      <a:gd name="T55" fmla="*/ 109 h 856"/>
                      <a:gd name="T56" fmla="*/ 873 w 873"/>
                      <a:gd name="T57" fmla="*/ 13 h 856"/>
                      <a:gd name="T58" fmla="*/ 860 w 873"/>
                      <a:gd name="T59" fmla="*/ 0 h 856"/>
                      <a:gd name="T60" fmla="*/ 848 w 873"/>
                      <a:gd name="T61" fmla="*/ 96 h 856"/>
                      <a:gd name="T62" fmla="*/ 823 w 873"/>
                      <a:gd name="T63" fmla="*/ 96 h 856"/>
                      <a:gd name="T64" fmla="*/ 50 w 873"/>
                      <a:gd name="T65" fmla="*/ 96 h 856"/>
                      <a:gd name="T66" fmla="*/ 25 w 873"/>
                      <a:gd name="T67" fmla="*/ 96 h 856"/>
                      <a:gd name="T68" fmla="*/ 25 w 873"/>
                      <a:gd name="T69" fmla="*/ 25 h 856"/>
                      <a:gd name="T70" fmla="*/ 848 w 873"/>
                      <a:gd name="T71" fmla="*/ 25 h 856"/>
                      <a:gd name="T72" fmla="*/ 848 w 873"/>
                      <a:gd name="T73" fmla="*/ 96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73" h="856">
                        <a:moveTo>
                          <a:pt x="860" y="0"/>
                        </a:moveTo>
                        <a:lnTo>
                          <a:pt x="13" y="0"/>
                        </a:lnTo>
                        <a:cubicBezTo>
                          <a:pt x="5" y="0"/>
                          <a:pt x="0" y="5"/>
                          <a:pt x="0" y="13"/>
                        </a:cubicBezTo>
                        <a:lnTo>
                          <a:pt x="0" y="109"/>
                        </a:lnTo>
                        <a:cubicBezTo>
                          <a:pt x="0" y="116"/>
                          <a:pt x="5" y="121"/>
                          <a:pt x="13" y="121"/>
                        </a:cubicBezTo>
                        <a:lnTo>
                          <a:pt x="38" y="121"/>
                        </a:lnTo>
                        <a:lnTo>
                          <a:pt x="38" y="585"/>
                        </a:lnTo>
                        <a:cubicBezTo>
                          <a:pt x="38" y="593"/>
                          <a:pt x="43" y="598"/>
                          <a:pt x="50" y="598"/>
                        </a:cubicBezTo>
                        <a:lnTo>
                          <a:pt x="402" y="598"/>
                        </a:lnTo>
                        <a:lnTo>
                          <a:pt x="323" y="840"/>
                        </a:lnTo>
                        <a:cubicBezTo>
                          <a:pt x="320" y="846"/>
                          <a:pt x="324" y="854"/>
                          <a:pt x="330" y="856"/>
                        </a:cubicBezTo>
                        <a:lnTo>
                          <a:pt x="334" y="856"/>
                        </a:lnTo>
                        <a:cubicBezTo>
                          <a:pt x="339" y="856"/>
                          <a:pt x="344" y="853"/>
                          <a:pt x="347" y="847"/>
                        </a:cubicBezTo>
                        <a:lnTo>
                          <a:pt x="430" y="587"/>
                        </a:lnTo>
                        <a:cubicBezTo>
                          <a:pt x="432" y="584"/>
                          <a:pt x="430" y="580"/>
                          <a:pt x="429" y="576"/>
                        </a:cubicBezTo>
                        <a:cubicBezTo>
                          <a:pt x="427" y="573"/>
                          <a:pt x="423" y="571"/>
                          <a:pt x="419" y="571"/>
                        </a:cubicBezTo>
                        <a:lnTo>
                          <a:pt x="63" y="571"/>
                        </a:lnTo>
                        <a:lnTo>
                          <a:pt x="63" y="121"/>
                        </a:lnTo>
                        <a:lnTo>
                          <a:pt x="812" y="121"/>
                        </a:lnTo>
                        <a:lnTo>
                          <a:pt x="812" y="573"/>
                        </a:lnTo>
                        <a:lnTo>
                          <a:pt x="495" y="573"/>
                        </a:lnTo>
                        <a:cubicBezTo>
                          <a:pt x="488" y="573"/>
                          <a:pt x="483" y="578"/>
                          <a:pt x="483" y="585"/>
                        </a:cubicBezTo>
                        <a:cubicBezTo>
                          <a:pt x="483" y="593"/>
                          <a:pt x="488" y="598"/>
                          <a:pt x="495" y="598"/>
                        </a:cubicBezTo>
                        <a:lnTo>
                          <a:pt x="823" y="598"/>
                        </a:lnTo>
                        <a:cubicBezTo>
                          <a:pt x="830" y="598"/>
                          <a:pt x="835" y="593"/>
                          <a:pt x="835" y="585"/>
                        </a:cubicBezTo>
                        <a:lnTo>
                          <a:pt x="835" y="121"/>
                        </a:lnTo>
                        <a:lnTo>
                          <a:pt x="860" y="121"/>
                        </a:lnTo>
                        <a:cubicBezTo>
                          <a:pt x="868" y="121"/>
                          <a:pt x="873" y="116"/>
                          <a:pt x="873" y="109"/>
                        </a:cubicBezTo>
                        <a:lnTo>
                          <a:pt x="873" y="13"/>
                        </a:lnTo>
                        <a:cubicBezTo>
                          <a:pt x="873" y="5"/>
                          <a:pt x="867" y="0"/>
                          <a:pt x="860" y="0"/>
                        </a:cubicBezTo>
                        <a:close/>
                        <a:moveTo>
                          <a:pt x="848" y="96"/>
                        </a:moveTo>
                        <a:lnTo>
                          <a:pt x="823" y="96"/>
                        </a:lnTo>
                        <a:lnTo>
                          <a:pt x="50" y="96"/>
                        </a:lnTo>
                        <a:lnTo>
                          <a:pt x="25" y="96"/>
                        </a:lnTo>
                        <a:lnTo>
                          <a:pt x="25" y="25"/>
                        </a:lnTo>
                        <a:lnTo>
                          <a:pt x="848" y="25"/>
                        </a:lnTo>
                        <a:lnTo>
                          <a:pt x="848" y="9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180E3C"/>
                      </a:solidFill>
                    </a:endParaRPr>
                  </a:p>
                </p:txBody>
              </p:sp>
              <p:sp>
                <p:nvSpPr>
                  <p:cNvPr id="379" name="Trends4">
                    <a:extLst>
                      <a:ext uri="{FF2B5EF4-FFF2-40B4-BE49-F238E27FC236}">
                        <a16:creationId xmlns:a16="http://schemas.microsoft.com/office/drawing/2014/main" id="{670F988C-E252-4E5F-8148-9E253CE9F95B}"/>
                      </a:ext>
                    </a:extLst>
                  </p:cNvPr>
                  <p:cNvSpPr>
                    <a:spLocks/>
                  </p:cNvSpPr>
                  <p:nvPr>
                    <p:custDataLst>
                      <p:tags r:id="rId21"/>
                    </p:custDataLst>
                  </p:nvPr>
                </p:nvSpPr>
                <p:spPr bwMode="auto">
                  <a:xfrm>
                    <a:off x="2774684" y="644326"/>
                    <a:ext cx="55236" cy="129332"/>
                  </a:xfrm>
                  <a:custGeom>
                    <a:avLst/>
                    <a:gdLst>
                      <a:gd name="T0" fmla="*/ 27 w 97"/>
                      <a:gd name="T1" fmla="*/ 10 h 225"/>
                      <a:gd name="T2" fmla="*/ 10 w 97"/>
                      <a:gd name="T3" fmla="*/ 2 h 225"/>
                      <a:gd name="T4" fmla="*/ 3 w 97"/>
                      <a:gd name="T5" fmla="*/ 18 h 225"/>
                      <a:gd name="T6" fmla="*/ 72 w 97"/>
                      <a:gd name="T7" fmla="*/ 216 h 225"/>
                      <a:gd name="T8" fmla="*/ 83 w 97"/>
                      <a:gd name="T9" fmla="*/ 225 h 225"/>
                      <a:gd name="T10" fmla="*/ 87 w 97"/>
                      <a:gd name="T11" fmla="*/ 223 h 225"/>
                      <a:gd name="T12" fmla="*/ 94 w 97"/>
                      <a:gd name="T13" fmla="*/ 207 h 225"/>
                      <a:gd name="T14" fmla="*/ 27 w 97"/>
                      <a:gd name="T15" fmla="*/ 10 h 2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225">
                        <a:moveTo>
                          <a:pt x="27" y="10"/>
                        </a:moveTo>
                        <a:cubicBezTo>
                          <a:pt x="24" y="3"/>
                          <a:pt x="17" y="0"/>
                          <a:pt x="10" y="2"/>
                        </a:cubicBezTo>
                        <a:cubicBezTo>
                          <a:pt x="4" y="5"/>
                          <a:pt x="0" y="12"/>
                          <a:pt x="3" y="18"/>
                        </a:cubicBezTo>
                        <a:lnTo>
                          <a:pt x="72" y="216"/>
                        </a:lnTo>
                        <a:cubicBezTo>
                          <a:pt x="73" y="221"/>
                          <a:pt x="78" y="225"/>
                          <a:pt x="83" y="225"/>
                        </a:cubicBezTo>
                        <a:cubicBezTo>
                          <a:pt x="84" y="225"/>
                          <a:pt x="85" y="225"/>
                          <a:pt x="87" y="223"/>
                        </a:cubicBezTo>
                        <a:cubicBezTo>
                          <a:pt x="93" y="221"/>
                          <a:pt x="97" y="213"/>
                          <a:pt x="94" y="207"/>
                        </a:cubicBezTo>
                        <a:lnTo>
                          <a:pt x="27"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180E3C"/>
                      </a:solidFill>
                    </a:endParaRPr>
                  </a:p>
                </p:txBody>
              </p:sp>
              <p:sp>
                <p:nvSpPr>
                  <p:cNvPr id="380" name="Trends4">
                    <a:extLst>
                      <a:ext uri="{FF2B5EF4-FFF2-40B4-BE49-F238E27FC236}">
                        <a16:creationId xmlns:a16="http://schemas.microsoft.com/office/drawing/2014/main" id="{AA19F464-3B67-472B-91A7-68E9CA32EC3E}"/>
                      </a:ext>
                    </a:extLst>
                  </p:cNvPr>
                  <p:cNvSpPr>
                    <a:spLocks/>
                  </p:cNvSpPr>
                  <p:nvPr>
                    <p:custDataLst>
                      <p:tags r:id="rId22"/>
                    </p:custDataLst>
                  </p:nvPr>
                </p:nvSpPr>
                <p:spPr bwMode="auto">
                  <a:xfrm>
                    <a:off x="2730227" y="230733"/>
                    <a:ext cx="67360" cy="41763"/>
                  </a:xfrm>
                  <a:custGeom>
                    <a:avLst/>
                    <a:gdLst>
                      <a:gd name="T0" fmla="*/ 12 w 120"/>
                      <a:gd name="T1" fmla="*/ 72 h 72"/>
                      <a:gd name="T2" fmla="*/ 25 w 120"/>
                      <a:gd name="T3" fmla="*/ 60 h 72"/>
                      <a:gd name="T4" fmla="*/ 60 w 120"/>
                      <a:gd name="T5" fmla="*/ 25 h 72"/>
                      <a:gd name="T6" fmla="*/ 95 w 120"/>
                      <a:gd name="T7" fmla="*/ 60 h 72"/>
                      <a:gd name="T8" fmla="*/ 107 w 120"/>
                      <a:gd name="T9" fmla="*/ 72 h 72"/>
                      <a:gd name="T10" fmla="*/ 120 w 120"/>
                      <a:gd name="T11" fmla="*/ 60 h 72"/>
                      <a:gd name="T12" fmla="*/ 60 w 120"/>
                      <a:gd name="T13" fmla="*/ 0 h 72"/>
                      <a:gd name="T14" fmla="*/ 0 w 120"/>
                      <a:gd name="T15" fmla="*/ 60 h 72"/>
                      <a:gd name="T16" fmla="*/ 12 w 120"/>
                      <a:gd name="T1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72">
                        <a:moveTo>
                          <a:pt x="12" y="72"/>
                        </a:moveTo>
                        <a:cubicBezTo>
                          <a:pt x="20" y="72"/>
                          <a:pt x="25" y="67"/>
                          <a:pt x="25" y="60"/>
                        </a:cubicBezTo>
                        <a:cubicBezTo>
                          <a:pt x="25" y="41"/>
                          <a:pt x="41" y="25"/>
                          <a:pt x="60" y="25"/>
                        </a:cubicBezTo>
                        <a:cubicBezTo>
                          <a:pt x="78" y="25"/>
                          <a:pt x="95" y="41"/>
                          <a:pt x="95" y="60"/>
                        </a:cubicBezTo>
                        <a:cubicBezTo>
                          <a:pt x="95" y="67"/>
                          <a:pt x="100" y="72"/>
                          <a:pt x="107" y="72"/>
                        </a:cubicBezTo>
                        <a:cubicBezTo>
                          <a:pt x="115" y="72"/>
                          <a:pt x="120" y="67"/>
                          <a:pt x="120" y="60"/>
                        </a:cubicBezTo>
                        <a:cubicBezTo>
                          <a:pt x="120" y="27"/>
                          <a:pt x="92" y="0"/>
                          <a:pt x="60" y="0"/>
                        </a:cubicBezTo>
                        <a:cubicBezTo>
                          <a:pt x="27" y="0"/>
                          <a:pt x="0" y="27"/>
                          <a:pt x="0" y="60"/>
                        </a:cubicBezTo>
                        <a:cubicBezTo>
                          <a:pt x="0" y="67"/>
                          <a:pt x="5" y="72"/>
                          <a:pt x="12" y="7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180E3C"/>
                      </a:solidFill>
                    </a:endParaRPr>
                  </a:p>
                </p:txBody>
              </p:sp>
              <p:sp>
                <p:nvSpPr>
                  <p:cNvPr id="381" name="Trends4">
                    <a:extLst>
                      <a:ext uri="{FF2B5EF4-FFF2-40B4-BE49-F238E27FC236}">
                        <a16:creationId xmlns:a16="http://schemas.microsoft.com/office/drawing/2014/main" id="{031ED7DF-4D21-45DA-823E-63229016BD30}"/>
                      </a:ext>
                    </a:extLst>
                  </p:cNvPr>
                  <p:cNvSpPr>
                    <a:spLocks/>
                  </p:cNvSpPr>
                  <p:nvPr/>
                </p:nvSpPr>
                <p:spPr bwMode="auto">
                  <a:xfrm>
                    <a:off x="2610119" y="399541"/>
                    <a:ext cx="66937" cy="60707"/>
                  </a:xfrm>
                  <a:custGeom>
                    <a:avLst/>
                    <a:gdLst>
                      <a:gd name="T0" fmla="*/ 0 w 194"/>
                      <a:gd name="T1" fmla="*/ 40 h 243"/>
                      <a:gd name="T2" fmla="*/ 146 w 194"/>
                      <a:gd name="T3" fmla="*/ 230 h 243"/>
                      <a:gd name="T4" fmla="*/ 181 w 194"/>
                      <a:gd name="T5" fmla="*/ 234 h 243"/>
                      <a:gd name="T6" fmla="*/ 186 w 194"/>
                      <a:gd name="T7" fmla="*/ 199 h 243"/>
                      <a:gd name="T8" fmla="*/ 32 w 194"/>
                      <a:gd name="T9" fmla="*/ 0 h 243"/>
                      <a:gd name="T10" fmla="*/ 0 w 194"/>
                      <a:gd name="T11" fmla="*/ 40 h 243"/>
                    </a:gdLst>
                    <a:ahLst/>
                    <a:cxnLst>
                      <a:cxn ang="0">
                        <a:pos x="T0" y="T1"/>
                      </a:cxn>
                      <a:cxn ang="0">
                        <a:pos x="T2" y="T3"/>
                      </a:cxn>
                      <a:cxn ang="0">
                        <a:pos x="T4" y="T5"/>
                      </a:cxn>
                      <a:cxn ang="0">
                        <a:pos x="T6" y="T7"/>
                      </a:cxn>
                      <a:cxn ang="0">
                        <a:pos x="T8" y="T9"/>
                      </a:cxn>
                      <a:cxn ang="0">
                        <a:pos x="T10" y="T11"/>
                      </a:cxn>
                    </a:cxnLst>
                    <a:rect l="0" t="0" r="r" b="b"/>
                    <a:pathLst>
                      <a:path w="194" h="243">
                        <a:moveTo>
                          <a:pt x="0" y="40"/>
                        </a:moveTo>
                        <a:lnTo>
                          <a:pt x="146" y="230"/>
                        </a:lnTo>
                        <a:cubicBezTo>
                          <a:pt x="155" y="241"/>
                          <a:pt x="170" y="243"/>
                          <a:pt x="181" y="234"/>
                        </a:cubicBezTo>
                        <a:cubicBezTo>
                          <a:pt x="192" y="226"/>
                          <a:pt x="194" y="210"/>
                          <a:pt x="186" y="199"/>
                        </a:cubicBezTo>
                        <a:lnTo>
                          <a:pt x="32" y="0"/>
                        </a:lnTo>
                        <a:cubicBezTo>
                          <a:pt x="26" y="16"/>
                          <a:pt x="14" y="30"/>
                          <a:pt x="0" y="4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180E3C"/>
                      </a:solidFill>
                    </a:endParaRPr>
                  </a:p>
                </p:txBody>
              </p:sp>
              <p:sp>
                <p:nvSpPr>
                  <p:cNvPr id="382" name="Trends4">
                    <a:extLst>
                      <a:ext uri="{FF2B5EF4-FFF2-40B4-BE49-F238E27FC236}">
                        <a16:creationId xmlns:a16="http://schemas.microsoft.com/office/drawing/2014/main" id="{1671B93A-1AD6-48B5-A36E-74A48DC263D2}"/>
                      </a:ext>
                    </a:extLst>
                  </p:cNvPr>
                  <p:cNvSpPr>
                    <a:spLocks/>
                  </p:cNvSpPr>
                  <p:nvPr/>
                </p:nvSpPr>
                <p:spPr bwMode="auto">
                  <a:xfrm rot="5400000">
                    <a:off x="2610119" y="399541"/>
                    <a:ext cx="66939" cy="60707"/>
                  </a:xfrm>
                  <a:custGeom>
                    <a:avLst/>
                    <a:gdLst>
                      <a:gd name="T0" fmla="*/ 0 w 194"/>
                      <a:gd name="T1" fmla="*/ 40 h 243"/>
                      <a:gd name="T2" fmla="*/ 146 w 194"/>
                      <a:gd name="T3" fmla="*/ 230 h 243"/>
                      <a:gd name="T4" fmla="*/ 181 w 194"/>
                      <a:gd name="T5" fmla="*/ 234 h 243"/>
                      <a:gd name="T6" fmla="*/ 186 w 194"/>
                      <a:gd name="T7" fmla="*/ 199 h 243"/>
                      <a:gd name="T8" fmla="*/ 32 w 194"/>
                      <a:gd name="T9" fmla="*/ 0 h 243"/>
                      <a:gd name="T10" fmla="*/ 0 w 194"/>
                      <a:gd name="T11" fmla="*/ 40 h 243"/>
                    </a:gdLst>
                    <a:ahLst/>
                    <a:cxnLst>
                      <a:cxn ang="0">
                        <a:pos x="T0" y="T1"/>
                      </a:cxn>
                      <a:cxn ang="0">
                        <a:pos x="T2" y="T3"/>
                      </a:cxn>
                      <a:cxn ang="0">
                        <a:pos x="T4" y="T5"/>
                      </a:cxn>
                      <a:cxn ang="0">
                        <a:pos x="T6" y="T7"/>
                      </a:cxn>
                      <a:cxn ang="0">
                        <a:pos x="T8" y="T9"/>
                      </a:cxn>
                      <a:cxn ang="0">
                        <a:pos x="T10" y="T11"/>
                      </a:cxn>
                    </a:cxnLst>
                    <a:rect l="0" t="0" r="r" b="b"/>
                    <a:pathLst>
                      <a:path w="194" h="243">
                        <a:moveTo>
                          <a:pt x="0" y="40"/>
                        </a:moveTo>
                        <a:lnTo>
                          <a:pt x="146" y="230"/>
                        </a:lnTo>
                        <a:cubicBezTo>
                          <a:pt x="155" y="241"/>
                          <a:pt x="170" y="243"/>
                          <a:pt x="181" y="234"/>
                        </a:cubicBezTo>
                        <a:cubicBezTo>
                          <a:pt x="192" y="226"/>
                          <a:pt x="194" y="210"/>
                          <a:pt x="186" y="199"/>
                        </a:cubicBezTo>
                        <a:lnTo>
                          <a:pt x="32" y="0"/>
                        </a:lnTo>
                        <a:cubicBezTo>
                          <a:pt x="26" y="16"/>
                          <a:pt x="14" y="30"/>
                          <a:pt x="0" y="4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180E3C"/>
                      </a:solidFill>
                    </a:endParaRPr>
                  </a:p>
                </p:txBody>
              </p:sp>
              <p:sp>
                <p:nvSpPr>
                  <p:cNvPr id="383" name="Donut 382">
                    <a:extLst>
                      <a:ext uri="{FF2B5EF4-FFF2-40B4-BE49-F238E27FC236}">
                        <a16:creationId xmlns:a16="http://schemas.microsoft.com/office/drawing/2014/main" id="{1F903D41-5B42-44FE-934D-09CE0B2301FB}"/>
                      </a:ext>
                    </a:extLst>
                  </p:cNvPr>
                  <p:cNvSpPr>
                    <a:spLocks noChangeAspect="1"/>
                  </p:cNvSpPr>
                  <p:nvPr/>
                </p:nvSpPr>
                <p:spPr>
                  <a:xfrm>
                    <a:off x="2836072" y="486735"/>
                    <a:ext cx="92836" cy="92834"/>
                  </a:xfrm>
                  <a:prstGeom prst="donut">
                    <a:avLst>
                      <a:gd name="adj" fmla="val 1041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80E3C"/>
                      </a:solidFill>
                    </a:endParaRPr>
                  </a:p>
                </p:txBody>
              </p:sp>
              <p:sp>
                <p:nvSpPr>
                  <p:cNvPr id="384" name="Isosceles Triangle 383">
                    <a:extLst>
                      <a:ext uri="{FF2B5EF4-FFF2-40B4-BE49-F238E27FC236}">
                        <a16:creationId xmlns:a16="http://schemas.microsoft.com/office/drawing/2014/main" id="{7A2B5AAE-13BC-4C90-BA48-D6136612DEFD}"/>
                      </a:ext>
                    </a:extLst>
                  </p:cNvPr>
                  <p:cNvSpPr>
                    <a:spLocks noChangeAspect="1"/>
                  </p:cNvSpPr>
                  <p:nvPr/>
                </p:nvSpPr>
                <p:spPr>
                  <a:xfrm>
                    <a:off x="2752818" y="375826"/>
                    <a:ext cx="80908" cy="697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grpSp>
        <p:grpSp>
          <p:nvGrpSpPr>
            <p:cNvPr id="248" name="Government2">
              <a:extLst>
                <a:ext uri="{FF2B5EF4-FFF2-40B4-BE49-F238E27FC236}">
                  <a16:creationId xmlns:a16="http://schemas.microsoft.com/office/drawing/2014/main" id="{4C088C4C-3575-40E1-8A8C-FFA8BDE5053E}"/>
                </a:ext>
              </a:extLst>
            </p:cNvPr>
            <p:cNvGrpSpPr>
              <a:grpSpLocks noChangeAspect="1"/>
            </p:cNvGrpSpPr>
            <p:nvPr>
              <p:custDataLst>
                <p:tags r:id="rId11"/>
              </p:custDataLst>
            </p:nvPr>
          </p:nvGrpSpPr>
          <p:grpSpPr>
            <a:xfrm>
              <a:off x="1368000" y="3114000"/>
              <a:ext cx="421232" cy="396000"/>
              <a:chOff x="10699750" y="4826000"/>
              <a:chExt cx="1563688" cy="1470025"/>
            </a:xfrm>
            <a:solidFill>
              <a:schemeClr val="bg1"/>
            </a:solidFill>
          </p:grpSpPr>
          <p:sp>
            <p:nvSpPr>
              <p:cNvPr id="249" name="Freeform 150">
                <a:extLst>
                  <a:ext uri="{FF2B5EF4-FFF2-40B4-BE49-F238E27FC236}">
                    <a16:creationId xmlns:a16="http://schemas.microsoft.com/office/drawing/2014/main" id="{DE08BDFA-AD1D-425A-9C85-120D149EB227}"/>
                  </a:ext>
                </a:extLst>
              </p:cNvPr>
              <p:cNvSpPr>
                <a:spLocks/>
              </p:cNvSpPr>
              <p:nvPr/>
            </p:nvSpPr>
            <p:spPr bwMode="auto">
              <a:xfrm>
                <a:off x="10699750" y="5473700"/>
                <a:ext cx="1563688" cy="822325"/>
              </a:xfrm>
              <a:custGeom>
                <a:avLst/>
                <a:gdLst>
                  <a:gd name="T0" fmla="*/ 200 w 213"/>
                  <a:gd name="T1" fmla="*/ 100 h 112"/>
                  <a:gd name="T2" fmla="*/ 200 w 213"/>
                  <a:gd name="T3" fmla="*/ 87 h 112"/>
                  <a:gd name="T4" fmla="*/ 188 w 213"/>
                  <a:gd name="T5" fmla="*/ 87 h 112"/>
                  <a:gd name="T6" fmla="*/ 188 w 213"/>
                  <a:gd name="T7" fmla="*/ 12 h 112"/>
                  <a:gd name="T8" fmla="*/ 200 w 213"/>
                  <a:gd name="T9" fmla="*/ 12 h 112"/>
                  <a:gd name="T10" fmla="*/ 200 w 213"/>
                  <a:gd name="T11" fmla="*/ 0 h 112"/>
                  <a:gd name="T12" fmla="*/ 163 w 213"/>
                  <a:gd name="T13" fmla="*/ 0 h 112"/>
                  <a:gd name="T14" fmla="*/ 163 w 213"/>
                  <a:gd name="T15" fmla="*/ 12 h 112"/>
                  <a:gd name="T16" fmla="*/ 175 w 213"/>
                  <a:gd name="T17" fmla="*/ 12 h 112"/>
                  <a:gd name="T18" fmla="*/ 175 w 213"/>
                  <a:gd name="T19" fmla="*/ 87 h 112"/>
                  <a:gd name="T20" fmla="*/ 138 w 213"/>
                  <a:gd name="T21" fmla="*/ 87 h 112"/>
                  <a:gd name="T22" fmla="*/ 138 w 213"/>
                  <a:gd name="T23" fmla="*/ 12 h 112"/>
                  <a:gd name="T24" fmla="*/ 150 w 213"/>
                  <a:gd name="T25" fmla="*/ 12 h 112"/>
                  <a:gd name="T26" fmla="*/ 150 w 213"/>
                  <a:gd name="T27" fmla="*/ 0 h 112"/>
                  <a:gd name="T28" fmla="*/ 113 w 213"/>
                  <a:gd name="T29" fmla="*/ 0 h 112"/>
                  <a:gd name="T30" fmla="*/ 113 w 213"/>
                  <a:gd name="T31" fmla="*/ 12 h 112"/>
                  <a:gd name="T32" fmla="*/ 125 w 213"/>
                  <a:gd name="T33" fmla="*/ 12 h 112"/>
                  <a:gd name="T34" fmla="*/ 125 w 213"/>
                  <a:gd name="T35" fmla="*/ 87 h 112"/>
                  <a:gd name="T36" fmla="*/ 88 w 213"/>
                  <a:gd name="T37" fmla="*/ 87 h 112"/>
                  <a:gd name="T38" fmla="*/ 88 w 213"/>
                  <a:gd name="T39" fmla="*/ 12 h 112"/>
                  <a:gd name="T40" fmla="*/ 100 w 213"/>
                  <a:gd name="T41" fmla="*/ 12 h 112"/>
                  <a:gd name="T42" fmla="*/ 100 w 213"/>
                  <a:gd name="T43" fmla="*/ 0 h 112"/>
                  <a:gd name="T44" fmla="*/ 63 w 213"/>
                  <a:gd name="T45" fmla="*/ 0 h 112"/>
                  <a:gd name="T46" fmla="*/ 63 w 213"/>
                  <a:gd name="T47" fmla="*/ 12 h 112"/>
                  <a:gd name="T48" fmla="*/ 75 w 213"/>
                  <a:gd name="T49" fmla="*/ 12 h 112"/>
                  <a:gd name="T50" fmla="*/ 75 w 213"/>
                  <a:gd name="T51" fmla="*/ 87 h 112"/>
                  <a:gd name="T52" fmla="*/ 38 w 213"/>
                  <a:gd name="T53" fmla="*/ 87 h 112"/>
                  <a:gd name="T54" fmla="*/ 38 w 213"/>
                  <a:gd name="T55" fmla="*/ 12 h 112"/>
                  <a:gd name="T56" fmla="*/ 50 w 213"/>
                  <a:gd name="T57" fmla="*/ 12 h 112"/>
                  <a:gd name="T58" fmla="*/ 50 w 213"/>
                  <a:gd name="T59" fmla="*/ 0 h 112"/>
                  <a:gd name="T60" fmla="*/ 13 w 213"/>
                  <a:gd name="T61" fmla="*/ 0 h 112"/>
                  <a:gd name="T62" fmla="*/ 13 w 213"/>
                  <a:gd name="T63" fmla="*/ 12 h 112"/>
                  <a:gd name="T64" fmla="*/ 25 w 213"/>
                  <a:gd name="T65" fmla="*/ 12 h 112"/>
                  <a:gd name="T66" fmla="*/ 25 w 213"/>
                  <a:gd name="T67" fmla="*/ 87 h 112"/>
                  <a:gd name="T68" fmla="*/ 13 w 213"/>
                  <a:gd name="T69" fmla="*/ 87 h 112"/>
                  <a:gd name="T70" fmla="*/ 13 w 213"/>
                  <a:gd name="T71" fmla="*/ 100 h 112"/>
                  <a:gd name="T72" fmla="*/ 0 w 213"/>
                  <a:gd name="T73" fmla="*/ 100 h 112"/>
                  <a:gd name="T74" fmla="*/ 0 w 213"/>
                  <a:gd name="T75" fmla="*/ 112 h 112"/>
                  <a:gd name="T76" fmla="*/ 213 w 213"/>
                  <a:gd name="T77" fmla="*/ 112 h 112"/>
                  <a:gd name="T78" fmla="*/ 213 w 213"/>
                  <a:gd name="T79" fmla="*/ 100 h 112"/>
                  <a:gd name="T80" fmla="*/ 200 w 213"/>
                  <a:gd name="T81" fmla="*/ 10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3" h="112">
                    <a:moveTo>
                      <a:pt x="200" y="100"/>
                    </a:moveTo>
                    <a:lnTo>
                      <a:pt x="200" y="87"/>
                    </a:lnTo>
                    <a:lnTo>
                      <a:pt x="188" y="87"/>
                    </a:lnTo>
                    <a:lnTo>
                      <a:pt x="188" y="12"/>
                    </a:lnTo>
                    <a:lnTo>
                      <a:pt x="200" y="12"/>
                    </a:lnTo>
                    <a:lnTo>
                      <a:pt x="200" y="0"/>
                    </a:lnTo>
                    <a:lnTo>
                      <a:pt x="163" y="0"/>
                    </a:lnTo>
                    <a:lnTo>
                      <a:pt x="163" y="12"/>
                    </a:lnTo>
                    <a:lnTo>
                      <a:pt x="175" y="12"/>
                    </a:lnTo>
                    <a:lnTo>
                      <a:pt x="175" y="87"/>
                    </a:lnTo>
                    <a:lnTo>
                      <a:pt x="138" y="87"/>
                    </a:lnTo>
                    <a:lnTo>
                      <a:pt x="138" y="12"/>
                    </a:lnTo>
                    <a:lnTo>
                      <a:pt x="150" y="12"/>
                    </a:lnTo>
                    <a:lnTo>
                      <a:pt x="150" y="0"/>
                    </a:lnTo>
                    <a:lnTo>
                      <a:pt x="113" y="0"/>
                    </a:lnTo>
                    <a:lnTo>
                      <a:pt x="113" y="12"/>
                    </a:lnTo>
                    <a:lnTo>
                      <a:pt x="125" y="12"/>
                    </a:lnTo>
                    <a:lnTo>
                      <a:pt x="125" y="87"/>
                    </a:lnTo>
                    <a:lnTo>
                      <a:pt x="88" y="87"/>
                    </a:lnTo>
                    <a:lnTo>
                      <a:pt x="88" y="12"/>
                    </a:lnTo>
                    <a:lnTo>
                      <a:pt x="100" y="12"/>
                    </a:lnTo>
                    <a:lnTo>
                      <a:pt x="100" y="0"/>
                    </a:lnTo>
                    <a:lnTo>
                      <a:pt x="63" y="0"/>
                    </a:lnTo>
                    <a:lnTo>
                      <a:pt x="63" y="12"/>
                    </a:lnTo>
                    <a:lnTo>
                      <a:pt x="75" y="12"/>
                    </a:lnTo>
                    <a:lnTo>
                      <a:pt x="75" y="87"/>
                    </a:lnTo>
                    <a:lnTo>
                      <a:pt x="38" y="87"/>
                    </a:lnTo>
                    <a:lnTo>
                      <a:pt x="38" y="12"/>
                    </a:lnTo>
                    <a:lnTo>
                      <a:pt x="50" y="12"/>
                    </a:lnTo>
                    <a:lnTo>
                      <a:pt x="50" y="0"/>
                    </a:lnTo>
                    <a:lnTo>
                      <a:pt x="13" y="0"/>
                    </a:lnTo>
                    <a:lnTo>
                      <a:pt x="13" y="12"/>
                    </a:lnTo>
                    <a:lnTo>
                      <a:pt x="25" y="12"/>
                    </a:lnTo>
                    <a:lnTo>
                      <a:pt x="25" y="87"/>
                    </a:lnTo>
                    <a:lnTo>
                      <a:pt x="13" y="87"/>
                    </a:lnTo>
                    <a:lnTo>
                      <a:pt x="13" y="100"/>
                    </a:lnTo>
                    <a:lnTo>
                      <a:pt x="0" y="100"/>
                    </a:lnTo>
                    <a:lnTo>
                      <a:pt x="0" y="112"/>
                    </a:lnTo>
                    <a:lnTo>
                      <a:pt x="213" y="112"/>
                    </a:lnTo>
                    <a:lnTo>
                      <a:pt x="213" y="100"/>
                    </a:lnTo>
                    <a:lnTo>
                      <a:pt x="200" y="10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180E3C"/>
                  </a:solidFill>
                </a:endParaRPr>
              </a:p>
            </p:txBody>
          </p:sp>
          <p:sp>
            <p:nvSpPr>
              <p:cNvPr id="250" name="Freeform 151">
                <a:extLst>
                  <a:ext uri="{FF2B5EF4-FFF2-40B4-BE49-F238E27FC236}">
                    <a16:creationId xmlns:a16="http://schemas.microsoft.com/office/drawing/2014/main" id="{8106C353-95C2-4E92-BE93-E90630FE8257}"/>
                  </a:ext>
                </a:extLst>
              </p:cNvPr>
              <p:cNvSpPr>
                <a:spLocks/>
              </p:cNvSpPr>
              <p:nvPr/>
            </p:nvSpPr>
            <p:spPr bwMode="auto">
              <a:xfrm>
                <a:off x="10699750" y="4826000"/>
                <a:ext cx="1563688" cy="550863"/>
              </a:xfrm>
              <a:custGeom>
                <a:avLst/>
                <a:gdLst>
                  <a:gd name="T0" fmla="*/ 100 w 213"/>
                  <a:gd name="T1" fmla="*/ 0 h 75"/>
                  <a:gd name="T2" fmla="*/ 113 w 213"/>
                  <a:gd name="T3" fmla="*/ 0 h 75"/>
                  <a:gd name="T4" fmla="*/ 213 w 213"/>
                  <a:gd name="T5" fmla="*/ 63 h 75"/>
                  <a:gd name="T6" fmla="*/ 213 w 213"/>
                  <a:gd name="T7" fmla="*/ 75 h 75"/>
                  <a:gd name="T8" fmla="*/ 0 w 213"/>
                  <a:gd name="T9" fmla="*/ 75 h 75"/>
                  <a:gd name="T10" fmla="*/ 0 w 213"/>
                  <a:gd name="T11" fmla="*/ 63 h 75"/>
                  <a:gd name="T12" fmla="*/ 100 w 213"/>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13" h="75">
                    <a:moveTo>
                      <a:pt x="100" y="0"/>
                    </a:moveTo>
                    <a:lnTo>
                      <a:pt x="113" y="0"/>
                    </a:lnTo>
                    <a:lnTo>
                      <a:pt x="213" y="63"/>
                    </a:lnTo>
                    <a:lnTo>
                      <a:pt x="213" y="75"/>
                    </a:lnTo>
                    <a:lnTo>
                      <a:pt x="0" y="75"/>
                    </a:lnTo>
                    <a:lnTo>
                      <a:pt x="0" y="63"/>
                    </a:lnTo>
                    <a:lnTo>
                      <a:pt x="1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180E3C"/>
                  </a:solidFill>
                </a:endParaRPr>
              </a:p>
            </p:txBody>
          </p:sp>
        </p:grpSp>
      </p:grpSp>
      <p:sp>
        <p:nvSpPr>
          <p:cNvPr id="105" name="Rectangle 104">
            <a:extLst>
              <a:ext uri="{FF2B5EF4-FFF2-40B4-BE49-F238E27FC236}">
                <a16:creationId xmlns:a16="http://schemas.microsoft.com/office/drawing/2014/main" id="{7B1BB48A-A081-4D58-A6A9-F3AD3E047CFB}"/>
              </a:ext>
            </a:extLst>
          </p:cNvPr>
          <p:cNvSpPr/>
          <p:nvPr/>
        </p:nvSpPr>
        <p:spPr>
          <a:xfrm>
            <a:off x="540000" y="5611017"/>
            <a:ext cx="10894267" cy="61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spcAft>
                <a:spcPts val="600"/>
              </a:spcAft>
            </a:pPr>
            <a:r>
              <a:rPr lang="en-GB" sz="1100" dirty="0">
                <a:solidFill>
                  <a:srgbClr val="180E3C"/>
                </a:solidFill>
              </a:rPr>
              <a:t>Read on to see how this combines with local government to provide you with world class support services.</a:t>
            </a:r>
          </a:p>
          <a:p>
            <a:r>
              <a:rPr lang="en-GB" sz="1400" dirty="0">
                <a:solidFill>
                  <a:srgbClr val="B00D23"/>
                </a:solidFill>
              </a:rPr>
              <a:t>Real companies. Real experience. Real value. </a:t>
            </a:r>
          </a:p>
        </p:txBody>
      </p:sp>
      <p:sp>
        <p:nvSpPr>
          <p:cNvPr id="95" name="Rectangle 6">
            <a:extLst>
              <a:ext uri="{FF2B5EF4-FFF2-40B4-BE49-F238E27FC236}">
                <a16:creationId xmlns:a16="http://schemas.microsoft.com/office/drawing/2014/main" id="{0DE8204B-DB78-43BD-88E3-ABE24E439C9B}"/>
              </a:ext>
            </a:extLst>
          </p:cNvPr>
          <p:cNvSpPr>
            <a:spLocks noChangeArrowheads="1"/>
          </p:cNvSpPr>
          <p:nvPr/>
        </p:nvSpPr>
        <p:spPr bwMode="auto">
          <a:xfrm>
            <a:off x="5328000" y="2232000"/>
            <a:ext cx="1512000"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t"/>
          <a:lstStyle>
            <a:lvl1pPr>
              <a:spcBef>
                <a:spcPts val="1200"/>
              </a:spcBef>
              <a:buFont typeface="Arial" panose="020B0604020202020204" pitchFamily="34" charset="0"/>
              <a:defRPr>
                <a:solidFill>
                  <a:srgbClr val="CF0A2C"/>
                </a:solidFill>
                <a:latin typeface="Arial" panose="020B0604020202020204" pitchFamily="34" charset="0"/>
                <a:ea typeface="ＭＳ Ｐゴシック" panose="020B0600070205080204" pitchFamily="34" charset="-128"/>
              </a:defRPr>
            </a:lvl1pPr>
            <a:lvl2pPr marL="742950" indent="-285750">
              <a:spcBef>
                <a:spcPts val="6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ts val="600"/>
              </a:spcBef>
              <a:buFont typeface="Arial" panose="020B0604020202020204" pitchFamily="34" charset="0"/>
              <a:buChar char="•"/>
              <a:defRPr>
                <a:solidFill>
                  <a:schemeClr val="tx1"/>
                </a:solidFill>
                <a:latin typeface="Arial" panose="020B0604020202020204" pitchFamily="34" charset="0"/>
                <a:ea typeface="ヒラギノ角ゴ Pro W3"/>
                <a:cs typeface="ヒラギノ角ゴ Pro W3"/>
              </a:defRPr>
            </a:lvl3pPr>
            <a:lvl4pPr marL="1600200" indent="-228600">
              <a:spcBef>
                <a:spcPts val="600"/>
              </a:spcBef>
              <a:buFont typeface="Arial" panose="020B0604020202020204" pitchFamily="34" charset="0"/>
              <a:buChar char="–"/>
              <a:defRPr>
                <a:solidFill>
                  <a:schemeClr val="tx1"/>
                </a:solidFill>
                <a:latin typeface="Arial" panose="020B0604020202020204" pitchFamily="34" charset="0"/>
                <a:ea typeface="ヒラギノ角ゴ Pro W3"/>
                <a:cs typeface="ヒラギノ角ゴ Pro W3"/>
              </a:defRPr>
            </a:lvl4pPr>
            <a:lvl5pPr marL="2057400" indent="-228600">
              <a:spcBef>
                <a:spcPts val="600"/>
              </a:spcBef>
              <a:buFont typeface="Arial" panose="020B0604020202020204" pitchFamily="34" charset="0"/>
              <a:buAutoNum type="arabicPeriod"/>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ts val="600"/>
              </a:spcBef>
              <a:spcAft>
                <a:spcPct val="0"/>
              </a:spcAft>
              <a:buFont typeface="Arial" panose="020B0604020202020204" pitchFamily="34" charset="0"/>
              <a:buAutoNum type="arabicPeriod"/>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ts val="600"/>
              </a:spcBef>
              <a:spcAft>
                <a:spcPct val="0"/>
              </a:spcAft>
              <a:buFont typeface="Arial" panose="020B0604020202020204" pitchFamily="34" charset="0"/>
              <a:buAutoNum type="arabicPeriod"/>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ts val="600"/>
              </a:spcBef>
              <a:spcAft>
                <a:spcPct val="0"/>
              </a:spcAft>
              <a:buFont typeface="Arial" panose="020B0604020202020204" pitchFamily="34" charset="0"/>
              <a:buAutoNum type="arabicPeriod"/>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ts val="600"/>
              </a:spcBef>
              <a:spcAft>
                <a:spcPct val="0"/>
              </a:spcAft>
              <a:buFont typeface="Arial" panose="020B0604020202020204" pitchFamily="34" charset="0"/>
              <a:buAutoNum type="arabicPeriod"/>
              <a:defRPr>
                <a:solidFill>
                  <a:schemeClr val="tx1"/>
                </a:solidFill>
                <a:latin typeface="Arial" panose="020B0604020202020204" pitchFamily="34" charset="0"/>
                <a:ea typeface="ヒラギノ角ゴ Pro W3"/>
                <a:cs typeface="ヒラギノ角ゴ Pro W3"/>
              </a:defRPr>
            </a:lvl9pPr>
          </a:lstStyle>
          <a:p>
            <a:pPr algn="ctr" eaLnBrk="1" hangingPunct="1">
              <a:spcBef>
                <a:spcPct val="0"/>
              </a:spcBef>
              <a:buFontTx/>
              <a:buNone/>
            </a:pPr>
            <a:r>
              <a:rPr lang="en-GB" altLang="en-US" sz="1400" dirty="0">
                <a:solidFill>
                  <a:srgbClr val="180E3C"/>
                </a:solidFill>
                <a:latin typeface="Arial"/>
                <a:ea typeface="Geneva"/>
                <a:cs typeface="Geneva"/>
              </a:rPr>
              <a:t>YOUR TECHNOLOGY </a:t>
            </a:r>
          </a:p>
          <a:p>
            <a:pPr algn="ctr" eaLnBrk="1" hangingPunct="1">
              <a:spcBef>
                <a:spcPct val="0"/>
              </a:spcBef>
              <a:buFontTx/>
              <a:buNone/>
            </a:pPr>
            <a:r>
              <a:rPr lang="en-GB" altLang="en-US" sz="1400" dirty="0">
                <a:solidFill>
                  <a:srgbClr val="180E3C"/>
                </a:solidFill>
                <a:latin typeface="Arial"/>
                <a:ea typeface="Geneva"/>
                <a:cs typeface="Geneva"/>
              </a:rPr>
              <a:t>BUSINESS</a:t>
            </a:r>
          </a:p>
        </p:txBody>
      </p:sp>
      <p:pic>
        <p:nvPicPr>
          <p:cNvPr id="88" name="Picture 87">
            <a:hlinkClick r:id="" action="ppaction://hlinkshowjump?jump=nextslide"/>
            <a:extLst>
              <a:ext uri="{FF2B5EF4-FFF2-40B4-BE49-F238E27FC236}">
                <a16:creationId xmlns:a16="http://schemas.microsoft.com/office/drawing/2014/main" id="{5D3E9091-3468-4411-AF03-CE6677338249}"/>
              </a:ext>
            </a:extLst>
          </p:cNvPr>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rot="10800000">
            <a:off x="828000" y="6534000"/>
            <a:ext cx="285913" cy="288000"/>
          </a:xfrm>
          <a:prstGeom prst="rect">
            <a:avLst/>
          </a:prstGeom>
        </p:spPr>
      </p:pic>
      <p:pic>
        <p:nvPicPr>
          <p:cNvPr id="89" name="Picture 88">
            <a:hlinkClick r:id="rId32" action="ppaction://hlinksldjump"/>
            <a:extLst>
              <a:ext uri="{FF2B5EF4-FFF2-40B4-BE49-F238E27FC236}">
                <a16:creationId xmlns:a16="http://schemas.microsoft.com/office/drawing/2014/main" id="{1DE6C996-7F7D-46C0-84CA-4D025ACDD619}"/>
              </a:ext>
            </a:extLst>
          </p:cNvPr>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108000" y="6534000"/>
            <a:ext cx="288001" cy="288000"/>
          </a:xfrm>
          <a:prstGeom prst="rect">
            <a:avLst/>
          </a:prstGeom>
        </p:spPr>
      </p:pic>
      <p:pic>
        <p:nvPicPr>
          <p:cNvPr id="90" name="Picture 89">
            <a:hlinkClick r:id="" action="ppaction://hlinkshowjump?jump=previousslide"/>
            <a:extLst>
              <a:ext uri="{FF2B5EF4-FFF2-40B4-BE49-F238E27FC236}">
                <a16:creationId xmlns:a16="http://schemas.microsoft.com/office/drawing/2014/main" id="{5D3E9091-3468-4411-AF03-CE6677338249}"/>
              </a:ext>
            </a:extLst>
          </p:cNvPr>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468000" y="6534000"/>
            <a:ext cx="285913" cy="288000"/>
          </a:xfrm>
          <a:prstGeom prst="rect">
            <a:avLst/>
          </a:prstGeom>
        </p:spPr>
      </p:pic>
      <p:sp>
        <p:nvSpPr>
          <p:cNvPr id="14" name="Slide Number Placeholder 13"/>
          <p:cNvSpPr>
            <a:spLocks noGrp="1"/>
          </p:cNvSpPr>
          <p:nvPr>
            <p:ph type="sldNum" sz="quarter" idx="10"/>
          </p:nvPr>
        </p:nvSpPr>
        <p:spPr/>
        <p:txBody>
          <a:bodyPr/>
          <a:lstStyle/>
          <a:p>
            <a:pPr>
              <a:defRPr/>
            </a:pPr>
            <a:fld id="{C99BD540-CAF4-4BC4-AA40-D496466E7C29}" type="slidenum">
              <a:rPr lang="en-GB" altLang="en-US" smtClean="0">
                <a:solidFill>
                  <a:srgbClr val="180E3C"/>
                </a:solidFill>
              </a:rPr>
              <a:pPr>
                <a:defRPr/>
              </a:pPr>
              <a:t>20</a:t>
            </a:fld>
            <a:endParaRPr lang="en-GB" altLang="en-US" dirty="0">
              <a:solidFill>
                <a:srgbClr val="180E3C"/>
              </a:solidFill>
            </a:endParaRPr>
          </a:p>
        </p:txBody>
      </p:sp>
      <p:sp>
        <p:nvSpPr>
          <p:cNvPr id="87" name="Handshake6">
            <a:extLst>
              <a:ext uri="{FF2B5EF4-FFF2-40B4-BE49-F238E27FC236}">
                <a16:creationId xmlns:a16="http://schemas.microsoft.com/office/drawing/2014/main" id="{B2052752-36A3-4A64-87CF-ABB34A956860}"/>
              </a:ext>
            </a:extLst>
          </p:cNvPr>
          <p:cNvSpPr>
            <a:spLocks/>
          </p:cNvSpPr>
          <p:nvPr>
            <p:custDataLst>
              <p:tags r:id="rId2"/>
            </p:custDataLst>
          </p:nvPr>
        </p:nvSpPr>
        <p:spPr bwMode="auto">
          <a:xfrm>
            <a:off x="1612444" y="4208199"/>
            <a:ext cx="83553" cy="83553"/>
          </a:xfrm>
          <a:custGeom>
            <a:avLst/>
            <a:gdLst>
              <a:gd name="T0" fmla="*/ 139 w 155"/>
              <a:gd name="T1" fmla="*/ 139 h 155"/>
              <a:gd name="T2" fmla="*/ 80 w 155"/>
              <a:gd name="T3" fmla="*/ 139 h 155"/>
              <a:gd name="T4" fmla="*/ 16 w 155"/>
              <a:gd name="T5" fmla="*/ 76 h 155"/>
              <a:gd name="T6" fmla="*/ 16 w 155"/>
              <a:gd name="T7" fmla="*/ 17 h 155"/>
              <a:gd name="T8" fmla="*/ 16 w 155"/>
              <a:gd name="T9" fmla="*/ 17 h 155"/>
              <a:gd name="T10" fmla="*/ 75 w 155"/>
              <a:gd name="T11" fmla="*/ 17 h 155"/>
              <a:gd name="T12" fmla="*/ 139 w 155"/>
              <a:gd name="T13" fmla="*/ 80 h 155"/>
              <a:gd name="T14" fmla="*/ 139 w 155"/>
              <a:gd name="T15" fmla="*/ 139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155">
                <a:moveTo>
                  <a:pt x="139" y="139"/>
                </a:moveTo>
                <a:cubicBezTo>
                  <a:pt x="122" y="155"/>
                  <a:pt x="96" y="155"/>
                  <a:pt x="80" y="139"/>
                </a:cubicBezTo>
                <a:lnTo>
                  <a:pt x="16" y="76"/>
                </a:lnTo>
                <a:cubicBezTo>
                  <a:pt x="0" y="59"/>
                  <a:pt x="0" y="33"/>
                  <a:pt x="16" y="17"/>
                </a:cubicBezTo>
                <a:lnTo>
                  <a:pt x="16" y="17"/>
                </a:lnTo>
                <a:cubicBezTo>
                  <a:pt x="33" y="0"/>
                  <a:pt x="59" y="0"/>
                  <a:pt x="75" y="17"/>
                </a:cubicBezTo>
                <a:lnTo>
                  <a:pt x="139" y="80"/>
                </a:lnTo>
                <a:cubicBezTo>
                  <a:pt x="155" y="96"/>
                  <a:pt x="155" y="123"/>
                  <a:pt x="139" y="13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180E3C"/>
              </a:solidFill>
            </a:endParaRPr>
          </a:p>
        </p:txBody>
      </p:sp>
      <p:sp>
        <p:nvSpPr>
          <p:cNvPr id="91" name="Handshake6">
            <a:extLst>
              <a:ext uri="{FF2B5EF4-FFF2-40B4-BE49-F238E27FC236}">
                <a16:creationId xmlns:a16="http://schemas.microsoft.com/office/drawing/2014/main" id="{34F56AC5-E97D-451F-B7D6-F6EFCEA1ADC1}"/>
              </a:ext>
            </a:extLst>
          </p:cNvPr>
          <p:cNvSpPr>
            <a:spLocks noEditPoints="1"/>
          </p:cNvSpPr>
          <p:nvPr>
            <p:custDataLst>
              <p:tags r:id="rId3"/>
            </p:custDataLst>
          </p:nvPr>
        </p:nvSpPr>
        <p:spPr bwMode="auto">
          <a:xfrm>
            <a:off x="1197561" y="3914324"/>
            <a:ext cx="227609" cy="226168"/>
          </a:xfrm>
          <a:custGeom>
            <a:avLst/>
            <a:gdLst>
              <a:gd name="T0" fmla="*/ 406 w 421"/>
              <a:gd name="T1" fmla="*/ 127 h 417"/>
              <a:gd name="T2" fmla="*/ 333 w 421"/>
              <a:gd name="T3" fmla="*/ 15 h 417"/>
              <a:gd name="T4" fmla="*/ 277 w 421"/>
              <a:gd name="T5" fmla="*/ 15 h 417"/>
              <a:gd name="T6" fmla="*/ 15 w 421"/>
              <a:gd name="T7" fmla="*/ 273 h 417"/>
              <a:gd name="T8" fmla="*/ 15 w 421"/>
              <a:gd name="T9" fmla="*/ 328 h 417"/>
              <a:gd name="T10" fmla="*/ 131 w 421"/>
              <a:gd name="T11" fmla="*/ 402 h 417"/>
              <a:gd name="T12" fmla="*/ 187 w 421"/>
              <a:gd name="T13" fmla="*/ 402 h 417"/>
              <a:gd name="T14" fmla="*/ 406 w 421"/>
              <a:gd name="T15" fmla="*/ 182 h 417"/>
              <a:gd name="T16" fmla="*/ 406 w 421"/>
              <a:gd name="T17" fmla="*/ 127 h 417"/>
              <a:gd name="T18" fmla="*/ 113 w 421"/>
              <a:gd name="T19" fmla="*/ 347 h 417"/>
              <a:gd name="T20" fmla="*/ 88 w 421"/>
              <a:gd name="T21" fmla="*/ 322 h 417"/>
              <a:gd name="T22" fmla="*/ 113 w 421"/>
              <a:gd name="T23" fmla="*/ 297 h 417"/>
              <a:gd name="T24" fmla="*/ 138 w 421"/>
              <a:gd name="T25" fmla="*/ 322 h 417"/>
              <a:gd name="T26" fmla="*/ 113 w 421"/>
              <a:gd name="T27" fmla="*/ 34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1" h="417">
                <a:moveTo>
                  <a:pt x="406" y="127"/>
                </a:moveTo>
                <a:lnTo>
                  <a:pt x="333" y="15"/>
                </a:lnTo>
                <a:cubicBezTo>
                  <a:pt x="318" y="0"/>
                  <a:pt x="293" y="0"/>
                  <a:pt x="277" y="15"/>
                </a:cubicBezTo>
                <a:lnTo>
                  <a:pt x="15" y="273"/>
                </a:lnTo>
                <a:cubicBezTo>
                  <a:pt x="0" y="288"/>
                  <a:pt x="0" y="313"/>
                  <a:pt x="15" y="328"/>
                </a:cubicBezTo>
                <a:lnTo>
                  <a:pt x="131" y="402"/>
                </a:lnTo>
                <a:cubicBezTo>
                  <a:pt x="147" y="417"/>
                  <a:pt x="172" y="417"/>
                  <a:pt x="187" y="402"/>
                </a:cubicBezTo>
                <a:lnTo>
                  <a:pt x="406" y="182"/>
                </a:lnTo>
                <a:cubicBezTo>
                  <a:pt x="421" y="167"/>
                  <a:pt x="421" y="142"/>
                  <a:pt x="406" y="127"/>
                </a:cubicBezTo>
                <a:close/>
                <a:moveTo>
                  <a:pt x="113" y="347"/>
                </a:moveTo>
                <a:cubicBezTo>
                  <a:pt x="99" y="347"/>
                  <a:pt x="88" y="336"/>
                  <a:pt x="88" y="322"/>
                </a:cubicBezTo>
                <a:cubicBezTo>
                  <a:pt x="88" y="308"/>
                  <a:pt x="99" y="297"/>
                  <a:pt x="113" y="297"/>
                </a:cubicBezTo>
                <a:cubicBezTo>
                  <a:pt x="126" y="297"/>
                  <a:pt x="138" y="308"/>
                  <a:pt x="138" y="322"/>
                </a:cubicBezTo>
                <a:cubicBezTo>
                  <a:pt x="138" y="336"/>
                  <a:pt x="126" y="347"/>
                  <a:pt x="113" y="347"/>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180E3C"/>
              </a:solidFill>
            </a:endParaRPr>
          </a:p>
        </p:txBody>
      </p:sp>
      <p:sp>
        <p:nvSpPr>
          <p:cNvPr id="92" name="Handshake6">
            <a:extLst>
              <a:ext uri="{FF2B5EF4-FFF2-40B4-BE49-F238E27FC236}">
                <a16:creationId xmlns:a16="http://schemas.microsoft.com/office/drawing/2014/main" id="{16CADBB3-DE78-412F-A66A-B24EE0885BD5}"/>
              </a:ext>
            </a:extLst>
          </p:cNvPr>
          <p:cNvSpPr>
            <a:spLocks noEditPoints="1"/>
          </p:cNvSpPr>
          <p:nvPr>
            <p:custDataLst>
              <p:tags r:id="rId4"/>
            </p:custDataLst>
          </p:nvPr>
        </p:nvSpPr>
        <p:spPr bwMode="auto">
          <a:xfrm>
            <a:off x="1632612" y="3921527"/>
            <a:ext cx="227609" cy="224728"/>
          </a:xfrm>
          <a:custGeom>
            <a:avLst/>
            <a:gdLst>
              <a:gd name="T0" fmla="*/ 15 w 422"/>
              <a:gd name="T1" fmla="*/ 182 h 416"/>
              <a:gd name="T2" fmla="*/ 235 w 422"/>
              <a:gd name="T3" fmla="*/ 401 h 416"/>
              <a:gd name="T4" fmla="*/ 290 w 422"/>
              <a:gd name="T5" fmla="*/ 401 h 416"/>
              <a:gd name="T6" fmla="*/ 407 w 422"/>
              <a:gd name="T7" fmla="*/ 328 h 416"/>
              <a:gd name="T8" fmla="*/ 407 w 422"/>
              <a:gd name="T9" fmla="*/ 272 h 416"/>
              <a:gd name="T10" fmla="*/ 144 w 422"/>
              <a:gd name="T11" fmla="*/ 15 h 416"/>
              <a:gd name="T12" fmla="*/ 89 w 422"/>
              <a:gd name="T13" fmla="*/ 15 h 416"/>
              <a:gd name="T14" fmla="*/ 15 w 422"/>
              <a:gd name="T15" fmla="*/ 126 h 416"/>
              <a:gd name="T16" fmla="*/ 15 w 422"/>
              <a:gd name="T17" fmla="*/ 182 h 416"/>
              <a:gd name="T18" fmla="*/ 284 w 422"/>
              <a:gd name="T19" fmla="*/ 322 h 416"/>
              <a:gd name="T20" fmla="*/ 309 w 422"/>
              <a:gd name="T21" fmla="*/ 297 h 416"/>
              <a:gd name="T22" fmla="*/ 334 w 422"/>
              <a:gd name="T23" fmla="*/ 322 h 416"/>
              <a:gd name="T24" fmla="*/ 309 w 422"/>
              <a:gd name="T25" fmla="*/ 346 h 416"/>
              <a:gd name="T26" fmla="*/ 284 w 422"/>
              <a:gd name="T27" fmla="*/ 32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416">
                <a:moveTo>
                  <a:pt x="15" y="182"/>
                </a:moveTo>
                <a:lnTo>
                  <a:pt x="235" y="401"/>
                </a:lnTo>
                <a:cubicBezTo>
                  <a:pt x="250" y="416"/>
                  <a:pt x="275" y="416"/>
                  <a:pt x="290" y="401"/>
                </a:cubicBezTo>
                <a:lnTo>
                  <a:pt x="407" y="328"/>
                </a:lnTo>
                <a:cubicBezTo>
                  <a:pt x="422" y="312"/>
                  <a:pt x="422" y="288"/>
                  <a:pt x="407" y="272"/>
                </a:cubicBezTo>
                <a:lnTo>
                  <a:pt x="144" y="15"/>
                </a:lnTo>
                <a:cubicBezTo>
                  <a:pt x="129" y="0"/>
                  <a:pt x="104" y="0"/>
                  <a:pt x="89" y="15"/>
                </a:cubicBezTo>
                <a:lnTo>
                  <a:pt x="15" y="126"/>
                </a:lnTo>
                <a:cubicBezTo>
                  <a:pt x="0" y="142"/>
                  <a:pt x="0" y="166"/>
                  <a:pt x="15" y="182"/>
                </a:cubicBezTo>
                <a:close/>
                <a:moveTo>
                  <a:pt x="284" y="322"/>
                </a:moveTo>
                <a:cubicBezTo>
                  <a:pt x="284" y="308"/>
                  <a:pt x="295" y="297"/>
                  <a:pt x="309" y="297"/>
                </a:cubicBezTo>
                <a:cubicBezTo>
                  <a:pt x="323" y="297"/>
                  <a:pt x="334" y="308"/>
                  <a:pt x="334" y="322"/>
                </a:cubicBezTo>
                <a:cubicBezTo>
                  <a:pt x="334" y="335"/>
                  <a:pt x="323" y="346"/>
                  <a:pt x="309" y="346"/>
                </a:cubicBezTo>
                <a:cubicBezTo>
                  <a:pt x="295" y="346"/>
                  <a:pt x="284" y="335"/>
                  <a:pt x="284" y="322"/>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180E3C"/>
              </a:solidFill>
            </a:endParaRPr>
          </a:p>
        </p:txBody>
      </p:sp>
      <p:sp>
        <p:nvSpPr>
          <p:cNvPr id="93" name="Handshake6">
            <a:extLst>
              <a:ext uri="{FF2B5EF4-FFF2-40B4-BE49-F238E27FC236}">
                <a16:creationId xmlns:a16="http://schemas.microsoft.com/office/drawing/2014/main" id="{6CE199C8-16BB-4D9E-B28A-8D387E8B453B}"/>
              </a:ext>
            </a:extLst>
          </p:cNvPr>
          <p:cNvSpPr>
            <a:spLocks/>
          </p:cNvSpPr>
          <p:nvPr>
            <p:custDataLst>
              <p:tags r:id="rId5"/>
            </p:custDataLst>
          </p:nvPr>
        </p:nvSpPr>
        <p:spPr bwMode="auto">
          <a:xfrm>
            <a:off x="1368988" y="4043975"/>
            <a:ext cx="388953" cy="335651"/>
          </a:xfrm>
          <a:custGeom>
            <a:avLst/>
            <a:gdLst>
              <a:gd name="T0" fmla="*/ 700 w 719"/>
              <a:gd name="T1" fmla="*/ 178 h 620"/>
              <a:gd name="T2" fmla="*/ 523 w 719"/>
              <a:gd name="T3" fmla="*/ 0 h 620"/>
              <a:gd name="T4" fmla="*/ 501 w 719"/>
              <a:gd name="T5" fmla="*/ 39 h 620"/>
              <a:gd name="T6" fmla="*/ 450 w 719"/>
              <a:gd name="T7" fmla="*/ 58 h 620"/>
              <a:gd name="T8" fmla="*/ 353 w 719"/>
              <a:gd name="T9" fmla="*/ 58 h 620"/>
              <a:gd name="T10" fmla="*/ 325 w 719"/>
              <a:gd name="T11" fmla="*/ 73 h 620"/>
              <a:gd name="T12" fmla="*/ 56 w 719"/>
              <a:gd name="T13" fmla="*/ 342 h 620"/>
              <a:gd name="T14" fmla="*/ 20 w 719"/>
              <a:gd name="T15" fmla="*/ 360 h 620"/>
              <a:gd name="T16" fmla="*/ 16 w 719"/>
              <a:gd name="T17" fmla="*/ 364 h 620"/>
              <a:gd name="T18" fmla="*/ 16 w 719"/>
              <a:gd name="T19" fmla="*/ 423 h 620"/>
              <a:gd name="T20" fmla="*/ 75 w 719"/>
              <a:gd name="T21" fmla="*/ 423 h 620"/>
              <a:gd name="T22" fmla="*/ 230 w 719"/>
              <a:gd name="T23" fmla="*/ 269 h 620"/>
              <a:gd name="T24" fmla="*/ 238 w 719"/>
              <a:gd name="T25" fmla="*/ 266 h 620"/>
              <a:gd name="T26" fmla="*/ 250 w 719"/>
              <a:gd name="T27" fmla="*/ 277 h 620"/>
              <a:gd name="T28" fmla="*/ 246 w 719"/>
              <a:gd name="T29" fmla="*/ 286 h 620"/>
              <a:gd name="T30" fmla="*/ 246 w 719"/>
              <a:gd name="T31" fmla="*/ 286 h 620"/>
              <a:gd name="T32" fmla="*/ 64 w 719"/>
              <a:gd name="T33" fmla="*/ 468 h 620"/>
              <a:gd name="T34" fmla="*/ 60 w 719"/>
              <a:gd name="T35" fmla="*/ 531 h 620"/>
              <a:gd name="T36" fmla="*/ 122 w 719"/>
              <a:gd name="T37" fmla="*/ 527 h 620"/>
              <a:gd name="T38" fmla="*/ 305 w 719"/>
              <a:gd name="T39" fmla="*/ 345 h 620"/>
              <a:gd name="T40" fmla="*/ 314 w 719"/>
              <a:gd name="T41" fmla="*/ 341 h 620"/>
              <a:gd name="T42" fmla="*/ 325 w 719"/>
              <a:gd name="T43" fmla="*/ 353 h 620"/>
              <a:gd name="T44" fmla="*/ 322 w 719"/>
              <a:gd name="T45" fmla="*/ 361 h 620"/>
              <a:gd name="T46" fmla="*/ 322 w 719"/>
              <a:gd name="T47" fmla="*/ 361 h 620"/>
              <a:gd name="T48" fmla="*/ 143 w 719"/>
              <a:gd name="T49" fmla="*/ 540 h 620"/>
              <a:gd name="T50" fmla="*/ 139 w 719"/>
              <a:gd name="T51" fmla="*/ 603 h 620"/>
              <a:gd name="T52" fmla="*/ 202 w 719"/>
              <a:gd name="T53" fmla="*/ 599 h 620"/>
              <a:gd name="T54" fmla="*/ 230 w 719"/>
              <a:gd name="T55" fmla="*/ 572 h 620"/>
              <a:gd name="T56" fmla="*/ 246 w 719"/>
              <a:gd name="T57" fmla="*/ 541 h 620"/>
              <a:gd name="T58" fmla="*/ 277 w 719"/>
              <a:gd name="T59" fmla="*/ 524 h 620"/>
              <a:gd name="T60" fmla="*/ 279 w 719"/>
              <a:gd name="T61" fmla="*/ 522 h 620"/>
              <a:gd name="T62" fmla="*/ 260 w 719"/>
              <a:gd name="T63" fmla="*/ 477 h 620"/>
              <a:gd name="T64" fmla="*/ 279 w 719"/>
              <a:gd name="T65" fmla="*/ 426 h 620"/>
              <a:gd name="T66" fmla="*/ 324 w 719"/>
              <a:gd name="T67" fmla="*/ 407 h 620"/>
              <a:gd name="T68" fmla="*/ 321 w 719"/>
              <a:gd name="T69" fmla="*/ 386 h 620"/>
              <a:gd name="T70" fmla="*/ 339 w 719"/>
              <a:gd name="T71" fmla="*/ 340 h 620"/>
              <a:gd name="T72" fmla="*/ 386 w 719"/>
              <a:gd name="T73" fmla="*/ 321 h 620"/>
              <a:gd name="T74" fmla="*/ 429 w 719"/>
              <a:gd name="T75" fmla="*/ 335 h 620"/>
              <a:gd name="T76" fmla="*/ 447 w 719"/>
              <a:gd name="T77" fmla="*/ 300 h 620"/>
              <a:gd name="T78" fmla="*/ 495 w 719"/>
              <a:gd name="T79" fmla="*/ 280 h 620"/>
              <a:gd name="T80" fmla="*/ 543 w 719"/>
              <a:gd name="T81" fmla="*/ 300 h 620"/>
              <a:gd name="T82" fmla="*/ 595 w 719"/>
              <a:gd name="T83" fmla="*/ 352 h 620"/>
              <a:gd name="T84" fmla="*/ 700 w 719"/>
              <a:gd name="T85" fmla="*/ 245 h 620"/>
              <a:gd name="T86" fmla="*/ 700 w 719"/>
              <a:gd name="T87" fmla="*/ 178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19" h="620">
                <a:moveTo>
                  <a:pt x="700" y="178"/>
                </a:moveTo>
                <a:lnTo>
                  <a:pt x="523" y="0"/>
                </a:lnTo>
                <a:cubicBezTo>
                  <a:pt x="520" y="15"/>
                  <a:pt x="513" y="29"/>
                  <a:pt x="501" y="39"/>
                </a:cubicBezTo>
                <a:cubicBezTo>
                  <a:pt x="487" y="51"/>
                  <a:pt x="469" y="58"/>
                  <a:pt x="450" y="58"/>
                </a:cubicBezTo>
                <a:lnTo>
                  <a:pt x="353" y="58"/>
                </a:lnTo>
                <a:cubicBezTo>
                  <a:pt x="341" y="62"/>
                  <a:pt x="331" y="68"/>
                  <a:pt x="325" y="73"/>
                </a:cubicBezTo>
                <a:lnTo>
                  <a:pt x="56" y="342"/>
                </a:lnTo>
                <a:cubicBezTo>
                  <a:pt x="46" y="352"/>
                  <a:pt x="34" y="358"/>
                  <a:pt x="20" y="360"/>
                </a:cubicBezTo>
                <a:lnTo>
                  <a:pt x="16" y="364"/>
                </a:lnTo>
                <a:cubicBezTo>
                  <a:pt x="0" y="381"/>
                  <a:pt x="0" y="407"/>
                  <a:pt x="16" y="423"/>
                </a:cubicBezTo>
                <a:cubicBezTo>
                  <a:pt x="32" y="440"/>
                  <a:pt x="59" y="440"/>
                  <a:pt x="75" y="423"/>
                </a:cubicBezTo>
                <a:lnTo>
                  <a:pt x="230" y="269"/>
                </a:lnTo>
                <a:cubicBezTo>
                  <a:pt x="232" y="267"/>
                  <a:pt x="235" y="266"/>
                  <a:pt x="238" y="266"/>
                </a:cubicBezTo>
                <a:cubicBezTo>
                  <a:pt x="244" y="266"/>
                  <a:pt x="250" y="271"/>
                  <a:pt x="250" y="277"/>
                </a:cubicBezTo>
                <a:cubicBezTo>
                  <a:pt x="250" y="281"/>
                  <a:pt x="248" y="283"/>
                  <a:pt x="246" y="286"/>
                </a:cubicBezTo>
                <a:lnTo>
                  <a:pt x="246" y="286"/>
                </a:lnTo>
                <a:lnTo>
                  <a:pt x="64" y="468"/>
                </a:lnTo>
                <a:cubicBezTo>
                  <a:pt x="45" y="487"/>
                  <a:pt x="43" y="515"/>
                  <a:pt x="60" y="531"/>
                </a:cubicBezTo>
                <a:cubicBezTo>
                  <a:pt x="76" y="548"/>
                  <a:pt x="104" y="546"/>
                  <a:pt x="122" y="527"/>
                </a:cubicBezTo>
                <a:lnTo>
                  <a:pt x="305" y="345"/>
                </a:lnTo>
                <a:cubicBezTo>
                  <a:pt x="307" y="343"/>
                  <a:pt x="310" y="341"/>
                  <a:pt x="314" y="341"/>
                </a:cubicBezTo>
                <a:cubicBezTo>
                  <a:pt x="320" y="341"/>
                  <a:pt x="325" y="347"/>
                  <a:pt x="325" y="353"/>
                </a:cubicBezTo>
                <a:cubicBezTo>
                  <a:pt x="325" y="356"/>
                  <a:pt x="324" y="359"/>
                  <a:pt x="322" y="361"/>
                </a:cubicBezTo>
                <a:lnTo>
                  <a:pt x="322" y="361"/>
                </a:lnTo>
                <a:lnTo>
                  <a:pt x="143" y="540"/>
                </a:lnTo>
                <a:cubicBezTo>
                  <a:pt x="125" y="559"/>
                  <a:pt x="123" y="587"/>
                  <a:pt x="139" y="603"/>
                </a:cubicBezTo>
                <a:cubicBezTo>
                  <a:pt x="155" y="620"/>
                  <a:pt x="183" y="618"/>
                  <a:pt x="202" y="599"/>
                </a:cubicBezTo>
                <a:lnTo>
                  <a:pt x="230" y="572"/>
                </a:lnTo>
                <a:cubicBezTo>
                  <a:pt x="232" y="560"/>
                  <a:pt x="238" y="549"/>
                  <a:pt x="246" y="541"/>
                </a:cubicBezTo>
                <a:cubicBezTo>
                  <a:pt x="255" y="532"/>
                  <a:pt x="266" y="527"/>
                  <a:pt x="277" y="524"/>
                </a:cubicBezTo>
                <a:lnTo>
                  <a:pt x="279" y="522"/>
                </a:lnTo>
                <a:cubicBezTo>
                  <a:pt x="268" y="509"/>
                  <a:pt x="261" y="493"/>
                  <a:pt x="260" y="477"/>
                </a:cubicBezTo>
                <a:cubicBezTo>
                  <a:pt x="259" y="458"/>
                  <a:pt x="266" y="439"/>
                  <a:pt x="279" y="426"/>
                </a:cubicBezTo>
                <a:cubicBezTo>
                  <a:pt x="291" y="414"/>
                  <a:pt x="307" y="407"/>
                  <a:pt x="324" y="407"/>
                </a:cubicBezTo>
                <a:cubicBezTo>
                  <a:pt x="322" y="400"/>
                  <a:pt x="321" y="393"/>
                  <a:pt x="321" y="386"/>
                </a:cubicBezTo>
                <a:cubicBezTo>
                  <a:pt x="321" y="368"/>
                  <a:pt x="327" y="352"/>
                  <a:pt x="339" y="340"/>
                </a:cubicBezTo>
                <a:cubicBezTo>
                  <a:pt x="351" y="328"/>
                  <a:pt x="368" y="321"/>
                  <a:pt x="386" y="321"/>
                </a:cubicBezTo>
                <a:cubicBezTo>
                  <a:pt x="401" y="321"/>
                  <a:pt x="416" y="326"/>
                  <a:pt x="429" y="335"/>
                </a:cubicBezTo>
                <a:cubicBezTo>
                  <a:pt x="431" y="322"/>
                  <a:pt x="437" y="310"/>
                  <a:pt x="447" y="300"/>
                </a:cubicBezTo>
                <a:cubicBezTo>
                  <a:pt x="460" y="287"/>
                  <a:pt x="477" y="280"/>
                  <a:pt x="495" y="280"/>
                </a:cubicBezTo>
                <a:cubicBezTo>
                  <a:pt x="513" y="280"/>
                  <a:pt x="530" y="287"/>
                  <a:pt x="543" y="300"/>
                </a:cubicBezTo>
                <a:lnTo>
                  <a:pt x="595" y="352"/>
                </a:lnTo>
                <a:lnTo>
                  <a:pt x="700" y="245"/>
                </a:lnTo>
                <a:cubicBezTo>
                  <a:pt x="719" y="227"/>
                  <a:pt x="719" y="196"/>
                  <a:pt x="700" y="17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180E3C"/>
              </a:solidFill>
            </a:endParaRPr>
          </a:p>
        </p:txBody>
      </p:sp>
      <p:sp>
        <p:nvSpPr>
          <p:cNvPr id="94" name="Handshake6">
            <a:extLst>
              <a:ext uri="{FF2B5EF4-FFF2-40B4-BE49-F238E27FC236}">
                <a16:creationId xmlns:a16="http://schemas.microsoft.com/office/drawing/2014/main" id="{7E368B6D-7B03-46E4-8860-2ADAC7629089}"/>
              </a:ext>
            </a:extLst>
          </p:cNvPr>
          <p:cNvSpPr>
            <a:spLocks/>
          </p:cNvSpPr>
          <p:nvPr>
            <p:custDataLst>
              <p:tags r:id="rId6"/>
            </p:custDataLst>
          </p:nvPr>
        </p:nvSpPr>
        <p:spPr bwMode="auto">
          <a:xfrm>
            <a:off x="1285589" y="4020206"/>
            <a:ext cx="337092" cy="211763"/>
          </a:xfrm>
          <a:custGeom>
            <a:avLst/>
            <a:gdLst>
              <a:gd name="T0" fmla="*/ 574 w 622"/>
              <a:gd name="T1" fmla="*/ 0 h 391"/>
              <a:gd name="T2" fmla="*/ 448 w 622"/>
              <a:gd name="T3" fmla="*/ 0 h 391"/>
              <a:gd name="T4" fmla="*/ 444 w 622"/>
              <a:gd name="T5" fmla="*/ 1 h 391"/>
              <a:gd name="T6" fmla="*/ 279 w 622"/>
              <a:gd name="T7" fmla="*/ 1 h 391"/>
              <a:gd name="T8" fmla="*/ 212 w 622"/>
              <a:gd name="T9" fmla="*/ 29 h 391"/>
              <a:gd name="T10" fmla="*/ 15 w 622"/>
              <a:gd name="T11" fmla="*/ 229 h 391"/>
              <a:gd name="T12" fmla="*/ 15 w 622"/>
              <a:gd name="T13" fmla="*/ 285 h 391"/>
              <a:gd name="T14" fmla="*/ 106 w 622"/>
              <a:gd name="T15" fmla="*/ 376 h 391"/>
              <a:gd name="T16" fmla="*/ 162 w 622"/>
              <a:gd name="T17" fmla="*/ 376 h 391"/>
              <a:gd name="T18" fmla="*/ 431 w 622"/>
              <a:gd name="T19" fmla="*/ 107 h 391"/>
              <a:gd name="T20" fmla="*/ 472 w 622"/>
              <a:gd name="T21" fmla="*/ 84 h 391"/>
              <a:gd name="T22" fmla="*/ 574 w 622"/>
              <a:gd name="T23" fmla="*/ 84 h 391"/>
              <a:gd name="T24" fmla="*/ 622 w 622"/>
              <a:gd name="T25" fmla="*/ 42 h 391"/>
              <a:gd name="T26" fmla="*/ 574 w 622"/>
              <a:gd name="T27" fmla="*/ 0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2" h="391">
                <a:moveTo>
                  <a:pt x="574" y="0"/>
                </a:moveTo>
                <a:lnTo>
                  <a:pt x="448" y="0"/>
                </a:lnTo>
                <a:cubicBezTo>
                  <a:pt x="446" y="0"/>
                  <a:pt x="445" y="1"/>
                  <a:pt x="444" y="1"/>
                </a:cubicBezTo>
                <a:lnTo>
                  <a:pt x="279" y="1"/>
                </a:lnTo>
                <a:cubicBezTo>
                  <a:pt x="257" y="1"/>
                  <a:pt x="227" y="13"/>
                  <a:pt x="212" y="29"/>
                </a:cubicBezTo>
                <a:lnTo>
                  <a:pt x="15" y="229"/>
                </a:lnTo>
                <a:cubicBezTo>
                  <a:pt x="0" y="244"/>
                  <a:pt x="0" y="269"/>
                  <a:pt x="15" y="285"/>
                </a:cubicBezTo>
                <a:lnTo>
                  <a:pt x="106" y="376"/>
                </a:lnTo>
                <a:cubicBezTo>
                  <a:pt x="122" y="391"/>
                  <a:pt x="147" y="391"/>
                  <a:pt x="162" y="376"/>
                </a:cubicBezTo>
                <a:lnTo>
                  <a:pt x="431" y="107"/>
                </a:lnTo>
                <a:cubicBezTo>
                  <a:pt x="440" y="97"/>
                  <a:pt x="456" y="89"/>
                  <a:pt x="472" y="84"/>
                </a:cubicBezTo>
                <a:lnTo>
                  <a:pt x="574" y="84"/>
                </a:lnTo>
                <a:cubicBezTo>
                  <a:pt x="600" y="84"/>
                  <a:pt x="622" y="65"/>
                  <a:pt x="622" y="42"/>
                </a:cubicBezTo>
                <a:cubicBezTo>
                  <a:pt x="622" y="19"/>
                  <a:pt x="600" y="0"/>
                  <a:pt x="574"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180E3C"/>
              </a:solidFill>
            </a:endParaRPr>
          </a:p>
        </p:txBody>
      </p:sp>
      <p:sp>
        <p:nvSpPr>
          <p:cNvPr id="96" name="Handshake6">
            <a:extLst>
              <a:ext uri="{FF2B5EF4-FFF2-40B4-BE49-F238E27FC236}">
                <a16:creationId xmlns:a16="http://schemas.microsoft.com/office/drawing/2014/main" id="{B2052752-36A3-4A64-87CF-ABB34A956860}"/>
              </a:ext>
            </a:extLst>
          </p:cNvPr>
          <p:cNvSpPr>
            <a:spLocks/>
          </p:cNvSpPr>
          <p:nvPr>
            <p:custDataLst>
              <p:tags r:id="rId7"/>
            </p:custDataLst>
          </p:nvPr>
        </p:nvSpPr>
        <p:spPr bwMode="auto">
          <a:xfrm>
            <a:off x="1629410" y="4205606"/>
            <a:ext cx="63921" cy="81854"/>
          </a:xfrm>
          <a:custGeom>
            <a:avLst/>
            <a:gdLst>
              <a:gd name="T0" fmla="*/ 139 w 155"/>
              <a:gd name="T1" fmla="*/ 139 h 155"/>
              <a:gd name="T2" fmla="*/ 80 w 155"/>
              <a:gd name="T3" fmla="*/ 139 h 155"/>
              <a:gd name="T4" fmla="*/ 16 w 155"/>
              <a:gd name="T5" fmla="*/ 76 h 155"/>
              <a:gd name="T6" fmla="*/ 16 w 155"/>
              <a:gd name="T7" fmla="*/ 17 h 155"/>
              <a:gd name="T8" fmla="*/ 16 w 155"/>
              <a:gd name="T9" fmla="*/ 17 h 155"/>
              <a:gd name="T10" fmla="*/ 75 w 155"/>
              <a:gd name="T11" fmla="*/ 17 h 155"/>
              <a:gd name="T12" fmla="*/ 139 w 155"/>
              <a:gd name="T13" fmla="*/ 80 h 155"/>
              <a:gd name="T14" fmla="*/ 139 w 155"/>
              <a:gd name="T15" fmla="*/ 139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155">
                <a:moveTo>
                  <a:pt x="139" y="139"/>
                </a:moveTo>
                <a:cubicBezTo>
                  <a:pt x="122" y="155"/>
                  <a:pt x="96" y="155"/>
                  <a:pt x="80" y="139"/>
                </a:cubicBezTo>
                <a:lnTo>
                  <a:pt x="16" y="76"/>
                </a:lnTo>
                <a:cubicBezTo>
                  <a:pt x="0" y="59"/>
                  <a:pt x="0" y="33"/>
                  <a:pt x="16" y="17"/>
                </a:cubicBezTo>
                <a:lnTo>
                  <a:pt x="16" y="17"/>
                </a:lnTo>
                <a:cubicBezTo>
                  <a:pt x="33" y="0"/>
                  <a:pt x="59" y="0"/>
                  <a:pt x="75" y="17"/>
                </a:cubicBezTo>
                <a:lnTo>
                  <a:pt x="139" y="80"/>
                </a:lnTo>
                <a:cubicBezTo>
                  <a:pt x="155" y="96"/>
                  <a:pt x="155" y="123"/>
                  <a:pt x="139" y="13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180E3C"/>
              </a:solidFill>
            </a:endParaRPr>
          </a:p>
        </p:txBody>
      </p:sp>
      <p:sp>
        <p:nvSpPr>
          <p:cNvPr id="97" name="Handshake6">
            <a:extLst>
              <a:ext uri="{FF2B5EF4-FFF2-40B4-BE49-F238E27FC236}">
                <a16:creationId xmlns:a16="http://schemas.microsoft.com/office/drawing/2014/main" id="{FED52D8A-F859-4D73-A4B6-AA284C6D41DF}"/>
              </a:ext>
            </a:extLst>
          </p:cNvPr>
          <p:cNvSpPr>
            <a:spLocks/>
          </p:cNvSpPr>
          <p:nvPr>
            <p:custDataLst>
              <p:tags r:id="rId8"/>
            </p:custDataLst>
          </p:nvPr>
        </p:nvSpPr>
        <p:spPr bwMode="auto">
          <a:xfrm>
            <a:off x="1538654" y="4273312"/>
            <a:ext cx="72737" cy="93144"/>
          </a:xfrm>
          <a:custGeom>
            <a:avLst/>
            <a:gdLst>
              <a:gd name="T0" fmla="*/ 160 w 176"/>
              <a:gd name="T1" fmla="*/ 160 h 176"/>
              <a:gd name="T2" fmla="*/ 97 w 176"/>
              <a:gd name="T3" fmla="*/ 156 h 176"/>
              <a:gd name="T4" fmla="*/ 20 w 176"/>
              <a:gd name="T5" fmla="*/ 79 h 176"/>
              <a:gd name="T6" fmla="*/ 16 w 176"/>
              <a:gd name="T7" fmla="*/ 16 h 176"/>
              <a:gd name="T8" fmla="*/ 16 w 176"/>
              <a:gd name="T9" fmla="*/ 16 h 176"/>
              <a:gd name="T10" fmla="*/ 79 w 176"/>
              <a:gd name="T11" fmla="*/ 20 h 176"/>
              <a:gd name="T12" fmla="*/ 156 w 176"/>
              <a:gd name="T13" fmla="*/ 97 h 176"/>
              <a:gd name="T14" fmla="*/ 160 w 176"/>
              <a:gd name="T15" fmla="*/ 160 h 1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176">
                <a:moveTo>
                  <a:pt x="160" y="160"/>
                </a:moveTo>
                <a:cubicBezTo>
                  <a:pt x="143" y="176"/>
                  <a:pt x="115" y="174"/>
                  <a:pt x="97" y="156"/>
                </a:cubicBezTo>
                <a:lnTo>
                  <a:pt x="20" y="79"/>
                </a:lnTo>
                <a:cubicBezTo>
                  <a:pt x="2" y="61"/>
                  <a:pt x="0" y="33"/>
                  <a:pt x="16" y="16"/>
                </a:cubicBezTo>
                <a:lnTo>
                  <a:pt x="16" y="16"/>
                </a:lnTo>
                <a:cubicBezTo>
                  <a:pt x="32" y="0"/>
                  <a:pt x="61" y="2"/>
                  <a:pt x="79" y="20"/>
                </a:cubicBezTo>
                <a:lnTo>
                  <a:pt x="156" y="97"/>
                </a:lnTo>
                <a:cubicBezTo>
                  <a:pt x="174" y="115"/>
                  <a:pt x="176" y="144"/>
                  <a:pt x="160" y="16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180E3C"/>
              </a:solidFill>
            </a:endParaRPr>
          </a:p>
        </p:txBody>
      </p:sp>
      <p:sp>
        <p:nvSpPr>
          <p:cNvPr id="98" name="Handshake6">
            <a:extLst>
              <a:ext uri="{FF2B5EF4-FFF2-40B4-BE49-F238E27FC236}">
                <a16:creationId xmlns:a16="http://schemas.microsoft.com/office/drawing/2014/main" id="{8C9CB1D7-7716-4992-8249-8A12BFA41850}"/>
              </a:ext>
            </a:extLst>
          </p:cNvPr>
          <p:cNvSpPr>
            <a:spLocks/>
          </p:cNvSpPr>
          <p:nvPr>
            <p:custDataLst>
              <p:tags r:id="rId9"/>
            </p:custDataLst>
          </p:nvPr>
        </p:nvSpPr>
        <p:spPr bwMode="auto">
          <a:xfrm>
            <a:off x="1562603" y="4234040"/>
            <a:ext cx="102280" cy="102280"/>
          </a:xfrm>
          <a:custGeom>
            <a:avLst/>
            <a:gdLst>
              <a:gd name="T0" fmla="*/ 173 w 189"/>
              <a:gd name="T1" fmla="*/ 172 h 189"/>
              <a:gd name="T2" fmla="*/ 110 w 189"/>
              <a:gd name="T3" fmla="*/ 168 h 189"/>
              <a:gd name="T4" fmla="*/ 21 w 189"/>
              <a:gd name="T5" fmla="*/ 79 h 189"/>
              <a:gd name="T6" fmla="*/ 17 w 189"/>
              <a:gd name="T7" fmla="*/ 16 h 189"/>
              <a:gd name="T8" fmla="*/ 17 w 189"/>
              <a:gd name="T9" fmla="*/ 16 h 189"/>
              <a:gd name="T10" fmla="*/ 80 w 189"/>
              <a:gd name="T11" fmla="*/ 20 h 189"/>
              <a:gd name="T12" fmla="*/ 169 w 189"/>
              <a:gd name="T13" fmla="*/ 109 h 189"/>
              <a:gd name="T14" fmla="*/ 173 w 189"/>
              <a:gd name="T15" fmla="*/ 172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89">
                <a:moveTo>
                  <a:pt x="173" y="172"/>
                </a:moveTo>
                <a:cubicBezTo>
                  <a:pt x="157" y="189"/>
                  <a:pt x="129" y="187"/>
                  <a:pt x="110" y="168"/>
                </a:cubicBezTo>
                <a:lnTo>
                  <a:pt x="21" y="79"/>
                </a:lnTo>
                <a:cubicBezTo>
                  <a:pt x="2" y="61"/>
                  <a:pt x="0" y="32"/>
                  <a:pt x="17" y="16"/>
                </a:cubicBezTo>
                <a:lnTo>
                  <a:pt x="17" y="16"/>
                </a:lnTo>
                <a:cubicBezTo>
                  <a:pt x="33" y="0"/>
                  <a:pt x="61" y="2"/>
                  <a:pt x="80" y="20"/>
                </a:cubicBezTo>
                <a:lnTo>
                  <a:pt x="169" y="109"/>
                </a:lnTo>
                <a:cubicBezTo>
                  <a:pt x="188" y="128"/>
                  <a:pt x="189" y="156"/>
                  <a:pt x="173" y="172"/>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180E3C"/>
              </a:solidFill>
            </a:endParaRPr>
          </a:p>
        </p:txBody>
      </p:sp>
      <p:sp>
        <p:nvSpPr>
          <p:cNvPr id="99" name="Handshake6">
            <a:extLst>
              <a:ext uri="{FF2B5EF4-FFF2-40B4-BE49-F238E27FC236}">
                <a16:creationId xmlns:a16="http://schemas.microsoft.com/office/drawing/2014/main" id="{935BD4C1-B1A0-4223-9D77-BA9559F43BC9}"/>
              </a:ext>
            </a:extLst>
          </p:cNvPr>
          <p:cNvSpPr>
            <a:spLocks/>
          </p:cNvSpPr>
          <p:nvPr>
            <p:custDataLst>
              <p:tags r:id="rId10"/>
            </p:custDataLst>
          </p:nvPr>
        </p:nvSpPr>
        <p:spPr bwMode="auto">
          <a:xfrm>
            <a:off x="1506316" y="4324748"/>
            <a:ext cx="72028" cy="73469"/>
          </a:xfrm>
          <a:custGeom>
            <a:avLst/>
            <a:gdLst>
              <a:gd name="T0" fmla="*/ 118 w 134"/>
              <a:gd name="T1" fmla="*/ 118 h 135"/>
              <a:gd name="T2" fmla="*/ 55 w 134"/>
              <a:gd name="T3" fmla="*/ 114 h 135"/>
              <a:gd name="T4" fmla="*/ 20 w 134"/>
              <a:gd name="T5" fmla="*/ 79 h 135"/>
              <a:gd name="T6" fmla="*/ 16 w 134"/>
              <a:gd name="T7" fmla="*/ 16 h 135"/>
              <a:gd name="T8" fmla="*/ 16 w 134"/>
              <a:gd name="T9" fmla="*/ 16 h 135"/>
              <a:gd name="T10" fmla="*/ 79 w 134"/>
              <a:gd name="T11" fmla="*/ 20 h 135"/>
              <a:gd name="T12" fmla="*/ 114 w 134"/>
              <a:gd name="T13" fmla="*/ 55 h 135"/>
              <a:gd name="T14" fmla="*/ 118 w 134"/>
              <a:gd name="T15" fmla="*/ 118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135">
                <a:moveTo>
                  <a:pt x="118" y="118"/>
                </a:moveTo>
                <a:cubicBezTo>
                  <a:pt x="102" y="135"/>
                  <a:pt x="74" y="133"/>
                  <a:pt x="55" y="114"/>
                </a:cubicBezTo>
                <a:lnTo>
                  <a:pt x="20" y="79"/>
                </a:lnTo>
                <a:cubicBezTo>
                  <a:pt x="1" y="61"/>
                  <a:pt x="0" y="32"/>
                  <a:pt x="16" y="16"/>
                </a:cubicBezTo>
                <a:lnTo>
                  <a:pt x="16" y="16"/>
                </a:lnTo>
                <a:cubicBezTo>
                  <a:pt x="32" y="0"/>
                  <a:pt x="60" y="2"/>
                  <a:pt x="79" y="20"/>
                </a:cubicBezTo>
                <a:lnTo>
                  <a:pt x="114" y="55"/>
                </a:lnTo>
                <a:cubicBezTo>
                  <a:pt x="133" y="74"/>
                  <a:pt x="134" y="102"/>
                  <a:pt x="118" y="11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180E3C"/>
              </a:solidFill>
            </a:endParaRPr>
          </a:p>
        </p:txBody>
      </p:sp>
      <p:sp>
        <p:nvSpPr>
          <p:cNvPr id="85" name="Title 3"/>
          <p:cNvSpPr txBox="1">
            <a:spLocks/>
          </p:cNvSpPr>
          <p:nvPr/>
        </p:nvSpPr>
        <p:spPr bwMode="auto">
          <a:xfrm>
            <a:off x="610956" y="427585"/>
            <a:ext cx="10619988" cy="521321"/>
          </a:xfrm>
          <a:prstGeom prst="rect">
            <a:avLst/>
          </a:prstGeom>
          <a:noFill/>
          <a:ln>
            <a:noFill/>
          </a:ln>
          <a:effectLst/>
        </p:spPr>
        <p:txBody>
          <a:bodyPr vert="horz" wrap="square" lIns="90000" tIns="0" rIns="0" bIns="0" numCol="1" anchor="t" anchorCtr="0" compatLnSpc="1">
            <a:prstTxWarp prst="textNoShape">
              <a:avLst/>
            </a:prstTxWarp>
          </a:bodyPr>
          <a:lstStyle>
            <a:lvl1pPr algn="l" rtl="0" eaLnBrk="1" fontAlgn="base" hangingPunct="1">
              <a:spcBef>
                <a:spcPct val="0"/>
              </a:spcBef>
              <a:spcAft>
                <a:spcPct val="0"/>
              </a:spcAft>
              <a:defRPr sz="2000" b="1">
                <a:solidFill>
                  <a:schemeClr val="tx1"/>
                </a:solidFill>
                <a:latin typeface="+mj-lt"/>
                <a:ea typeface="+mj-ea"/>
                <a:cs typeface="+mj-cs"/>
              </a:defRPr>
            </a:lvl1pPr>
            <a:lvl2pPr algn="l" rtl="0" eaLnBrk="1" fontAlgn="base" hangingPunct="1">
              <a:spcBef>
                <a:spcPct val="0"/>
              </a:spcBef>
              <a:spcAft>
                <a:spcPct val="0"/>
              </a:spcAft>
              <a:defRPr sz="2954" b="1">
                <a:solidFill>
                  <a:schemeClr val="tx1"/>
                </a:solidFill>
                <a:latin typeface="Arial" charset="0"/>
                <a:cs typeface="Arial" charset="0"/>
              </a:defRPr>
            </a:lvl2pPr>
            <a:lvl3pPr algn="l" rtl="0" eaLnBrk="1" fontAlgn="base" hangingPunct="1">
              <a:spcBef>
                <a:spcPct val="0"/>
              </a:spcBef>
              <a:spcAft>
                <a:spcPct val="0"/>
              </a:spcAft>
              <a:defRPr sz="2954" b="1">
                <a:solidFill>
                  <a:schemeClr val="tx1"/>
                </a:solidFill>
                <a:latin typeface="Arial" charset="0"/>
                <a:cs typeface="Arial" charset="0"/>
              </a:defRPr>
            </a:lvl3pPr>
            <a:lvl4pPr algn="l" rtl="0" eaLnBrk="1" fontAlgn="base" hangingPunct="1">
              <a:spcBef>
                <a:spcPct val="0"/>
              </a:spcBef>
              <a:spcAft>
                <a:spcPct val="0"/>
              </a:spcAft>
              <a:defRPr sz="2954" b="1">
                <a:solidFill>
                  <a:schemeClr val="tx1"/>
                </a:solidFill>
                <a:latin typeface="Arial" charset="0"/>
                <a:cs typeface="Arial" charset="0"/>
              </a:defRPr>
            </a:lvl4pPr>
            <a:lvl5pPr algn="l" rtl="0" eaLnBrk="1" fontAlgn="base" hangingPunct="1">
              <a:spcBef>
                <a:spcPct val="0"/>
              </a:spcBef>
              <a:spcAft>
                <a:spcPct val="0"/>
              </a:spcAft>
              <a:defRPr sz="2954" b="1">
                <a:solidFill>
                  <a:schemeClr val="tx1"/>
                </a:solidFill>
                <a:latin typeface="Arial" charset="0"/>
                <a:cs typeface="Arial" charset="0"/>
              </a:defRPr>
            </a:lvl5pPr>
            <a:lvl6pPr marL="562722" algn="l" rtl="0" eaLnBrk="1" fontAlgn="base" hangingPunct="1">
              <a:spcBef>
                <a:spcPct val="0"/>
              </a:spcBef>
              <a:spcAft>
                <a:spcPct val="0"/>
              </a:spcAft>
              <a:defRPr sz="3446" b="1">
                <a:solidFill>
                  <a:schemeClr val="tx1"/>
                </a:solidFill>
                <a:latin typeface="Arial" charset="0"/>
                <a:cs typeface="Arial" charset="0"/>
              </a:defRPr>
            </a:lvl6pPr>
            <a:lvl7pPr marL="1125444" algn="l" rtl="0" eaLnBrk="1" fontAlgn="base" hangingPunct="1">
              <a:spcBef>
                <a:spcPct val="0"/>
              </a:spcBef>
              <a:spcAft>
                <a:spcPct val="0"/>
              </a:spcAft>
              <a:defRPr sz="3446" b="1">
                <a:solidFill>
                  <a:schemeClr val="tx1"/>
                </a:solidFill>
                <a:latin typeface="Arial" charset="0"/>
                <a:cs typeface="Arial" charset="0"/>
              </a:defRPr>
            </a:lvl7pPr>
            <a:lvl8pPr marL="1688165" algn="l" rtl="0" eaLnBrk="1" fontAlgn="base" hangingPunct="1">
              <a:spcBef>
                <a:spcPct val="0"/>
              </a:spcBef>
              <a:spcAft>
                <a:spcPct val="0"/>
              </a:spcAft>
              <a:defRPr sz="3446" b="1">
                <a:solidFill>
                  <a:schemeClr val="tx1"/>
                </a:solidFill>
                <a:latin typeface="Arial" charset="0"/>
                <a:cs typeface="Arial" charset="0"/>
              </a:defRPr>
            </a:lvl8pPr>
            <a:lvl9pPr marL="2250887" algn="l" rtl="0" eaLnBrk="1" fontAlgn="base" hangingPunct="1">
              <a:spcBef>
                <a:spcPct val="0"/>
              </a:spcBef>
              <a:spcAft>
                <a:spcPct val="0"/>
              </a:spcAft>
              <a:defRPr sz="3446" b="1">
                <a:solidFill>
                  <a:schemeClr val="tx1"/>
                </a:solidFill>
                <a:latin typeface="Arial" charset="0"/>
                <a:cs typeface="Arial" charset="0"/>
              </a:defRPr>
            </a:lvl9pPr>
          </a:lstStyle>
          <a:p>
            <a:r>
              <a:rPr lang="en-GB" sz="2800" kern="0" dirty="0"/>
              <a:t>With support needed to ensure a seamless investor process</a:t>
            </a:r>
          </a:p>
        </p:txBody>
      </p:sp>
      <p:pic>
        <p:nvPicPr>
          <p:cNvPr id="5" name="Graphic 4" descr="Employee Badge">
            <a:extLst>
              <a:ext uri="{FF2B5EF4-FFF2-40B4-BE49-F238E27FC236}">
                <a16:creationId xmlns:a16="http://schemas.microsoft.com/office/drawing/2014/main" id="{5FECAC14-6C8E-49EB-AC2C-D16EC8AB3F4F}"/>
              </a:ext>
            </a:extLst>
          </p:cNvPr>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5626800" y="2641936"/>
            <a:ext cx="914400" cy="914400"/>
          </a:xfrm>
          <a:prstGeom prst="rect">
            <a:avLst/>
          </a:prstGeom>
        </p:spPr>
      </p:pic>
      <p:grpSp>
        <p:nvGrpSpPr>
          <p:cNvPr id="86" name="Group 85">
            <a:extLst>
              <a:ext uri="{FF2B5EF4-FFF2-40B4-BE49-F238E27FC236}">
                <a16:creationId xmlns:a16="http://schemas.microsoft.com/office/drawing/2014/main" id="{885DD41E-D6D5-466A-9D56-BD858CF38524}"/>
              </a:ext>
            </a:extLst>
          </p:cNvPr>
          <p:cNvGrpSpPr>
            <a:grpSpLocks noChangeAspect="1"/>
          </p:cNvGrpSpPr>
          <p:nvPr/>
        </p:nvGrpSpPr>
        <p:grpSpPr>
          <a:xfrm>
            <a:off x="11316743" y="5611017"/>
            <a:ext cx="536113" cy="504000"/>
            <a:chOff x="8742921" y="4676892"/>
            <a:chExt cx="577519" cy="542925"/>
          </a:xfrm>
          <a:solidFill>
            <a:schemeClr val="bg1"/>
          </a:solidFill>
        </p:grpSpPr>
        <p:sp>
          <p:nvSpPr>
            <p:cNvPr id="100" name="Freeform 150">
              <a:hlinkClick r:id="rId36" action="ppaction://hlinksldjump"/>
              <a:extLst>
                <a:ext uri="{FF2B5EF4-FFF2-40B4-BE49-F238E27FC236}">
                  <a16:creationId xmlns:a16="http://schemas.microsoft.com/office/drawing/2014/main" id="{871E85BA-F1BA-46A0-8CF7-A238B79E7BCC}"/>
                </a:ext>
              </a:extLst>
            </p:cNvPr>
            <p:cNvSpPr>
              <a:spLocks/>
            </p:cNvSpPr>
            <p:nvPr/>
          </p:nvSpPr>
          <p:spPr bwMode="auto">
            <a:xfrm>
              <a:off x="8742921" y="4916107"/>
              <a:ext cx="577519" cy="303710"/>
            </a:xfrm>
            <a:custGeom>
              <a:avLst/>
              <a:gdLst>
                <a:gd name="T0" fmla="*/ 200 w 213"/>
                <a:gd name="T1" fmla="*/ 100 h 112"/>
                <a:gd name="T2" fmla="*/ 200 w 213"/>
                <a:gd name="T3" fmla="*/ 87 h 112"/>
                <a:gd name="T4" fmla="*/ 188 w 213"/>
                <a:gd name="T5" fmla="*/ 87 h 112"/>
                <a:gd name="T6" fmla="*/ 188 w 213"/>
                <a:gd name="T7" fmla="*/ 12 h 112"/>
                <a:gd name="T8" fmla="*/ 200 w 213"/>
                <a:gd name="T9" fmla="*/ 12 h 112"/>
                <a:gd name="T10" fmla="*/ 200 w 213"/>
                <a:gd name="T11" fmla="*/ 0 h 112"/>
                <a:gd name="T12" fmla="*/ 163 w 213"/>
                <a:gd name="T13" fmla="*/ 0 h 112"/>
                <a:gd name="T14" fmla="*/ 163 w 213"/>
                <a:gd name="T15" fmla="*/ 12 h 112"/>
                <a:gd name="T16" fmla="*/ 175 w 213"/>
                <a:gd name="T17" fmla="*/ 12 h 112"/>
                <a:gd name="T18" fmla="*/ 175 w 213"/>
                <a:gd name="T19" fmla="*/ 87 h 112"/>
                <a:gd name="T20" fmla="*/ 138 w 213"/>
                <a:gd name="T21" fmla="*/ 87 h 112"/>
                <a:gd name="T22" fmla="*/ 138 w 213"/>
                <a:gd name="T23" fmla="*/ 12 h 112"/>
                <a:gd name="T24" fmla="*/ 150 w 213"/>
                <a:gd name="T25" fmla="*/ 12 h 112"/>
                <a:gd name="T26" fmla="*/ 150 w 213"/>
                <a:gd name="T27" fmla="*/ 0 h 112"/>
                <a:gd name="T28" fmla="*/ 113 w 213"/>
                <a:gd name="T29" fmla="*/ 0 h 112"/>
                <a:gd name="T30" fmla="*/ 113 w 213"/>
                <a:gd name="T31" fmla="*/ 12 h 112"/>
                <a:gd name="T32" fmla="*/ 125 w 213"/>
                <a:gd name="T33" fmla="*/ 12 h 112"/>
                <a:gd name="T34" fmla="*/ 125 w 213"/>
                <a:gd name="T35" fmla="*/ 87 h 112"/>
                <a:gd name="T36" fmla="*/ 88 w 213"/>
                <a:gd name="T37" fmla="*/ 87 h 112"/>
                <a:gd name="T38" fmla="*/ 88 w 213"/>
                <a:gd name="T39" fmla="*/ 12 h 112"/>
                <a:gd name="T40" fmla="*/ 100 w 213"/>
                <a:gd name="T41" fmla="*/ 12 h 112"/>
                <a:gd name="T42" fmla="*/ 100 w 213"/>
                <a:gd name="T43" fmla="*/ 0 h 112"/>
                <a:gd name="T44" fmla="*/ 63 w 213"/>
                <a:gd name="T45" fmla="*/ 0 h 112"/>
                <a:gd name="T46" fmla="*/ 63 w 213"/>
                <a:gd name="T47" fmla="*/ 12 h 112"/>
                <a:gd name="T48" fmla="*/ 75 w 213"/>
                <a:gd name="T49" fmla="*/ 12 h 112"/>
                <a:gd name="T50" fmla="*/ 75 w 213"/>
                <a:gd name="T51" fmla="*/ 87 h 112"/>
                <a:gd name="T52" fmla="*/ 38 w 213"/>
                <a:gd name="T53" fmla="*/ 87 h 112"/>
                <a:gd name="T54" fmla="*/ 38 w 213"/>
                <a:gd name="T55" fmla="*/ 12 h 112"/>
                <a:gd name="T56" fmla="*/ 50 w 213"/>
                <a:gd name="T57" fmla="*/ 12 h 112"/>
                <a:gd name="T58" fmla="*/ 50 w 213"/>
                <a:gd name="T59" fmla="*/ 0 h 112"/>
                <a:gd name="T60" fmla="*/ 13 w 213"/>
                <a:gd name="T61" fmla="*/ 0 h 112"/>
                <a:gd name="T62" fmla="*/ 13 w 213"/>
                <a:gd name="T63" fmla="*/ 12 h 112"/>
                <a:gd name="T64" fmla="*/ 25 w 213"/>
                <a:gd name="T65" fmla="*/ 12 h 112"/>
                <a:gd name="T66" fmla="*/ 25 w 213"/>
                <a:gd name="T67" fmla="*/ 87 h 112"/>
                <a:gd name="T68" fmla="*/ 13 w 213"/>
                <a:gd name="T69" fmla="*/ 87 h 112"/>
                <a:gd name="T70" fmla="*/ 13 w 213"/>
                <a:gd name="T71" fmla="*/ 100 h 112"/>
                <a:gd name="T72" fmla="*/ 0 w 213"/>
                <a:gd name="T73" fmla="*/ 100 h 112"/>
                <a:gd name="T74" fmla="*/ 0 w 213"/>
                <a:gd name="T75" fmla="*/ 112 h 112"/>
                <a:gd name="T76" fmla="*/ 213 w 213"/>
                <a:gd name="T77" fmla="*/ 112 h 112"/>
                <a:gd name="T78" fmla="*/ 213 w 213"/>
                <a:gd name="T79" fmla="*/ 100 h 112"/>
                <a:gd name="T80" fmla="*/ 200 w 213"/>
                <a:gd name="T81" fmla="*/ 10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3" h="112">
                  <a:moveTo>
                    <a:pt x="200" y="100"/>
                  </a:moveTo>
                  <a:lnTo>
                    <a:pt x="200" y="87"/>
                  </a:lnTo>
                  <a:lnTo>
                    <a:pt x="188" y="87"/>
                  </a:lnTo>
                  <a:lnTo>
                    <a:pt x="188" y="12"/>
                  </a:lnTo>
                  <a:lnTo>
                    <a:pt x="200" y="12"/>
                  </a:lnTo>
                  <a:lnTo>
                    <a:pt x="200" y="0"/>
                  </a:lnTo>
                  <a:lnTo>
                    <a:pt x="163" y="0"/>
                  </a:lnTo>
                  <a:lnTo>
                    <a:pt x="163" y="12"/>
                  </a:lnTo>
                  <a:lnTo>
                    <a:pt x="175" y="12"/>
                  </a:lnTo>
                  <a:lnTo>
                    <a:pt x="175" y="87"/>
                  </a:lnTo>
                  <a:lnTo>
                    <a:pt x="138" y="87"/>
                  </a:lnTo>
                  <a:lnTo>
                    <a:pt x="138" y="12"/>
                  </a:lnTo>
                  <a:lnTo>
                    <a:pt x="150" y="12"/>
                  </a:lnTo>
                  <a:lnTo>
                    <a:pt x="150" y="0"/>
                  </a:lnTo>
                  <a:lnTo>
                    <a:pt x="113" y="0"/>
                  </a:lnTo>
                  <a:lnTo>
                    <a:pt x="113" y="12"/>
                  </a:lnTo>
                  <a:lnTo>
                    <a:pt x="125" y="12"/>
                  </a:lnTo>
                  <a:lnTo>
                    <a:pt x="125" y="87"/>
                  </a:lnTo>
                  <a:lnTo>
                    <a:pt x="88" y="87"/>
                  </a:lnTo>
                  <a:lnTo>
                    <a:pt x="88" y="12"/>
                  </a:lnTo>
                  <a:lnTo>
                    <a:pt x="100" y="12"/>
                  </a:lnTo>
                  <a:lnTo>
                    <a:pt x="100" y="0"/>
                  </a:lnTo>
                  <a:lnTo>
                    <a:pt x="63" y="0"/>
                  </a:lnTo>
                  <a:lnTo>
                    <a:pt x="63" y="12"/>
                  </a:lnTo>
                  <a:lnTo>
                    <a:pt x="75" y="12"/>
                  </a:lnTo>
                  <a:lnTo>
                    <a:pt x="75" y="87"/>
                  </a:lnTo>
                  <a:lnTo>
                    <a:pt x="38" y="87"/>
                  </a:lnTo>
                  <a:lnTo>
                    <a:pt x="38" y="12"/>
                  </a:lnTo>
                  <a:lnTo>
                    <a:pt x="50" y="12"/>
                  </a:lnTo>
                  <a:lnTo>
                    <a:pt x="50" y="0"/>
                  </a:lnTo>
                  <a:lnTo>
                    <a:pt x="13" y="0"/>
                  </a:lnTo>
                  <a:lnTo>
                    <a:pt x="13" y="12"/>
                  </a:lnTo>
                  <a:lnTo>
                    <a:pt x="25" y="12"/>
                  </a:lnTo>
                  <a:lnTo>
                    <a:pt x="25" y="87"/>
                  </a:lnTo>
                  <a:lnTo>
                    <a:pt x="13" y="87"/>
                  </a:lnTo>
                  <a:lnTo>
                    <a:pt x="13" y="100"/>
                  </a:lnTo>
                  <a:lnTo>
                    <a:pt x="0" y="100"/>
                  </a:lnTo>
                  <a:lnTo>
                    <a:pt x="0" y="112"/>
                  </a:lnTo>
                  <a:lnTo>
                    <a:pt x="213" y="112"/>
                  </a:lnTo>
                  <a:lnTo>
                    <a:pt x="213" y="100"/>
                  </a:lnTo>
                  <a:lnTo>
                    <a:pt x="200" y="10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1" name="Freeform 151">
              <a:hlinkClick r:id="rId36" action="ppaction://hlinksldjump"/>
              <a:extLst>
                <a:ext uri="{FF2B5EF4-FFF2-40B4-BE49-F238E27FC236}">
                  <a16:creationId xmlns:a16="http://schemas.microsoft.com/office/drawing/2014/main" id="{7FFA7011-25CE-44DD-88E4-6B5D10F3BE26}"/>
                </a:ext>
              </a:extLst>
            </p:cNvPr>
            <p:cNvSpPr>
              <a:spLocks/>
            </p:cNvSpPr>
            <p:nvPr/>
          </p:nvSpPr>
          <p:spPr bwMode="auto">
            <a:xfrm>
              <a:off x="8742921" y="4676892"/>
              <a:ext cx="577519" cy="203450"/>
            </a:xfrm>
            <a:custGeom>
              <a:avLst/>
              <a:gdLst>
                <a:gd name="T0" fmla="*/ 100 w 213"/>
                <a:gd name="T1" fmla="*/ 0 h 75"/>
                <a:gd name="T2" fmla="*/ 113 w 213"/>
                <a:gd name="T3" fmla="*/ 0 h 75"/>
                <a:gd name="T4" fmla="*/ 213 w 213"/>
                <a:gd name="T5" fmla="*/ 63 h 75"/>
                <a:gd name="T6" fmla="*/ 213 w 213"/>
                <a:gd name="T7" fmla="*/ 75 h 75"/>
                <a:gd name="T8" fmla="*/ 0 w 213"/>
                <a:gd name="T9" fmla="*/ 75 h 75"/>
                <a:gd name="T10" fmla="*/ 0 w 213"/>
                <a:gd name="T11" fmla="*/ 63 h 75"/>
                <a:gd name="T12" fmla="*/ 100 w 213"/>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13" h="75">
                  <a:moveTo>
                    <a:pt x="100" y="0"/>
                  </a:moveTo>
                  <a:lnTo>
                    <a:pt x="113" y="0"/>
                  </a:lnTo>
                  <a:lnTo>
                    <a:pt x="213" y="63"/>
                  </a:lnTo>
                  <a:lnTo>
                    <a:pt x="213" y="75"/>
                  </a:lnTo>
                  <a:lnTo>
                    <a:pt x="0" y="75"/>
                  </a:lnTo>
                  <a:lnTo>
                    <a:pt x="0" y="63"/>
                  </a:lnTo>
                  <a:lnTo>
                    <a:pt x="1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custDataLst>
      <p:tags r:id="rId1"/>
    </p:custDataLst>
    <p:extLst>
      <p:ext uri="{BB962C8B-B14F-4D97-AF65-F5344CB8AC3E}">
        <p14:creationId xmlns:p14="http://schemas.microsoft.com/office/powerpoint/2010/main" val="20792436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E8BAA4D-C6E8-430D-ADF0-C91AA3DD8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8456875" cy="6471821"/>
          </a:xfrm>
          <a:prstGeom prst="rect">
            <a:avLst/>
          </a:prstGeom>
        </p:spPr>
      </p:pic>
      <p:sp>
        <p:nvSpPr>
          <p:cNvPr id="16" name="Rectangle 15"/>
          <p:cNvSpPr/>
          <p:nvPr/>
        </p:nvSpPr>
        <p:spPr>
          <a:xfrm>
            <a:off x="9108000" y="1691999"/>
            <a:ext cx="2520000" cy="241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GB" sz="1400" b="1" dirty="0">
                <a:solidFill>
                  <a:schemeClr val="tx1"/>
                </a:solidFill>
              </a:rPr>
              <a:t>The UK has a vibrant industry network offering support and advice for companies operating in the UK aquaculture sector.</a:t>
            </a:r>
            <a:br>
              <a:rPr lang="en-GB" sz="1400" b="1" dirty="0">
                <a:solidFill>
                  <a:schemeClr val="tx1"/>
                </a:solidFill>
              </a:rPr>
            </a:br>
            <a:endParaRPr lang="en-GB" sz="1400" b="1" dirty="0">
              <a:solidFill>
                <a:schemeClr val="tx1"/>
              </a:solidFill>
            </a:endParaRPr>
          </a:p>
          <a:p>
            <a:r>
              <a:rPr lang="en-GB" sz="1400" dirty="0">
                <a:solidFill>
                  <a:schemeClr val="tx1"/>
                </a:solidFill>
              </a:rPr>
              <a:t>Click one of the options to the left to find out more about our industry bodies and to see why leading companies choose to locate in Dorset.</a:t>
            </a:r>
          </a:p>
        </p:txBody>
      </p:sp>
      <p:grpSp>
        <p:nvGrpSpPr>
          <p:cNvPr id="7" name="Group 6"/>
          <p:cNvGrpSpPr>
            <a:grpSpLocks noChangeAspect="1"/>
          </p:cNvGrpSpPr>
          <p:nvPr/>
        </p:nvGrpSpPr>
        <p:grpSpPr>
          <a:xfrm>
            <a:off x="4800971" y="2429364"/>
            <a:ext cx="1944000" cy="2018038"/>
            <a:chOff x="1854236" y="4012435"/>
            <a:chExt cx="2322956" cy="2411423"/>
          </a:xfrm>
        </p:grpSpPr>
        <p:sp>
          <p:nvSpPr>
            <p:cNvPr id="18" name="Title 1"/>
            <p:cNvSpPr txBox="1">
              <a:spLocks/>
            </p:cNvSpPr>
            <p:nvPr/>
          </p:nvSpPr>
          <p:spPr bwMode="auto">
            <a:xfrm>
              <a:off x="1854236" y="5776158"/>
              <a:ext cx="2322956" cy="6477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lvl1pPr algn="l" rtl="0" eaLnBrk="1" fontAlgn="base" hangingPunct="1">
                <a:spcBef>
                  <a:spcPct val="0"/>
                </a:spcBef>
                <a:spcAft>
                  <a:spcPct val="0"/>
                </a:spcAft>
                <a:defRPr sz="2954" b="1">
                  <a:solidFill>
                    <a:schemeClr val="tx1"/>
                  </a:solidFill>
                  <a:latin typeface="+mj-lt"/>
                  <a:ea typeface="+mj-ea"/>
                  <a:cs typeface="+mj-cs"/>
                </a:defRPr>
              </a:lvl1pPr>
              <a:lvl2pPr algn="l" rtl="0" eaLnBrk="1" fontAlgn="base" hangingPunct="1">
                <a:spcBef>
                  <a:spcPct val="0"/>
                </a:spcBef>
                <a:spcAft>
                  <a:spcPct val="0"/>
                </a:spcAft>
                <a:defRPr sz="2954" b="1">
                  <a:solidFill>
                    <a:schemeClr val="tx1"/>
                  </a:solidFill>
                  <a:latin typeface="Arial" charset="0"/>
                  <a:cs typeface="Arial" charset="0"/>
                </a:defRPr>
              </a:lvl2pPr>
              <a:lvl3pPr algn="l" rtl="0" eaLnBrk="1" fontAlgn="base" hangingPunct="1">
                <a:spcBef>
                  <a:spcPct val="0"/>
                </a:spcBef>
                <a:spcAft>
                  <a:spcPct val="0"/>
                </a:spcAft>
                <a:defRPr sz="2954" b="1">
                  <a:solidFill>
                    <a:schemeClr val="tx1"/>
                  </a:solidFill>
                  <a:latin typeface="Arial" charset="0"/>
                  <a:cs typeface="Arial" charset="0"/>
                </a:defRPr>
              </a:lvl3pPr>
              <a:lvl4pPr algn="l" rtl="0" eaLnBrk="1" fontAlgn="base" hangingPunct="1">
                <a:spcBef>
                  <a:spcPct val="0"/>
                </a:spcBef>
                <a:spcAft>
                  <a:spcPct val="0"/>
                </a:spcAft>
                <a:defRPr sz="2954" b="1">
                  <a:solidFill>
                    <a:schemeClr val="tx1"/>
                  </a:solidFill>
                  <a:latin typeface="Arial" charset="0"/>
                  <a:cs typeface="Arial" charset="0"/>
                </a:defRPr>
              </a:lvl4pPr>
              <a:lvl5pPr algn="l" rtl="0" eaLnBrk="1" fontAlgn="base" hangingPunct="1">
                <a:spcBef>
                  <a:spcPct val="0"/>
                </a:spcBef>
                <a:spcAft>
                  <a:spcPct val="0"/>
                </a:spcAft>
                <a:defRPr sz="2954" b="1">
                  <a:solidFill>
                    <a:schemeClr val="tx1"/>
                  </a:solidFill>
                  <a:latin typeface="Arial" charset="0"/>
                  <a:cs typeface="Arial" charset="0"/>
                </a:defRPr>
              </a:lvl5pPr>
              <a:lvl6pPr marL="562722" algn="l" rtl="0" eaLnBrk="1" fontAlgn="base" hangingPunct="1">
                <a:spcBef>
                  <a:spcPct val="0"/>
                </a:spcBef>
                <a:spcAft>
                  <a:spcPct val="0"/>
                </a:spcAft>
                <a:defRPr sz="3446" b="1">
                  <a:solidFill>
                    <a:schemeClr val="tx1"/>
                  </a:solidFill>
                  <a:latin typeface="Arial" charset="0"/>
                  <a:cs typeface="Arial" charset="0"/>
                </a:defRPr>
              </a:lvl6pPr>
              <a:lvl7pPr marL="1125444" algn="l" rtl="0" eaLnBrk="1" fontAlgn="base" hangingPunct="1">
                <a:spcBef>
                  <a:spcPct val="0"/>
                </a:spcBef>
                <a:spcAft>
                  <a:spcPct val="0"/>
                </a:spcAft>
                <a:defRPr sz="3446" b="1">
                  <a:solidFill>
                    <a:schemeClr val="tx1"/>
                  </a:solidFill>
                  <a:latin typeface="Arial" charset="0"/>
                  <a:cs typeface="Arial" charset="0"/>
                </a:defRPr>
              </a:lvl7pPr>
              <a:lvl8pPr marL="1688165" algn="l" rtl="0" eaLnBrk="1" fontAlgn="base" hangingPunct="1">
                <a:spcBef>
                  <a:spcPct val="0"/>
                </a:spcBef>
                <a:spcAft>
                  <a:spcPct val="0"/>
                </a:spcAft>
                <a:defRPr sz="3446" b="1">
                  <a:solidFill>
                    <a:schemeClr val="tx1"/>
                  </a:solidFill>
                  <a:latin typeface="Arial" charset="0"/>
                  <a:cs typeface="Arial" charset="0"/>
                </a:defRPr>
              </a:lvl8pPr>
              <a:lvl9pPr marL="2250887" algn="l" rtl="0" eaLnBrk="1" fontAlgn="base" hangingPunct="1">
                <a:spcBef>
                  <a:spcPct val="0"/>
                </a:spcBef>
                <a:spcAft>
                  <a:spcPct val="0"/>
                </a:spcAft>
                <a:defRPr sz="3446" b="1">
                  <a:solidFill>
                    <a:schemeClr val="tx1"/>
                  </a:solidFill>
                  <a:latin typeface="Arial" charset="0"/>
                  <a:cs typeface="Arial" charset="0"/>
                </a:defRPr>
              </a:lvl9pPr>
            </a:lstStyle>
            <a:p>
              <a:pPr algn="ctr"/>
              <a:r>
                <a:rPr lang="en-GB" sz="1400" b="0" kern="0" dirty="0">
                  <a:solidFill>
                    <a:schemeClr val="bg1"/>
                  </a:solidFill>
                </a:rPr>
                <a:t>Companies Choosing Dorset</a:t>
              </a:r>
              <a:endParaRPr lang="en-GB" sz="1200" b="0" kern="0" dirty="0">
                <a:solidFill>
                  <a:schemeClr val="bg1"/>
                </a:solidFill>
              </a:endParaRPr>
            </a:p>
          </p:txBody>
        </p:sp>
        <p:sp>
          <p:nvSpPr>
            <p:cNvPr id="24" name="Oval 23">
              <a:hlinkClick r:id="rId4" action="ppaction://hlinksldjump"/>
            </p:cNvPr>
            <p:cNvSpPr/>
            <p:nvPr/>
          </p:nvSpPr>
          <p:spPr>
            <a:xfrm>
              <a:off x="2176900" y="4012435"/>
              <a:ext cx="1541494" cy="1541494"/>
            </a:xfrm>
            <a:prstGeom prst="ellipse">
              <a:avLst/>
            </a:prstGeom>
            <a:solidFill>
              <a:schemeClr val="tx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 name="Group 5"/>
          <p:cNvGrpSpPr/>
          <p:nvPr/>
        </p:nvGrpSpPr>
        <p:grpSpPr>
          <a:xfrm>
            <a:off x="2557866" y="2429364"/>
            <a:ext cx="1817530" cy="2014323"/>
            <a:chOff x="1854236" y="1659740"/>
            <a:chExt cx="2186822" cy="2423595"/>
          </a:xfrm>
        </p:grpSpPr>
        <p:sp>
          <p:nvSpPr>
            <p:cNvPr id="19" name="Title 1"/>
            <p:cNvSpPr txBox="1">
              <a:spLocks/>
            </p:cNvSpPr>
            <p:nvPr/>
          </p:nvSpPr>
          <p:spPr bwMode="auto">
            <a:xfrm>
              <a:off x="1854236" y="3435635"/>
              <a:ext cx="2186822" cy="6477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lvl1pPr algn="l" rtl="0" eaLnBrk="1" fontAlgn="base" hangingPunct="1">
                <a:spcBef>
                  <a:spcPct val="0"/>
                </a:spcBef>
                <a:spcAft>
                  <a:spcPct val="0"/>
                </a:spcAft>
                <a:defRPr sz="2954" b="1">
                  <a:solidFill>
                    <a:schemeClr val="tx1"/>
                  </a:solidFill>
                  <a:latin typeface="+mj-lt"/>
                  <a:ea typeface="+mj-ea"/>
                  <a:cs typeface="+mj-cs"/>
                </a:defRPr>
              </a:lvl1pPr>
              <a:lvl2pPr algn="l" rtl="0" eaLnBrk="1" fontAlgn="base" hangingPunct="1">
                <a:spcBef>
                  <a:spcPct val="0"/>
                </a:spcBef>
                <a:spcAft>
                  <a:spcPct val="0"/>
                </a:spcAft>
                <a:defRPr sz="2954" b="1">
                  <a:solidFill>
                    <a:schemeClr val="tx1"/>
                  </a:solidFill>
                  <a:latin typeface="Arial" charset="0"/>
                  <a:cs typeface="Arial" charset="0"/>
                </a:defRPr>
              </a:lvl2pPr>
              <a:lvl3pPr algn="l" rtl="0" eaLnBrk="1" fontAlgn="base" hangingPunct="1">
                <a:spcBef>
                  <a:spcPct val="0"/>
                </a:spcBef>
                <a:spcAft>
                  <a:spcPct val="0"/>
                </a:spcAft>
                <a:defRPr sz="2954" b="1">
                  <a:solidFill>
                    <a:schemeClr val="tx1"/>
                  </a:solidFill>
                  <a:latin typeface="Arial" charset="0"/>
                  <a:cs typeface="Arial" charset="0"/>
                </a:defRPr>
              </a:lvl3pPr>
              <a:lvl4pPr algn="l" rtl="0" eaLnBrk="1" fontAlgn="base" hangingPunct="1">
                <a:spcBef>
                  <a:spcPct val="0"/>
                </a:spcBef>
                <a:spcAft>
                  <a:spcPct val="0"/>
                </a:spcAft>
                <a:defRPr sz="2954" b="1">
                  <a:solidFill>
                    <a:schemeClr val="tx1"/>
                  </a:solidFill>
                  <a:latin typeface="Arial" charset="0"/>
                  <a:cs typeface="Arial" charset="0"/>
                </a:defRPr>
              </a:lvl4pPr>
              <a:lvl5pPr algn="l" rtl="0" eaLnBrk="1" fontAlgn="base" hangingPunct="1">
                <a:spcBef>
                  <a:spcPct val="0"/>
                </a:spcBef>
                <a:spcAft>
                  <a:spcPct val="0"/>
                </a:spcAft>
                <a:defRPr sz="2954" b="1">
                  <a:solidFill>
                    <a:schemeClr val="tx1"/>
                  </a:solidFill>
                  <a:latin typeface="Arial" charset="0"/>
                  <a:cs typeface="Arial" charset="0"/>
                </a:defRPr>
              </a:lvl5pPr>
              <a:lvl6pPr marL="562722" algn="l" rtl="0" eaLnBrk="1" fontAlgn="base" hangingPunct="1">
                <a:spcBef>
                  <a:spcPct val="0"/>
                </a:spcBef>
                <a:spcAft>
                  <a:spcPct val="0"/>
                </a:spcAft>
                <a:defRPr sz="3446" b="1">
                  <a:solidFill>
                    <a:schemeClr val="tx1"/>
                  </a:solidFill>
                  <a:latin typeface="Arial" charset="0"/>
                  <a:cs typeface="Arial" charset="0"/>
                </a:defRPr>
              </a:lvl6pPr>
              <a:lvl7pPr marL="1125444" algn="l" rtl="0" eaLnBrk="1" fontAlgn="base" hangingPunct="1">
                <a:spcBef>
                  <a:spcPct val="0"/>
                </a:spcBef>
                <a:spcAft>
                  <a:spcPct val="0"/>
                </a:spcAft>
                <a:defRPr sz="3446" b="1">
                  <a:solidFill>
                    <a:schemeClr val="tx1"/>
                  </a:solidFill>
                  <a:latin typeface="Arial" charset="0"/>
                  <a:cs typeface="Arial" charset="0"/>
                </a:defRPr>
              </a:lvl7pPr>
              <a:lvl8pPr marL="1688165" algn="l" rtl="0" eaLnBrk="1" fontAlgn="base" hangingPunct="1">
                <a:spcBef>
                  <a:spcPct val="0"/>
                </a:spcBef>
                <a:spcAft>
                  <a:spcPct val="0"/>
                </a:spcAft>
                <a:defRPr sz="3446" b="1">
                  <a:solidFill>
                    <a:schemeClr val="tx1"/>
                  </a:solidFill>
                  <a:latin typeface="Arial" charset="0"/>
                  <a:cs typeface="Arial" charset="0"/>
                </a:defRPr>
              </a:lvl8pPr>
              <a:lvl9pPr marL="2250887" algn="l" rtl="0" eaLnBrk="1" fontAlgn="base" hangingPunct="1">
                <a:spcBef>
                  <a:spcPct val="0"/>
                </a:spcBef>
                <a:spcAft>
                  <a:spcPct val="0"/>
                </a:spcAft>
                <a:defRPr sz="3446" b="1">
                  <a:solidFill>
                    <a:schemeClr val="tx1"/>
                  </a:solidFill>
                  <a:latin typeface="Arial" charset="0"/>
                  <a:cs typeface="Arial" charset="0"/>
                </a:defRPr>
              </a:lvl9pPr>
            </a:lstStyle>
            <a:p>
              <a:pPr algn="ctr"/>
              <a:r>
                <a:rPr lang="en-GB" sz="1400" b="0" kern="0" dirty="0">
                  <a:solidFill>
                    <a:schemeClr val="bg1"/>
                  </a:solidFill>
                </a:rPr>
                <a:t>Industry Bodies</a:t>
              </a:r>
              <a:endParaRPr lang="en-GB" sz="1200" b="0" kern="0" dirty="0">
                <a:solidFill>
                  <a:schemeClr val="bg1"/>
                </a:solidFill>
              </a:endParaRPr>
            </a:p>
          </p:txBody>
        </p:sp>
        <p:sp>
          <p:nvSpPr>
            <p:cNvPr id="22" name="Oval 21">
              <a:hlinkClick r:id="rId5" action="ppaction://hlinksldjump"/>
            </p:cNvPr>
            <p:cNvSpPr/>
            <p:nvPr/>
          </p:nvSpPr>
          <p:spPr>
            <a:xfrm>
              <a:off x="2176900" y="1659740"/>
              <a:ext cx="1541494" cy="1541494"/>
            </a:xfrm>
            <a:prstGeom prst="ellipse">
              <a:avLst/>
            </a:prstGeom>
            <a:solidFill>
              <a:schemeClr val="tx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41" name="Picture 40">
            <a:hlinkClick r:id="rId4"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22000" y="5040000"/>
            <a:ext cx="288000" cy="288000"/>
          </a:xfrm>
          <a:prstGeom prst="rect">
            <a:avLst/>
          </a:prstGeom>
        </p:spPr>
      </p:pic>
      <p:pic>
        <p:nvPicPr>
          <p:cNvPr id="33" name="Picture 32">
            <a:hlinkClick r:id="rId7" action="ppaction://hlinksldjump"/>
            <a:extLst>
              <a:ext uri="{FF2B5EF4-FFF2-40B4-BE49-F238E27FC236}">
                <a16:creationId xmlns:a16="http://schemas.microsoft.com/office/drawing/2014/main" id="{5D3E9091-3468-4411-AF03-CE667733824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0800000">
            <a:off x="828000" y="6534000"/>
            <a:ext cx="285913" cy="288000"/>
          </a:xfrm>
          <a:prstGeom prst="rect">
            <a:avLst/>
          </a:prstGeom>
        </p:spPr>
      </p:pic>
      <p:pic>
        <p:nvPicPr>
          <p:cNvPr id="42" name="Picture 41">
            <a:hlinkClick r:id="rId9" action="ppaction://hlinksldjump"/>
            <a:extLst>
              <a:ext uri="{FF2B5EF4-FFF2-40B4-BE49-F238E27FC236}">
                <a16:creationId xmlns:a16="http://schemas.microsoft.com/office/drawing/2014/main" id="{1DE6C996-7F7D-46C0-84CA-4D025ACDD61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8000" y="6534000"/>
            <a:ext cx="288001" cy="288000"/>
          </a:xfrm>
          <a:prstGeom prst="rect">
            <a:avLst/>
          </a:prstGeom>
        </p:spPr>
      </p:pic>
      <p:pic>
        <p:nvPicPr>
          <p:cNvPr id="43" name="Picture 42">
            <a:hlinkClick r:id="" action="ppaction://hlinkshowjump?jump=previousslide"/>
            <a:extLst>
              <a:ext uri="{FF2B5EF4-FFF2-40B4-BE49-F238E27FC236}">
                <a16:creationId xmlns:a16="http://schemas.microsoft.com/office/drawing/2014/main" id="{5D3E9091-3468-4411-AF03-CE667733824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68000" y="6534000"/>
            <a:ext cx="285913" cy="288000"/>
          </a:xfrm>
          <a:prstGeom prst="rect">
            <a:avLst/>
          </a:prstGeom>
        </p:spPr>
      </p:pic>
      <p:sp>
        <p:nvSpPr>
          <p:cNvPr id="10" name="Slide Number Placeholder 9"/>
          <p:cNvSpPr>
            <a:spLocks noGrp="1"/>
          </p:cNvSpPr>
          <p:nvPr>
            <p:ph type="sldNum" sz="quarter" idx="10"/>
          </p:nvPr>
        </p:nvSpPr>
        <p:spPr/>
        <p:txBody>
          <a:bodyPr/>
          <a:lstStyle/>
          <a:p>
            <a:pPr>
              <a:defRPr/>
            </a:pPr>
            <a:fld id="{C99BD540-CAF4-4BC4-AA40-D496466E7C29}" type="slidenum">
              <a:rPr lang="en-GB" altLang="en-US" smtClean="0"/>
              <a:pPr>
                <a:defRPr/>
              </a:pPr>
              <a:t>21</a:t>
            </a:fld>
            <a:endParaRPr lang="en-GB" altLang="en-US" dirty="0"/>
          </a:p>
        </p:txBody>
      </p:sp>
      <p:sp>
        <p:nvSpPr>
          <p:cNvPr id="25" name="Title 3"/>
          <p:cNvSpPr txBox="1">
            <a:spLocks/>
          </p:cNvSpPr>
          <p:nvPr/>
        </p:nvSpPr>
        <p:spPr bwMode="auto">
          <a:xfrm>
            <a:off x="610956" y="427585"/>
            <a:ext cx="7851557" cy="521321"/>
          </a:xfrm>
          <a:prstGeom prst="rect">
            <a:avLst/>
          </a:prstGeom>
          <a:noFill/>
          <a:ln>
            <a:noFill/>
          </a:ln>
          <a:effectLst/>
        </p:spPr>
        <p:txBody>
          <a:bodyPr vert="horz" wrap="square" lIns="90000" tIns="0" rIns="0" bIns="0" numCol="1" anchor="t" anchorCtr="0" compatLnSpc="1">
            <a:prstTxWarp prst="textNoShape">
              <a:avLst/>
            </a:prstTxWarp>
          </a:bodyPr>
          <a:lstStyle>
            <a:lvl1pPr algn="l" rtl="0" eaLnBrk="1" fontAlgn="base" hangingPunct="1">
              <a:spcBef>
                <a:spcPct val="0"/>
              </a:spcBef>
              <a:spcAft>
                <a:spcPct val="0"/>
              </a:spcAft>
              <a:defRPr sz="2000" b="1">
                <a:solidFill>
                  <a:schemeClr val="tx1"/>
                </a:solidFill>
                <a:latin typeface="+mj-lt"/>
                <a:ea typeface="+mj-ea"/>
                <a:cs typeface="+mj-cs"/>
              </a:defRPr>
            </a:lvl1pPr>
            <a:lvl2pPr algn="l" rtl="0" eaLnBrk="1" fontAlgn="base" hangingPunct="1">
              <a:spcBef>
                <a:spcPct val="0"/>
              </a:spcBef>
              <a:spcAft>
                <a:spcPct val="0"/>
              </a:spcAft>
              <a:defRPr sz="2954" b="1">
                <a:solidFill>
                  <a:schemeClr val="tx1"/>
                </a:solidFill>
                <a:latin typeface="Arial" charset="0"/>
                <a:cs typeface="Arial" charset="0"/>
              </a:defRPr>
            </a:lvl2pPr>
            <a:lvl3pPr algn="l" rtl="0" eaLnBrk="1" fontAlgn="base" hangingPunct="1">
              <a:spcBef>
                <a:spcPct val="0"/>
              </a:spcBef>
              <a:spcAft>
                <a:spcPct val="0"/>
              </a:spcAft>
              <a:defRPr sz="2954" b="1">
                <a:solidFill>
                  <a:schemeClr val="tx1"/>
                </a:solidFill>
                <a:latin typeface="Arial" charset="0"/>
                <a:cs typeface="Arial" charset="0"/>
              </a:defRPr>
            </a:lvl3pPr>
            <a:lvl4pPr algn="l" rtl="0" eaLnBrk="1" fontAlgn="base" hangingPunct="1">
              <a:spcBef>
                <a:spcPct val="0"/>
              </a:spcBef>
              <a:spcAft>
                <a:spcPct val="0"/>
              </a:spcAft>
              <a:defRPr sz="2954" b="1">
                <a:solidFill>
                  <a:schemeClr val="tx1"/>
                </a:solidFill>
                <a:latin typeface="Arial" charset="0"/>
                <a:cs typeface="Arial" charset="0"/>
              </a:defRPr>
            </a:lvl4pPr>
            <a:lvl5pPr algn="l" rtl="0" eaLnBrk="1" fontAlgn="base" hangingPunct="1">
              <a:spcBef>
                <a:spcPct val="0"/>
              </a:spcBef>
              <a:spcAft>
                <a:spcPct val="0"/>
              </a:spcAft>
              <a:defRPr sz="2954" b="1">
                <a:solidFill>
                  <a:schemeClr val="tx1"/>
                </a:solidFill>
                <a:latin typeface="Arial" charset="0"/>
                <a:cs typeface="Arial" charset="0"/>
              </a:defRPr>
            </a:lvl5pPr>
            <a:lvl6pPr marL="562722" algn="l" rtl="0" eaLnBrk="1" fontAlgn="base" hangingPunct="1">
              <a:spcBef>
                <a:spcPct val="0"/>
              </a:spcBef>
              <a:spcAft>
                <a:spcPct val="0"/>
              </a:spcAft>
              <a:defRPr sz="3446" b="1">
                <a:solidFill>
                  <a:schemeClr val="tx1"/>
                </a:solidFill>
                <a:latin typeface="Arial" charset="0"/>
                <a:cs typeface="Arial" charset="0"/>
              </a:defRPr>
            </a:lvl6pPr>
            <a:lvl7pPr marL="1125444" algn="l" rtl="0" eaLnBrk="1" fontAlgn="base" hangingPunct="1">
              <a:spcBef>
                <a:spcPct val="0"/>
              </a:spcBef>
              <a:spcAft>
                <a:spcPct val="0"/>
              </a:spcAft>
              <a:defRPr sz="3446" b="1">
                <a:solidFill>
                  <a:schemeClr val="tx1"/>
                </a:solidFill>
                <a:latin typeface="Arial" charset="0"/>
                <a:cs typeface="Arial" charset="0"/>
              </a:defRPr>
            </a:lvl7pPr>
            <a:lvl8pPr marL="1688165" algn="l" rtl="0" eaLnBrk="1" fontAlgn="base" hangingPunct="1">
              <a:spcBef>
                <a:spcPct val="0"/>
              </a:spcBef>
              <a:spcAft>
                <a:spcPct val="0"/>
              </a:spcAft>
              <a:defRPr sz="3446" b="1">
                <a:solidFill>
                  <a:schemeClr val="tx1"/>
                </a:solidFill>
                <a:latin typeface="Arial" charset="0"/>
                <a:cs typeface="Arial" charset="0"/>
              </a:defRPr>
            </a:lvl8pPr>
            <a:lvl9pPr marL="2250887" algn="l" rtl="0" eaLnBrk="1" fontAlgn="base" hangingPunct="1">
              <a:spcBef>
                <a:spcPct val="0"/>
              </a:spcBef>
              <a:spcAft>
                <a:spcPct val="0"/>
              </a:spcAft>
              <a:defRPr sz="3446" b="1">
                <a:solidFill>
                  <a:schemeClr val="tx1"/>
                </a:solidFill>
                <a:latin typeface="Arial" charset="0"/>
                <a:cs typeface="Arial" charset="0"/>
              </a:defRPr>
            </a:lvl9pPr>
          </a:lstStyle>
          <a:p>
            <a:r>
              <a:rPr lang="en-GB" sz="2800" kern="0" dirty="0">
                <a:solidFill>
                  <a:schemeClr val="bg1"/>
                </a:solidFill>
              </a:rPr>
              <a:t>Access to networks that can help influence, and connect you to suppliers and customers</a:t>
            </a:r>
          </a:p>
        </p:txBody>
      </p:sp>
      <p:pic>
        <p:nvPicPr>
          <p:cNvPr id="12" name="Graphic 11" descr="Thumbs Up Sign">
            <a:hlinkClick r:id="rId11" action="ppaction://hlinksldjump"/>
            <a:extLst>
              <a:ext uri="{FF2B5EF4-FFF2-40B4-BE49-F238E27FC236}">
                <a16:creationId xmlns:a16="http://schemas.microsoft.com/office/drawing/2014/main" id="{CC2C91C0-1382-4CED-8318-6E59F54F66C2}"/>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262246" y="2612755"/>
            <a:ext cx="914400" cy="914400"/>
          </a:xfrm>
          <a:prstGeom prst="rect">
            <a:avLst/>
          </a:prstGeom>
        </p:spPr>
      </p:pic>
      <p:pic>
        <p:nvPicPr>
          <p:cNvPr id="4" name="Graphic 3" descr="Meeting">
            <a:hlinkClick r:id="rId7" action="ppaction://hlinksldjump"/>
            <a:extLst>
              <a:ext uri="{FF2B5EF4-FFF2-40B4-BE49-F238E27FC236}">
                <a16:creationId xmlns:a16="http://schemas.microsoft.com/office/drawing/2014/main" id="{DE623E3E-06C3-4128-90EC-99E3319AB66C}"/>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009431" y="2612755"/>
            <a:ext cx="914400" cy="914400"/>
          </a:xfrm>
          <a:prstGeom prst="rect">
            <a:avLst/>
          </a:prstGeom>
        </p:spPr>
      </p:pic>
    </p:spTree>
    <p:extLst>
      <p:ext uri="{BB962C8B-B14F-4D97-AF65-F5344CB8AC3E}">
        <p14:creationId xmlns:p14="http://schemas.microsoft.com/office/powerpoint/2010/main" val="32434110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 y="0"/>
            <a:ext cx="12191999" cy="6498000"/>
          </a:xfrm>
          <a:prstGeom prst="rect">
            <a:avLst/>
          </a:prstGeom>
        </p:spPr>
      </p:pic>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99BD540-CAF4-4BC4-AA40-D496466E7C29}" type="slidenum">
              <a:rPr kumimoji="0" lang="en-GB" altLang="en-US" sz="900" b="0" i="0" u="none" strike="noStrike" kern="1200" cap="none" spc="0" normalizeH="0" baseline="0" noProof="0" smtClean="0">
                <a:ln>
                  <a:noFill/>
                </a:ln>
                <a:solidFill>
                  <a:srgbClr val="180E3C"/>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GB" altLang="en-US" sz="9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endParaRPr>
          </a:p>
        </p:txBody>
      </p:sp>
      <p:sp>
        <p:nvSpPr>
          <p:cNvPr id="14" name="Textfeld 132"/>
          <p:cNvSpPr txBox="1"/>
          <p:nvPr/>
        </p:nvSpPr>
        <p:spPr bwMode="gray">
          <a:xfrm>
            <a:off x="2434592" y="1429114"/>
            <a:ext cx="7008702" cy="215444"/>
          </a:xfrm>
          <a:prstGeom prst="rect">
            <a:avLst/>
          </a:prstGeom>
          <a:solidFill>
            <a:schemeClr val="tx1">
              <a:alpha val="84000"/>
            </a:schemeClr>
          </a:solidFill>
        </p:spPr>
        <p:txBody>
          <a:bodyPr wrap="square" lIns="90000" tIns="0" rIns="9000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For comprehensive support and advice, click any of the industry bodies below.</a:t>
            </a: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endParaRPr>
          </a:p>
        </p:txBody>
      </p:sp>
      <p:pic>
        <p:nvPicPr>
          <p:cNvPr id="30" name="Picture 29">
            <a:hlinkClick r:id="" action="ppaction://hlinkshowjump?jump=nextslide"/>
            <a:extLst>
              <a:ext uri="{FF2B5EF4-FFF2-40B4-BE49-F238E27FC236}">
                <a16:creationId xmlns:a16="http://schemas.microsoft.com/office/drawing/2014/main" id="{5D3E9091-3468-4411-AF03-CE66773382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a:off x="828000" y="6534000"/>
            <a:ext cx="285913" cy="288000"/>
          </a:xfrm>
          <a:prstGeom prst="rect">
            <a:avLst/>
          </a:prstGeom>
        </p:spPr>
      </p:pic>
      <p:pic>
        <p:nvPicPr>
          <p:cNvPr id="31" name="Picture 30">
            <a:hlinkClick r:id="rId5" action="ppaction://hlinksldjump"/>
            <a:extLst>
              <a:ext uri="{FF2B5EF4-FFF2-40B4-BE49-F238E27FC236}">
                <a16:creationId xmlns:a16="http://schemas.microsoft.com/office/drawing/2014/main" id="{1DE6C996-7F7D-46C0-84CA-4D025ACDD6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8000" y="6534000"/>
            <a:ext cx="288001" cy="288000"/>
          </a:xfrm>
          <a:prstGeom prst="rect">
            <a:avLst/>
          </a:prstGeom>
        </p:spPr>
      </p:pic>
      <p:pic>
        <p:nvPicPr>
          <p:cNvPr id="32" name="Picture 31">
            <a:hlinkClick r:id="" action="ppaction://hlinkshowjump?jump=previousslide"/>
            <a:extLst>
              <a:ext uri="{FF2B5EF4-FFF2-40B4-BE49-F238E27FC236}">
                <a16:creationId xmlns:a16="http://schemas.microsoft.com/office/drawing/2014/main" id="{5D3E9091-3468-4411-AF03-CE66773382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8000" y="6534000"/>
            <a:ext cx="285913" cy="288000"/>
          </a:xfrm>
          <a:prstGeom prst="rect">
            <a:avLst/>
          </a:prstGeom>
        </p:spPr>
      </p:pic>
      <p:sp>
        <p:nvSpPr>
          <p:cNvPr id="29" name="TextBox 28"/>
          <p:cNvSpPr txBox="1"/>
          <p:nvPr/>
        </p:nvSpPr>
        <p:spPr>
          <a:xfrm>
            <a:off x="1207199" y="1710000"/>
            <a:ext cx="9704255" cy="4716000"/>
          </a:xfrm>
          <a:prstGeom prst="rect">
            <a:avLst/>
          </a:prstGeom>
          <a:solidFill>
            <a:schemeClr val="bg2">
              <a:alpha val="71000"/>
            </a:schemeClr>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endParaRPr>
          </a:p>
        </p:txBody>
      </p:sp>
      <p:sp>
        <p:nvSpPr>
          <p:cNvPr id="33" name="TextBox 32"/>
          <p:cNvSpPr txBox="1"/>
          <p:nvPr/>
        </p:nvSpPr>
        <p:spPr>
          <a:xfrm>
            <a:off x="1389467" y="1947976"/>
            <a:ext cx="2958863" cy="645422"/>
          </a:xfrm>
          <a:prstGeom prst="rect">
            <a:avLst/>
          </a:prstGeom>
          <a:solidFill>
            <a:schemeClr val="accent4"/>
          </a:solidFill>
        </p:spPr>
        <p:txBody>
          <a:bodyPr wrap="square"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hlinkClick r:id="rId7"/>
              </a:rPr>
              <a:t>Cefas</a:t>
            </a:r>
            <a:endParaRPr kumimoji="0" lang="en-GB" sz="18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endParaRPr>
          </a:p>
        </p:txBody>
      </p:sp>
      <p:sp>
        <p:nvSpPr>
          <p:cNvPr id="34" name="TextBox 33"/>
          <p:cNvSpPr txBox="1"/>
          <p:nvPr/>
        </p:nvSpPr>
        <p:spPr>
          <a:xfrm>
            <a:off x="1389466" y="3180644"/>
            <a:ext cx="2958863" cy="645422"/>
          </a:xfrm>
          <a:prstGeom prst="rect">
            <a:avLst/>
          </a:prstGeom>
          <a:solidFill>
            <a:schemeClr val="accent4"/>
          </a:solidFill>
        </p:spPr>
        <p:txBody>
          <a:bodyPr wrap="square"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hlinkClick r:id="rId8"/>
              </a:rPr>
              <a:t>Dorset and East Devon FLAG</a:t>
            </a:r>
            <a:endParaRPr kumimoji="0" lang="en-GB" sz="18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endParaRPr>
          </a:p>
        </p:txBody>
      </p:sp>
      <p:sp>
        <p:nvSpPr>
          <p:cNvPr id="37" name="TextBox 36"/>
          <p:cNvSpPr txBox="1">
            <a:spLocks noChangeAspect="1"/>
          </p:cNvSpPr>
          <p:nvPr/>
        </p:nvSpPr>
        <p:spPr>
          <a:xfrm>
            <a:off x="4726934" y="1947143"/>
            <a:ext cx="2424023" cy="647089"/>
          </a:xfrm>
          <a:prstGeom prst="rect">
            <a:avLst/>
          </a:prstGeom>
          <a:solidFill>
            <a:schemeClr val="accent4"/>
          </a:solidFill>
        </p:spPr>
        <p:txBody>
          <a:bodyPr wrap="square"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hlinkClick r:id="rId9"/>
              </a:rPr>
              <a:t>Seafish</a:t>
            </a:r>
            <a:endParaRPr kumimoji="0" lang="en-GB" sz="18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endParaRPr>
          </a:p>
        </p:txBody>
      </p:sp>
      <p:sp>
        <p:nvSpPr>
          <p:cNvPr id="40" name="TextBox 39"/>
          <p:cNvSpPr txBox="1"/>
          <p:nvPr/>
        </p:nvSpPr>
        <p:spPr>
          <a:xfrm>
            <a:off x="4726933" y="3175270"/>
            <a:ext cx="2424023" cy="645422"/>
          </a:xfrm>
          <a:prstGeom prst="rect">
            <a:avLst/>
          </a:prstGeom>
          <a:solidFill>
            <a:schemeClr val="accent4"/>
          </a:solidFill>
        </p:spPr>
        <p:txBody>
          <a:bodyPr wrap="square"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hlinkClick r:id="rId10"/>
              </a:rPr>
              <a:t>Fisheries Society of the British Isles</a:t>
            </a:r>
            <a:endParaRPr kumimoji="0" lang="en-GB" sz="18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endParaRPr>
          </a:p>
        </p:txBody>
      </p:sp>
      <p:sp>
        <p:nvSpPr>
          <p:cNvPr id="43" name="TextBox 42"/>
          <p:cNvSpPr txBox="1"/>
          <p:nvPr/>
        </p:nvSpPr>
        <p:spPr>
          <a:xfrm>
            <a:off x="4726932" y="4327855"/>
            <a:ext cx="2424023" cy="645422"/>
          </a:xfrm>
          <a:prstGeom prst="rect">
            <a:avLst/>
          </a:prstGeom>
          <a:solidFill>
            <a:schemeClr val="accent4"/>
          </a:solidFill>
        </p:spPr>
        <p:txBody>
          <a:bodyPr wrap="square"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hlinkClick r:id="rId11"/>
              </a:rPr>
              <a:t>Institute of Fisheries Management</a:t>
            </a:r>
            <a:endParaRPr kumimoji="0" lang="en-GB" sz="18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endParaRPr>
          </a:p>
        </p:txBody>
      </p:sp>
      <p:sp>
        <p:nvSpPr>
          <p:cNvPr id="44" name="TextBox 43"/>
          <p:cNvSpPr txBox="1"/>
          <p:nvPr/>
        </p:nvSpPr>
        <p:spPr>
          <a:xfrm>
            <a:off x="7522129" y="3185773"/>
            <a:ext cx="3062380" cy="645422"/>
          </a:xfrm>
          <a:prstGeom prst="rect">
            <a:avLst/>
          </a:prstGeom>
          <a:solidFill>
            <a:schemeClr val="accent4"/>
          </a:solidFill>
        </p:spPr>
        <p:txBody>
          <a:bodyPr wrap="square"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hlinkClick r:id="rId12"/>
              </a:rPr>
              <a:t>The Natural Environment Research Council </a:t>
            </a:r>
            <a:endParaRPr kumimoji="0" lang="en-GB" sz="18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endParaRPr>
          </a:p>
        </p:txBody>
      </p:sp>
      <p:sp>
        <p:nvSpPr>
          <p:cNvPr id="45" name="TextBox 44"/>
          <p:cNvSpPr txBox="1"/>
          <p:nvPr/>
        </p:nvSpPr>
        <p:spPr>
          <a:xfrm>
            <a:off x="7522129" y="4327855"/>
            <a:ext cx="3062380" cy="645422"/>
          </a:xfrm>
          <a:prstGeom prst="rect">
            <a:avLst/>
          </a:prstGeom>
          <a:solidFill>
            <a:schemeClr val="accent4"/>
          </a:solidFill>
        </p:spPr>
        <p:txBody>
          <a:bodyPr wrap="square"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hlinkClick r:id="rId13"/>
              </a:rPr>
              <a:t>South West Agritech</a:t>
            </a:r>
            <a:endParaRPr kumimoji="0" lang="en-GB" sz="18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endParaRPr>
          </a:p>
        </p:txBody>
      </p:sp>
      <p:sp>
        <p:nvSpPr>
          <p:cNvPr id="46" name="TextBox 45"/>
          <p:cNvSpPr txBox="1">
            <a:spLocks/>
          </p:cNvSpPr>
          <p:nvPr/>
        </p:nvSpPr>
        <p:spPr>
          <a:xfrm>
            <a:off x="7522129" y="1946309"/>
            <a:ext cx="3063600" cy="647089"/>
          </a:xfrm>
          <a:prstGeom prst="rect">
            <a:avLst/>
          </a:prstGeom>
          <a:solidFill>
            <a:schemeClr val="accent4"/>
          </a:solidFill>
        </p:spPr>
        <p:txBody>
          <a:bodyPr wrap="square"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hlinkClick r:id="rId14"/>
              </a:rPr>
              <a:t>Aquaculture Research Collaborative Hub UK</a:t>
            </a:r>
            <a:endParaRPr kumimoji="0" lang="en-GB" sz="18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endParaRPr>
          </a:p>
        </p:txBody>
      </p:sp>
      <p:sp>
        <p:nvSpPr>
          <p:cNvPr id="47" name="TextBox 46"/>
          <p:cNvSpPr txBox="1">
            <a:spLocks noChangeAspect="1"/>
          </p:cNvSpPr>
          <p:nvPr/>
        </p:nvSpPr>
        <p:spPr>
          <a:xfrm>
            <a:off x="1389466" y="4338938"/>
            <a:ext cx="2958863" cy="647089"/>
          </a:xfrm>
          <a:prstGeom prst="rect">
            <a:avLst/>
          </a:prstGeom>
          <a:solidFill>
            <a:schemeClr val="accent4"/>
          </a:solidFill>
        </p:spPr>
        <p:txBody>
          <a:bodyPr wrap="square"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hlinkClick r:id="rId15"/>
              </a:rPr>
              <a:t>Dorset Coast Forum</a:t>
            </a:r>
            <a:endParaRPr kumimoji="0" lang="en-GB" sz="18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endParaRPr>
          </a:p>
        </p:txBody>
      </p:sp>
      <p:sp>
        <p:nvSpPr>
          <p:cNvPr id="50" name="TextBox 49"/>
          <p:cNvSpPr txBox="1">
            <a:spLocks noChangeAspect="1"/>
          </p:cNvSpPr>
          <p:nvPr/>
        </p:nvSpPr>
        <p:spPr>
          <a:xfrm>
            <a:off x="1389465" y="5574539"/>
            <a:ext cx="2958863" cy="647089"/>
          </a:xfrm>
          <a:prstGeom prst="rect">
            <a:avLst/>
          </a:prstGeom>
          <a:solidFill>
            <a:schemeClr val="accent4"/>
          </a:solidFill>
        </p:spPr>
        <p:txBody>
          <a:bodyPr wrap="square"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hlinkClick r:id="rId16"/>
              </a:rPr>
              <a:t>Southern Inshore Fisheries and Conservation Authority</a:t>
            </a:r>
            <a:endParaRPr kumimoji="0" lang="en-GB" sz="18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endParaRPr>
          </a:p>
        </p:txBody>
      </p:sp>
      <p:sp>
        <p:nvSpPr>
          <p:cNvPr id="51" name="TextBox 50"/>
          <p:cNvSpPr txBox="1">
            <a:spLocks noChangeAspect="1"/>
          </p:cNvSpPr>
          <p:nvPr/>
        </p:nvSpPr>
        <p:spPr>
          <a:xfrm>
            <a:off x="7522976" y="5566327"/>
            <a:ext cx="3061533" cy="647089"/>
          </a:xfrm>
          <a:prstGeom prst="rect">
            <a:avLst/>
          </a:prstGeom>
          <a:solidFill>
            <a:schemeClr val="accent4"/>
          </a:solidFill>
        </p:spPr>
        <p:txBody>
          <a:bodyPr wrap="square"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hlinkClick r:id="rId17"/>
              </a:rPr>
              <a:t>UK Marine Industries Alliance</a:t>
            </a:r>
            <a:endParaRPr kumimoji="0" lang="en-GB" sz="18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endParaRPr>
          </a:p>
        </p:txBody>
      </p:sp>
      <p:sp>
        <p:nvSpPr>
          <p:cNvPr id="52" name="TextBox 51"/>
          <p:cNvSpPr txBox="1">
            <a:spLocks noChangeAspect="1"/>
          </p:cNvSpPr>
          <p:nvPr/>
        </p:nvSpPr>
        <p:spPr>
          <a:xfrm>
            <a:off x="4726932" y="5563399"/>
            <a:ext cx="2424023" cy="647089"/>
          </a:xfrm>
          <a:prstGeom prst="rect">
            <a:avLst/>
          </a:prstGeom>
          <a:solidFill>
            <a:schemeClr val="accent4"/>
          </a:solidFill>
        </p:spPr>
        <p:txBody>
          <a:bodyPr wrap="square"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hlinkClick r:id="rId18"/>
              </a:rPr>
              <a:t>Aquaculture Stewardship Council</a:t>
            </a:r>
            <a:endParaRPr kumimoji="0" lang="en-GB" sz="18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endParaRPr>
          </a:p>
        </p:txBody>
      </p:sp>
      <p:sp>
        <p:nvSpPr>
          <p:cNvPr id="35" name="Title 3">
            <a:extLst>
              <a:ext uri="{FF2B5EF4-FFF2-40B4-BE49-F238E27FC236}">
                <a16:creationId xmlns:a16="http://schemas.microsoft.com/office/drawing/2014/main" id="{596AD607-8270-47DD-A968-F2C5488EF46C}"/>
              </a:ext>
            </a:extLst>
          </p:cNvPr>
          <p:cNvSpPr txBox="1">
            <a:spLocks/>
          </p:cNvSpPr>
          <p:nvPr/>
        </p:nvSpPr>
        <p:spPr bwMode="auto">
          <a:xfrm>
            <a:off x="232914" y="427585"/>
            <a:ext cx="10296003" cy="936088"/>
          </a:xfrm>
          <a:prstGeom prst="rect">
            <a:avLst/>
          </a:prstGeom>
          <a:noFill/>
          <a:ln>
            <a:noFill/>
          </a:ln>
          <a:effectLst/>
        </p:spPr>
        <p:txBody>
          <a:bodyPr vert="horz" wrap="square" lIns="90000" tIns="0" rIns="0" bIns="0" numCol="1" anchor="t" anchorCtr="0" compatLnSpc="1">
            <a:prstTxWarp prst="textNoShape">
              <a:avLst/>
            </a:prstTxWarp>
          </a:bodyPr>
          <a:lstStyle>
            <a:lvl1pPr algn="l" rtl="0" eaLnBrk="1" fontAlgn="base" hangingPunct="1">
              <a:spcBef>
                <a:spcPct val="0"/>
              </a:spcBef>
              <a:spcAft>
                <a:spcPct val="0"/>
              </a:spcAft>
              <a:defRPr sz="2000" b="1">
                <a:solidFill>
                  <a:schemeClr val="tx1"/>
                </a:solidFill>
                <a:latin typeface="+mj-lt"/>
                <a:ea typeface="+mj-ea"/>
                <a:cs typeface="+mj-cs"/>
              </a:defRPr>
            </a:lvl1pPr>
            <a:lvl2pPr algn="l" rtl="0" eaLnBrk="1" fontAlgn="base" hangingPunct="1">
              <a:spcBef>
                <a:spcPct val="0"/>
              </a:spcBef>
              <a:spcAft>
                <a:spcPct val="0"/>
              </a:spcAft>
              <a:defRPr sz="2954" b="1">
                <a:solidFill>
                  <a:schemeClr val="tx1"/>
                </a:solidFill>
                <a:latin typeface="Arial" charset="0"/>
                <a:cs typeface="Arial" charset="0"/>
              </a:defRPr>
            </a:lvl2pPr>
            <a:lvl3pPr algn="l" rtl="0" eaLnBrk="1" fontAlgn="base" hangingPunct="1">
              <a:spcBef>
                <a:spcPct val="0"/>
              </a:spcBef>
              <a:spcAft>
                <a:spcPct val="0"/>
              </a:spcAft>
              <a:defRPr sz="2954" b="1">
                <a:solidFill>
                  <a:schemeClr val="tx1"/>
                </a:solidFill>
                <a:latin typeface="Arial" charset="0"/>
                <a:cs typeface="Arial" charset="0"/>
              </a:defRPr>
            </a:lvl3pPr>
            <a:lvl4pPr algn="l" rtl="0" eaLnBrk="1" fontAlgn="base" hangingPunct="1">
              <a:spcBef>
                <a:spcPct val="0"/>
              </a:spcBef>
              <a:spcAft>
                <a:spcPct val="0"/>
              </a:spcAft>
              <a:defRPr sz="2954" b="1">
                <a:solidFill>
                  <a:schemeClr val="tx1"/>
                </a:solidFill>
                <a:latin typeface="Arial" charset="0"/>
                <a:cs typeface="Arial" charset="0"/>
              </a:defRPr>
            </a:lvl4pPr>
            <a:lvl5pPr algn="l" rtl="0" eaLnBrk="1" fontAlgn="base" hangingPunct="1">
              <a:spcBef>
                <a:spcPct val="0"/>
              </a:spcBef>
              <a:spcAft>
                <a:spcPct val="0"/>
              </a:spcAft>
              <a:defRPr sz="2954" b="1">
                <a:solidFill>
                  <a:schemeClr val="tx1"/>
                </a:solidFill>
                <a:latin typeface="Arial" charset="0"/>
                <a:cs typeface="Arial" charset="0"/>
              </a:defRPr>
            </a:lvl5pPr>
            <a:lvl6pPr marL="562722" algn="l" rtl="0" eaLnBrk="1" fontAlgn="base" hangingPunct="1">
              <a:spcBef>
                <a:spcPct val="0"/>
              </a:spcBef>
              <a:spcAft>
                <a:spcPct val="0"/>
              </a:spcAft>
              <a:defRPr sz="3446" b="1">
                <a:solidFill>
                  <a:schemeClr val="tx1"/>
                </a:solidFill>
                <a:latin typeface="Arial" charset="0"/>
                <a:cs typeface="Arial" charset="0"/>
              </a:defRPr>
            </a:lvl6pPr>
            <a:lvl7pPr marL="1125444" algn="l" rtl="0" eaLnBrk="1" fontAlgn="base" hangingPunct="1">
              <a:spcBef>
                <a:spcPct val="0"/>
              </a:spcBef>
              <a:spcAft>
                <a:spcPct val="0"/>
              </a:spcAft>
              <a:defRPr sz="3446" b="1">
                <a:solidFill>
                  <a:schemeClr val="tx1"/>
                </a:solidFill>
                <a:latin typeface="Arial" charset="0"/>
                <a:cs typeface="Arial" charset="0"/>
              </a:defRPr>
            </a:lvl7pPr>
            <a:lvl8pPr marL="1688165" algn="l" rtl="0" eaLnBrk="1" fontAlgn="base" hangingPunct="1">
              <a:spcBef>
                <a:spcPct val="0"/>
              </a:spcBef>
              <a:spcAft>
                <a:spcPct val="0"/>
              </a:spcAft>
              <a:defRPr sz="3446" b="1">
                <a:solidFill>
                  <a:schemeClr val="tx1"/>
                </a:solidFill>
                <a:latin typeface="Arial" charset="0"/>
                <a:cs typeface="Arial" charset="0"/>
              </a:defRPr>
            </a:lvl8pPr>
            <a:lvl9pPr marL="2250887" algn="l" rtl="0" eaLnBrk="1" fontAlgn="base" hangingPunct="1">
              <a:spcBef>
                <a:spcPct val="0"/>
              </a:spcBef>
              <a:spcAft>
                <a:spcPct val="0"/>
              </a:spcAft>
              <a:defRPr sz="3446" b="1">
                <a:solidFill>
                  <a:schemeClr val="tx1"/>
                </a:solidFill>
                <a:latin typeface="Arial" charset="0"/>
                <a:cs typeface="Arial" charset="0"/>
              </a:defRPr>
            </a:lvl9pPr>
          </a:lstStyle>
          <a:p>
            <a:r>
              <a:rPr lang="en-GB" sz="2800" kern="0" dirty="0">
                <a:solidFill>
                  <a:schemeClr val="bg1"/>
                </a:solidFill>
              </a:rPr>
              <a:t>The UK’s industry bodies enable quick and easy access to suppliers, partners and customers</a:t>
            </a:r>
          </a:p>
        </p:txBody>
      </p:sp>
    </p:spTree>
    <p:extLst>
      <p:ext uri="{BB962C8B-B14F-4D97-AF65-F5344CB8AC3E}">
        <p14:creationId xmlns:p14="http://schemas.microsoft.com/office/powerpoint/2010/main" val="13972890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Box 70">
            <a:hlinkClick r:id="rId3" action="ppaction://hlinksldjump"/>
            <a:extLst>
              <a:ext uri="{FF2B5EF4-FFF2-40B4-BE49-F238E27FC236}">
                <a16:creationId xmlns:a16="http://schemas.microsoft.com/office/drawing/2014/main" id="{A1AA13FF-9312-4775-BFCD-D5A5FA2E8F20}"/>
              </a:ext>
            </a:extLst>
          </p:cNvPr>
          <p:cNvSpPr txBox="1"/>
          <p:nvPr/>
        </p:nvSpPr>
        <p:spPr>
          <a:xfrm>
            <a:off x="6192000" y="4500000"/>
            <a:ext cx="2880000" cy="432000"/>
          </a:xfrm>
          <a:prstGeom prst="rect">
            <a:avLst/>
          </a:prstGeom>
          <a:noFill/>
          <a:ln w="38100">
            <a:solidFill>
              <a:schemeClr val="accent5"/>
            </a:solidFill>
          </a:ln>
        </p:spPr>
        <p:txBody>
          <a:bodyPr wrap="square" lIns="180000" tIns="0" rIns="108000" bIns="0"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rPr>
              <a:t>Dorset Se</a:t>
            </a:r>
            <a:r>
              <a:rPr kumimoji="0" lang="en-GB" sz="1400" b="0" i="0" u="none" strike="noStrike" kern="1200" cap="none" spc="0" normalizeH="0" baseline="0" noProof="0" dirty="0" err="1">
                <a:ln>
                  <a:noFill/>
                </a:ln>
                <a:solidFill>
                  <a:srgbClr val="180E3C"/>
                </a:solidFill>
                <a:effectLst/>
                <a:uLnTx/>
                <a:uFillTx/>
                <a:latin typeface="Arial" panose="020B0604020202020204" pitchFamily="34" charset="0"/>
                <a:ea typeface="+mn-ea"/>
                <a:cs typeface="Arial" panose="020B0604020202020204" pitchFamily="34" charset="0"/>
              </a:rPr>
              <a:t>aweed</a:t>
            </a:r>
            <a:r>
              <a:rPr kumimoji="0" lang="en-GB" sz="14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rPr>
              <a:t> Company Ltd.</a:t>
            </a:r>
          </a:p>
        </p:txBody>
      </p:sp>
      <p:sp>
        <p:nvSpPr>
          <p:cNvPr id="75" name="TextBox 74">
            <a:hlinkClick r:id="rId4" action="ppaction://hlinksldjump"/>
            <a:extLst>
              <a:ext uri="{FF2B5EF4-FFF2-40B4-BE49-F238E27FC236}">
                <a16:creationId xmlns:a16="http://schemas.microsoft.com/office/drawing/2014/main" id="{7A614206-52D7-4838-B5F8-EFCC3C44ECB0}"/>
              </a:ext>
            </a:extLst>
          </p:cNvPr>
          <p:cNvSpPr txBox="1"/>
          <p:nvPr/>
        </p:nvSpPr>
        <p:spPr>
          <a:xfrm>
            <a:off x="6192000" y="3780000"/>
            <a:ext cx="2880000" cy="432000"/>
          </a:xfrm>
          <a:prstGeom prst="rect">
            <a:avLst/>
          </a:prstGeom>
          <a:noFill/>
          <a:ln w="34925">
            <a:solidFill>
              <a:schemeClr val="accent5"/>
            </a:solidFill>
          </a:ln>
        </p:spPr>
        <p:txBody>
          <a:bodyPr wrap="square" lIns="180000" tIns="0" rIns="108000" bIns="0"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rPr>
              <a:t>Othniel Oyster Ltd.</a:t>
            </a:r>
          </a:p>
        </p:txBody>
      </p:sp>
      <p:sp>
        <p:nvSpPr>
          <p:cNvPr id="79" name="TextBox 78">
            <a:hlinkClick r:id="rId5" action="ppaction://hlinksldjump"/>
            <a:extLst>
              <a:ext uri="{FF2B5EF4-FFF2-40B4-BE49-F238E27FC236}">
                <a16:creationId xmlns:a16="http://schemas.microsoft.com/office/drawing/2014/main" id="{232ECF2C-A128-474B-8DFD-60DEC250148A}"/>
              </a:ext>
            </a:extLst>
          </p:cNvPr>
          <p:cNvSpPr txBox="1"/>
          <p:nvPr/>
        </p:nvSpPr>
        <p:spPr>
          <a:xfrm>
            <a:off x="6192000" y="3060000"/>
            <a:ext cx="2880001" cy="432000"/>
          </a:xfrm>
          <a:prstGeom prst="rect">
            <a:avLst/>
          </a:prstGeom>
          <a:noFill/>
          <a:ln w="38100">
            <a:solidFill>
              <a:schemeClr val="accent5"/>
            </a:solidFill>
          </a:ln>
        </p:spPr>
        <p:txBody>
          <a:bodyPr wrap="square" lIns="180000" tIns="0" rIns="108000" bIns="0"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rPr>
              <a:t>Dorset Cleaner Fish Ltd.</a:t>
            </a:r>
          </a:p>
        </p:txBody>
      </p:sp>
      <p:sp>
        <p:nvSpPr>
          <p:cNvPr id="84" name="TextBox 83">
            <a:hlinkClick r:id="rId6" action="ppaction://hlinksldjump"/>
            <a:extLst>
              <a:ext uri="{FF2B5EF4-FFF2-40B4-BE49-F238E27FC236}">
                <a16:creationId xmlns:a16="http://schemas.microsoft.com/office/drawing/2014/main" id="{4AB23600-59BE-4A39-8A9B-19A777B6F10B}"/>
              </a:ext>
            </a:extLst>
          </p:cNvPr>
          <p:cNvSpPr txBox="1"/>
          <p:nvPr/>
        </p:nvSpPr>
        <p:spPr>
          <a:xfrm>
            <a:off x="6192000" y="5220000"/>
            <a:ext cx="2880000" cy="432000"/>
          </a:xfrm>
          <a:prstGeom prst="rect">
            <a:avLst/>
          </a:prstGeom>
          <a:noFill/>
          <a:ln w="38100">
            <a:solidFill>
              <a:schemeClr val="accent5"/>
            </a:solidFill>
          </a:ln>
        </p:spPr>
        <p:txBody>
          <a:bodyPr wrap="square" lIns="180000" tIns="0" rIns="108000" bIns="0"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rPr>
              <a:t>Houghton Springs Farm Ltd.</a:t>
            </a:r>
          </a:p>
        </p:txBody>
      </p:sp>
      <p:sp>
        <p:nvSpPr>
          <p:cNvPr id="32" name="Rectangle 31">
            <a:extLst>
              <a:ext uri="{FF2B5EF4-FFF2-40B4-BE49-F238E27FC236}">
                <a16:creationId xmlns:a16="http://schemas.microsoft.com/office/drawing/2014/main" id="{9121FA84-C2B6-475B-AB89-C9B76EA08ECD}"/>
              </a:ext>
            </a:extLst>
          </p:cNvPr>
          <p:cNvSpPr/>
          <p:nvPr/>
        </p:nvSpPr>
        <p:spPr>
          <a:xfrm>
            <a:off x="6120000" y="1800000"/>
            <a:ext cx="3060000" cy="900000"/>
          </a:xfrm>
          <a:prstGeom prst="rect">
            <a:avLst/>
          </a:prstGeom>
          <a:solidFill>
            <a:schemeClr val="bg2"/>
          </a:solidFill>
        </p:spPr>
        <p:txBody>
          <a:bodyPr wrap="square" lIns="180000" tIns="0" rIns="180000" bIns="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rPr>
              <a:t>Click the icons to view each case study</a:t>
            </a:r>
            <a:endParaRPr kumimoji="0" lang="en-GB" sz="32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endParaRPr>
          </a:p>
        </p:txBody>
      </p:sp>
      <p:sp>
        <p:nvSpPr>
          <p:cNvPr id="3" name="Title 2"/>
          <p:cNvSpPr>
            <a:spLocks noGrp="1"/>
          </p:cNvSpPr>
          <p:nvPr>
            <p:ph type="title"/>
          </p:nvPr>
        </p:nvSpPr>
        <p:spPr>
          <a:xfrm>
            <a:off x="5760000" y="648000"/>
            <a:ext cx="5470252" cy="647700"/>
          </a:xfrm>
        </p:spPr>
        <p:txBody>
          <a:bodyPr/>
          <a:lstStyle/>
          <a:p>
            <a:r>
              <a:rPr lang="en-GB" dirty="0"/>
              <a:t>Companies are already exploiting the opportunity in Dorset and the South West region</a:t>
            </a:r>
          </a:p>
        </p:txBody>
      </p:sp>
      <p:pic>
        <p:nvPicPr>
          <p:cNvPr id="9" name="Picture 8">
            <a:hlinkClick r:id="rId5" action="ppaction://hlinksldjump"/>
            <a:extLst>
              <a:ext uri="{FF2B5EF4-FFF2-40B4-BE49-F238E27FC236}">
                <a16:creationId xmlns:a16="http://schemas.microsoft.com/office/drawing/2014/main" id="{5D3E9091-3468-4411-AF03-CE667733824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0800000">
            <a:off x="828000" y="6534000"/>
            <a:ext cx="285913" cy="288000"/>
          </a:xfrm>
          <a:prstGeom prst="rect">
            <a:avLst/>
          </a:prstGeom>
        </p:spPr>
      </p:pic>
      <p:pic>
        <p:nvPicPr>
          <p:cNvPr id="10" name="Picture 9">
            <a:hlinkClick r:id="rId8" action="ppaction://hlinksldjump"/>
            <a:extLst>
              <a:ext uri="{FF2B5EF4-FFF2-40B4-BE49-F238E27FC236}">
                <a16:creationId xmlns:a16="http://schemas.microsoft.com/office/drawing/2014/main" id="{1DE6C996-7F7D-46C0-84CA-4D025ACDD61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8000" y="6534000"/>
            <a:ext cx="288001" cy="288000"/>
          </a:xfrm>
          <a:prstGeom prst="rect">
            <a:avLst/>
          </a:prstGeom>
        </p:spPr>
      </p:pic>
      <p:pic>
        <p:nvPicPr>
          <p:cNvPr id="11" name="Picture 10">
            <a:hlinkClick r:id="" action="ppaction://hlinkshowjump?jump=previousslide"/>
            <a:extLst>
              <a:ext uri="{FF2B5EF4-FFF2-40B4-BE49-F238E27FC236}">
                <a16:creationId xmlns:a16="http://schemas.microsoft.com/office/drawing/2014/main" id="{5D3E9091-3468-4411-AF03-CE667733824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68000" y="6534000"/>
            <a:ext cx="285913" cy="288000"/>
          </a:xfrm>
          <a:prstGeom prst="rect">
            <a:avLst/>
          </a:prstGeom>
        </p:spPr>
      </p:pic>
      <p:pic>
        <p:nvPicPr>
          <p:cNvPr id="13" name="Content Placeholder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 y="0"/>
            <a:ext cx="4839419" cy="6495690"/>
          </a:xfrm>
          <a:prstGeom prst="rect">
            <a:avLst/>
          </a:prstGeom>
        </p:spPr>
      </p:pic>
      <p:sp>
        <p:nvSpPr>
          <p:cNvPr id="12" name="TextBox 11">
            <a:hlinkClick r:id="rId11" action="ppaction://hlinksldjump"/>
            <a:extLst>
              <a:ext uri="{FF2B5EF4-FFF2-40B4-BE49-F238E27FC236}">
                <a16:creationId xmlns:a16="http://schemas.microsoft.com/office/drawing/2014/main" id="{FDEABA43-0CA0-434C-AA34-B4C6E098A097}"/>
              </a:ext>
            </a:extLst>
          </p:cNvPr>
          <p:cNvSpPr txBox="1"/>
          <p:nvPr/>
        </p:nvSpPr>
        <p:spPr>
          <a:xfrm>
            <a:off x="6192000" y="5940000"/>
            <a:ext cx="2880000" cy="432000"/>
          </a:xfrm>
          <a:prstGeom prst="rect">
            <a:avLst/>
          </a:prstGeom>
          <a:noFill/>
          <a:ln w="38100">
            <a:solidFill>
              <a:schemeClr val="accent5"/>
            </a:solidFill>
          </a:ln>
        </p:spPr>
        <p:txBody>
          <a:bodyPr wrap="square" lIns="180000" tIns="0" rIns="108000" bIns="0"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rPr>
              <a:t>Offshore Shellfish Ltd.</a:t>
            </a:r>
          </a:p>
        </p:txBody>
      </p:sp>
    </p:spTree>
    <p:extLst>
      <p:ext uri="{BB962C8B-B14F-4D97-AF65-F5344CB8AC3E}">
        <p14:creationId xmlns:p14="http://schemas.microsoft.com/office/powerpoint/2010/main" val="25032635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365630" y="1224000"/>
            <a:ext cx="6826370" cy="5059248"/>
          </a:xfrm>
          <a:prstGeom prst="rect">
            <a:avLst/>
          </a:prstGeom>
          <a:solidFill>
            <a:srgbClr val="F6F4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FFFFFF"/>
              </a:solidFill>
              <a:effectLst/>
              <a:uLnTx/>
              <a:uFillTx/>
              <a:latin typeface="Arial"/>
              <a:ea typeface="+mn-ea"/>
              <a:cs typeface="Arial"/>
            </a:endParaRPr>
          </a:p>
        </p:txBody>
      </p:sp>
      <p:sp>
        <p:nvSpPr>
          <p:cNvPr id="26" name="Title 25"/>
          <p:cNvSpPr>
            <a:spLocks noGrp="1"/>
          </p:cNvSpPr>
          <p:nvPr>
            <p:ph type="title"/>
          </p:nvPr>
        </p:nvSpPr>
        <p:spPr>
          <a:xfrm>
            <a:off x="7918882" y="540000"/>
            <a:ext cx="3781118" cy="504000"/>
          </a:xfrm>
          <a:noFill/>
        </p:spPr>
        <p:txBody>
          <a:bodyPr lIns="0" tIns="36000" rIns="0" bIns="36000" anchor="ctr"/>
          <a:lstStyle/>
          <a:p>
            <a:pPr algn="r"/>
            <a:r>
              <a:rPr lang="en-GB" sz="2400" dirty="0"/>
              <a:t>Dorset Cleaner Fish Ltd</a:t>
            </a:r>
          </a:p>
        </p:txBody>
      </p:sp>
      <p:sp>
        <p:nvSpPr>
          <p:cNvPr id="18" name="Slide Number Placeholder 2">
            <a:extLst>
              <a:ext uri="{FF2B5EF4-FFF2-40B4-BE49-F238E27FC236}">
                <a16:creationId xmlns:a16="http://schemas.microsoft.com/office/drawing/2014/main" id="{71A52C4E-40C0-4D4C-912E-31E7FE276873}"/>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99BD540-CAF4-4BC4-AA40-D496466E7C29}" type="slidenum">
              <a:rPr kumimoji="0" lang="en-GB" altLang="en-US" sz="900" b="0" i="0" u="none" strike="noStrike" kern="1200" cap="none" spc="0" normalizeH="0" baseline="0" noProof="0" smtClean="0">
                <a:ln>
                  <a:noFill/>
                </a:ln>
                <a:solidFill>
                  <a:srgbClr val="180E3C"/>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GB" altLang="en-US" sz="9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endParaRPr>
          </a:p>
        </p:txBody>
      </p:sp>
      <p:pic>
        <p:nvPicPr>
          <p:cNvPr id="19" name="Picture 18">
            <a:hlinkClick r:id="rId2" action="ppaction://hlinksldjump"/>
            <a:extLst>
              <a:ext uri="{FF2B5EF4-FFF2-40B4-BE49-F238E27FC236}">
                <a16:creationId xmlns:a16="http://schemas.microsoft.com/office/drawing/2014/main" id="{5D3E9091-3468-4411-AF03-CE66773382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828000" y="6534000"/>
            <a:ext cx="285913" cy="288000"/>
          </a:xfrm>
          <a:prstGeom prst="rect">
            <a:avLst/>
          </a:prstGeom>
        </p:spPr>
      </p:pic>
      <p:pic>
        <p:nvPicPr>
          <p:cNvPr id="20" name="Picture 19">
            <a:hlinkClick r:id="rId4" action="ppaction://hlinksldjump"/>
            <a:extLst>
              <a:ext uri="{FF2B5EF4-FFF2-40B4-BE49-F238E27FC236}">
                <a16:creationId xmlns:a16="http://schemas.microsoft.com/office/drawing/2014/main" id="{1DE6C996-7F7D-46C0-84CA-4D025ACDD61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8000" y="6534000"/>
            <a:ext cx="288001" cy="288000"/>
          </a:xfrm>
          <a:prstGeom prst="rect">
            <a:avLst/>
          </a:prstGeom>
        </p:spPr>
      </p:pic>
      <p:pic>
        <p:nvPicPr>
          <p:cNvPr id="24" name="Picture 23">
            <a:hlinkClick r:id="" action="ppaction://hlinkshowjump?jump=previousslide"/>
            <a:extLst>
              <a:ext uri="{FF2B5EF4-FFF2-40B4-BE49-F238E27FC236}">
                <a16:creationId xmlns:a16="http://schemas.microsoft.com/office/drawing/2014/main" id="{5D3E9091-3468-4411-AF03-CE66773382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8000" y="6534000"/>
            <a:ext cx="285913" cy="288000"/>
          </a:xfrm>
          <a:prstGeom prst="rect">
            <a:avLst/>
          </a:prstGeom>
        </p:spPr>
      </p:pic>
      <p:sp>
        <p:nvSpPr>
          <p:cNvPr id="33" name="TextBox 32"/>
          <p:cNvSpPr txBox="1"/>
          <p:nvPr/>
        </p:nvSpPr>
        <p:spPr>
          <a:xfrm>
            <a:off x="5707136" y="1305624"/>
            <a:ext cx="6082409" cy="3108543"/>
          </a:xfrm>
          <a:prstGeom prst="rect">
            <a:avLst/>
          </a:prstGeom>
          <a:noFill/>
        </p:spPr>
        <p:txBody>
          <a:bodyPr wrap="square" lIns="0" rIns="0" rtlCol="0">
            <a:spAutoFit/>
          </a:bodyPr>
          <a:lstStyle/>
          <a:p>
            <a:pPr lvl="0"/>
            <a:r>
              <a:rPr lang="en-GB" sz="1400" dirty="0">
                <a:solidFill>
                  <a:srgbClr val="180E3C"/>
                </a:solidFill>
              </a:rPr>
              <a:t>The Scottish salmon industry produces 170,000 t/</a:t>
            </a:r>
            <a:r>
              <a:rPr lang="en-GB" sz="1400" dirty="0" err="1">
                <a:solidFill>
                  <a:srgbClr val="180E3C"/>
                </a:solidFill>
              </a:rPr>
              <a:t>yr</a:t>
            </a:r>
            <a:r>
              <a:rPr lang="en-GB" sz="1400" dirty="0">
                <a:solidFill>
                  <a:srgbClr val="180E3C"/>
                </a:solidFill>
              </a:rPr>
              <a:t> of salmon in sea cages along the west coast of Scotland, and in Orkney and Shetland. Sea lice infestations weaken the salmon making them more susceptible to other diseases. The lice have become resistant to various chemical treatments, the residues of which also impact on the environment when released into the sea. </a:t>
            </a:r>
          </a:p>
          <a:p>
            <a:pPr lvl="0"/>
            <a:endParaRPr lang="en-GB" sz="1400" dirty="0">
              <a:solidFill>
                <a:srgbClr val="180E3C"/>
              </a:solidFill>
            </a:endParaRPr>
          </a:p>
          <a:p>
            <a:pPr lvl="0"/>
            <a:r>
              <a:rPr lang="en-GB" sz="1400" dirty="0">
                <a:solidFill>
                  <a:srgbClr val="180E3C"/>
                </a:solidFill>
              </a:rPr>
              <a:t>New biological methods of control include ‘</a:t>
            </a:r>
            <a:r>
              <a:rPr lang="en-GB" sz="1400" dirty="0" err="1">
                <a:solidFill>
                  <a:srgbClr val="180E3C"/>
                </a:solidFill>
              </a:rPr>
              <a:t>cleanerfish</a:t>
            </a:r>
            <a:r>
              <a:rPr lang="en-GB" sz="1400" dirty="0">
                <a:solidFill>
                  <a:srgbClr val="180E3C"/>
                </a:solidFill>
              </a:rPr>
              <a:t>’ (</a:t>
            </a:r>
            <a:r>
              <a:rPr lang="en-GB" sz="1400" dirty="0" err="1">
                <a:solidFill>
                  <a:srgbClr val="180E3C"/>
                </a:solidFill>
              </a:rPr>
              <a:t>ballan</a:t>
            </a:r>
            <a:r>
              <a:rPr lang="en-GB" sz="1400" dirty="0">
                <a:solidFill>
                  <a:srgbClr val="180E3C"/>
                </a:solidFill>
              </a:rPr>
              <a:t> wrasse and lumpfish) which co-habit with the salmon and feed on the lice. </a:t>
            </a:r>
          </a:p>
          <a:p>
            <a:pPr lvl="0"/>
            <a:endParaRPr lang="en-GB" sz="1400" dirty="0">
              <a:solidFill>
                <a:srgbClr val="180E3C"/>
              </a:solidFill>
            </a:endParaRPr>
          </a:p>
          <a:p>
            <a:pPr lvl="0"/>
            <a:r>
              <a:rPr lang="en-GB" sz="1400" dirty="0">
                <a:solidFill>
                  <a:srgbClr val="180E3C"/>
                </a:solidFill>
              </a:rPr>
              <a:t>Dorset </a:t>
            </a:r>
            <a:r>
              <a:rPr lang="en-GB" sz="1400" dirty="0" err="1">
                <a:solidFill>
                  <a:srgbClr val="180E3C"/>
                </a:solidFill>
              </a:rPr>
              <a:t>Cleanerfish</a:t>
            </a:r>
            <a:r>
              <a:rPr lang="en-GB" sz="1400" dirty="0">
                <a:solidFill>
                  <a:srgbClr val="180E3C"/>
                </a:solidFill>
              </a:rPr>
              <a:t> Ltd. a joint venture with the largest salmon farming company in the world, MOWI and a local company Native Marine Centre Ltd., has been producing lumpfish since 2013. With production units in Portland Port and Castletown, the company produces 750,000 fish per year. </a:t>
            </a:r>
          </a:p>
        </p:txBody>
      </p:sp>
      <p:pic>
        <p:nvPicPr>
          <p:cNvPr id="8" name="Picture 7">
            <a:extLst>
              <a:ext uri="{FF2B5EF4-FFF2-40B4-BE49-F238E27FC236}">
                <a16:creationId xmlns:a16="http://schemas.microsoft.com/office/drawing/2014/main" id="{C0051A8E-89B9-4E6A-BCBE-38131FA587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
            <a:ext cx="5365629" cy="6516000"/>
          </a:xfrm>
          <a:prstGeom prst="rect">
            <a:avLst/>
          </a:prstGeom>
        </p:spPr>
      </p:pic>
      <p:sp>
        <p:nvSpPr>
          <p:cNvPr id="43" name="Rectangle 42">
            <a:hlinkClick r:id="rId7" action="ppaction://hlinksldjump"/>
            <a:extLst>
              <a:ext uri="{FF2B5EF4-FFF2-40B4-BE49-F238E27FC236}">
                <a16:creationId xmlns:a16="http://schemas.microsoft.com/office/drawing/2014/main" id="{4E624F4D-4092-4950-AD9C-0F5771DD0E3B}"/>
              </a:ext>
            </a:extLst>
          </p:cNvPr>
          <p:cNvSpPr/>
          <p:nvPr/>
        </p:nvSpPr>
        <p:spPr>
          <a:xfrm>
            <a:off x="7135853" y="5616141"/>
            <a:ext cx="1620000" cy="252000"/>
          </a:xfrm>
          <a:prstGeom prst="rect">
            <a:avLst/>
          </a:prstGeom>
          <a:no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180E3C"/>
                </a:solidFill>
                <a:effectLst/>
                <a:uLnTx/>
                <a:uFillTx/>
                <a:latin typeface="Arial"/>
                <a:ea typeface="+mn-ea"/>
                <a:cs typeface="Arial"/>
              </a:rPr>
              <a:t>Dorset Seaweed Company</a:t>
            </a:r>
          </a:p>
        </p:txBody>
      </p:sp>
      <p:sp>
        <p:nvSpPr>
          <p:cNvPr id="45" name="Rectangle 44">
            <a:extLst>
              <a:ext uri="{FF2B5EF4-FFF2-40B4-BE49-F238E27FC236}">
                <a16:creationId xmlns:a16="http://schemas.microsoft.com/office/drawing/2014/main" id="{D86379CD-5F99-461E-A233-624CE57317E6}"/>
              </a:ext>
            </a:extLst>
          </p:cNvPr>
          <p:cNvSpPr/>
          <p:nvPr/>
        </p:nvSpPr>
        <p:spPr>
          <a:xfrm>
            <a:off x="7135853" y="4922083"/>
            <a:ext cx="3276000" cy="288000"/>
          </a:xfrm>
          <a:prstGeom prst="rect">
            <a:avLst/>
          </a:prstGeom>
          <a:no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180E3C"/>
                </a:solidFill>
                <a:effectLst/>
                <a:uLnTx/>
                <a:uFillTx/>
                <a:latin typeface="Arial"/>
                <a:ea typeface="+mn-ea"/>
                <a:cs typeface="Arial"/>
              </a:rPr>
              <a:t>READ MORE CASE STUDIES</a:t>
            </a:r>
          </a:p>
        </p:txBody>
      </p:sp>
      <p:sp>
        <p:nvSpPr>
          <p:cNvPr id="46" name="Rectangle 45">
            <a:hlinkClick r:id="rId2" action="ppaction://hlinksldjump"/>
            <a:extLst>
              <a:ext uri="{FF2B5EF4-FFF2-40B4-BE49-F238E27FC236}">
                <a16:creationId xmlns:a16="http://schemas.microsoft.com/office/drawing/2014/main" id="{8929CEF2-35AE-4F17-B23E-3A681BA349A5}"/>
              </a:ext>
            </a:extLst>
          </p:cNvPr>
          <p:cNvSpPr/>
          <p:nvPr/>
        </p:nvSpPr>
        <p:spPr>
          <a:xfrm>
            <a:off x="8801776" y="5287112"/>
            <a:ext cx="1620000" cy="252000"/>
          </a:xfrm>
          <a:prstGeom prst="rect">
            <a:avLst/>
          </a:prstGeom>
          <a:no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180E3C"/>
                </a:solidFill>
                <a:effectLst/>
                <a:uLnTx/>
                <a:uFillTx/>
                <a:latin typeface="Arial"/>
                <a:ea typeface="+mn-ea"/>
                <a:cs typeface="Arial"/>
              </a:rPr>
              <a:t>Othniel Oyster</a:t>
            </a:r>
          </a:p>
        </p:txBody>
      </p:sp>
      <p:sp>
        <p:nvSpPr>
          <p:cNvPr id="47" name="Rectangle 46">
            <a:extLst>
              <a:ext uri="{FF2B5EF4-FFF2-40B4-BE49-F238E27FC236}">
                <a16:creationId xmlns:a16="http://schemas.microsoft.com/office/drawing/2014/main" id="{D3224381-BD82-4DAE-ABE8-530D325F41A3}"/>
              </a:ext>
            </a:extLst>
          </p:cNvPr>
          <p:cNvSpPr/>
          <p:nvPr/>
        </p:nvSpPr>
        <p:spPr>
          <a:xfrm>
            <a:off x="7135853" y="5287112"/>
            <a:ext cx="1620000" cy="252000"/>
          </a:xfrm>
          <a:prstGeom prst="rect">
            <a:avLst/>
          </a:prstGeom>
          <a:solidFill>
            <a:schemeClr val="accent5"/>
          </a:solid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FFFFFF"/>
                </a:solidFill>
                <a:effectLst/>
                <a:uLnTx/>
                <a:uFillTx/>
                <a:latin typeface="Arial"/>
                <a:ea typeface="+mn-ea"/>
                <a:cs typeface="Arial"/>
              </a:rPr>
              <a:t>Dorset Cleaner Fish</a:t>
            </a:r>
          </a:p>
        </p:txBody>
      </p:sp>
      <p:sp>
        <p:nvSpPr>
          <p:cNvPr id="48" name="Rectangle 47">
            <a:hlinkClick r:id="rId8" action="ppaction://hlinksldjump"/>
            <a:extLst>
              <a:ext uri="{FF2B5EF4-FFF2-40B4-BE49-F238E27FC236}">
                <a16:creationId xmlns:a16="http://schemas.microsoft.com/office/drawing/2014/main" id="{6BDE0BB5-E0B2-4964-AA16-FFFADF96D25E}"/>
              </a:ext>
            </a:extLst>
          </p:cNvPr>
          <p:cNvSpPr/>
          <p:nvPr/>
        </p:nvSpPr>
        <p:spPr>
          <a:xfrm>
            <a:off x="8801776" y="5616141"/>
            <a:ext cx="1620000" cy="252000"/>
          </a:xfrm>
          <a:prstGeom prst="rect">
            <a:avLst/>
          </a:prstGeom>
          <a:no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180E3C"/>
                </a:solidFill>
                <a:effectLst/>
                <a:uLnTx/>
                <a:uFillTx/>
                <a:latin typeface="Arial"/>
                <a:ea typeface="+mn-ea"/>
                <a:cs typeface="Arial"/>
              </a:rPr>
              <a:t>Houghton Springs Farms</a:t>
            </a:r>
          </a:p>
        </p:txBody>
      </p:sp>
      <p:sp>
        <p:nvSpPr>
          <p:cNvPr id="49" name="Rectangle 48">
            <a:hlinkClick r:id="rId9" action="ppaction://hlinksldjump"/>
            <a:extLst>
              <a:ext uri="{FF2B5EF4-FFF2-40B4-BE49-F238E27FC236}">
                <a16:creationId xmlns:a16="http://schemas.microsoft.com/office/drawing/2014/main" id="{82C052C3-39D9-40F8-B6BA-4C7DA705B4E8}"/>
              </a:ext>
            </a:extLst>
          </p:cNvPr>
          <p:cNvSpPr/>
          <p:nvPr/>
        </p:nvSpPr>
        <p:spPr>
          <a:xfrm>
            <a:off x="7991776" y="5945170"/>
            <a:ext cx="1620000" cy="252000"/>
          </a:xfrm>
          <a:prstGeom prst="rect">
            <a:avLst/>
          </a:prstGeom>
          <a:no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180E3C"/>
                </a:solidFill>
                <a:effectLst/>
                <a:uLnTx/>
                <a:uFillTx/>
                <a:latin typeface="Arial"/>
                <a:ea typeface="+mn-ea"/>
                <a:cs typeface="Arial"/>
              </a:rPr>
              <a:t>Offshore Shellfish</a:t>
            </a:r>
          </a:p>
        </p:txBody>
      </p:sp>
    </p:spTree>
    <p:extLst>
      <p:ext uri="{BB962C8B-B14F-4D97-AF65-F5344CB8AC3E}">
        <p14:creationId xmlns:p14="http://schemas.microsoft.com/office/powerpoint/2010/main" val="2383121375"/>
      </p:ext>
    </p:extLst>
  </p:cSld>
  <p:clrMapOvr>
    <a:masterClrMapping/>
  </p:clrMapOvr>
  <mc:AlternateContent xmlns:mc="http://schemas.openxmlformats.org/markup-compatibility/2006" xmlns:p14="http://schemas.microsoft.com/office/powerpoint/2010/main">
    <mc:Choice Requires="p14">
      <p:transition p14:dur="100" advClick="0">
        <p:cut/>
      </p:transition>
    </mc:Choice>
    <mc:Fallback xmlns="">
      <p:transition advClick="0">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E3302B-2589-4C40-A985-282E7B2596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5" y="-18004"/>
            <a:ext cx="5373594" cy="6534002"/>
          </a:xfrm>
          <a:prstGeom prst="rect">
            <a:avLst/>
          </a:prstGeom>
        </p:spPr>
      </p:pic>
      <p:sp>
        <p:nvSpPr>
          <p:cNvPr id="9" name="Rectangle 8"/>
          <p:cNvSpPr/>
          <p:nvPr/>
        </p:nvSpPr>
        <p:spPr>
          <a:xfrm>
            <a:off x="5365630" y="1224000"/>
            <a:ext cx="6826370" cy="5059248"/>
          </a:xfrm>
          <a:prstGeom prst="rect">
            <a:avLst/>
          </a:prstGeom>
          <a:solidFill>
            <a:srgbClr val="F6F4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FFFFFF"/>
              </a:solidFill>
              <a:effectLst/>
              <a:uLnTx/>
              <a:uFillTx/>
              <a:latin typeface="Arial"/>
              <a:ea typeface="+mn-ea"/>
              <a:cs typeface="Arial"/>
            </a:endParaRPr>
          </a:p>
        </p:txBody>
      </p:sp>
      <p:sp>
        <p:nvSpPr>
          <p:cNvPr id="26" name="Title 25"/>
          <p:cNvSpPr>
            <a:spLocks noGrp="1"/>
          </p:cNvSpPr>
          <p:nvPr>
            <p:ph type="title"/>
          </p:nvPr>
        </p:nvSpPr>
        <p:spPr>
          <a:xfrm>
            <a:off x="8078680" y="540000"/>
            <a:ext cx="3621320" cy="504000"/>
          </a:xfrm>
          <a:noFill/>
        </p:spPr>
        <p:txBody>
          <a:bodyPr lIns="0" tIns="36000" rIns="0" bIns="36000" anchor="ctr"/>
          <a:lstStyle/>
          <a:p>
            <a:pPr algn="r"/>
            <a:r>
              <a:rPr lang="en-GB" sz="2400" dirty="0"/>
              <a:t>Othniel Oysters Ltd</a:t>
            </a:r>
          </a:p>
        </p:txBody>
      </p:sp>
      <p:sp>
        <p:nvSpPr>
          <p:cNvPr id="18" name="Slide Number Placeholder 2">
            <a:extLst>
              <a:ext uri="{FF2B5EF4-FFF2-40B4-BE49-F238E27FC236}">
                <a16:creationId xmlns:a16="http://schemas.microsoft.com/office/drawing/2014/main" id="{71A52C4E-40C0-4D4C-912E-31E7FE276873}"/>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99BD540-CAF4-4BC4-AA40-D496466E7C29}" type="slidenum">
              <a:rPr kumimoji="0" lang="en-GB" altLang="en-US" sz="900" b="0" i="0" u="none" strike="noStrike" kern="1200" cap="none" spc="0" normalizeH="0" baseline="0" noProof="0" smtClean="0">
                <a:ln>
                  <a:noFill/>
                </a:ln>
                <a:solidFill>
                  <a:srgbClr val="180E3C"/>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GB" altLang="en-US" sz="9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endParaRPr>
          </a:p>
        </p:txBody>
      </p:sp>
      <p:pic>
        <p:nvPicPr>
          <p:cNvPr id="19" name="Picture 18">
            <a:hlinkClick r:id="rId3" action="ppaction://hlinksldjump"/>
            <a:extLst>
              <a:ext uri="{FF2B5EF4-FFF2-40B4-BE49-F238E27FC236}">
                <a16:creationId xmlns:a16="http://schemas.microsoft.com/office/drawing/2014/main" id="{5D3E9091-3468-4411-AF03-CE66773382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a:off x="828000" y="6534000"/>
            <a:ext cx="285913" cy="288000"/>
          </a:xfrm>
          <a:prstGeom prst="rect">
            <a:avLst/>
          </a:prstGeom>
        </p:spPr>
      </p:pic>
      <p:pic>
        <p:nvPicPr>
          <p:cNvPr id="20" name="Picture 19">
            <a:hlinkClick r:id="rId5" action="ppaction://hlinksldjump"/>
            <a:extLst>
              <a:ext uri="{FF2B5EF4-FFF2-40B4-BE49-F238E27FC236}">
                <a16:creationId xmlns:a16="http://schemas.microsoft.com/office/drawing/2014/main" id="{1DE6C996-7F7D-46C0-84CA-4D025ACDD6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8000" y="6534000"/>
            <a:ext cx="288001" cy="288000"/>
          </a:xfrm>
          <a:prstGeom prst="rect">
            <a:avLst/>
          </a:prstGeom>
        </p:spPr>
      </p:pic>
      <p:pic>
        <p:nvPicPr>
          <p:cNvPr id="24" name="Picture 23">
            <a:hlinkClick r:id="" action="ppaction://hlinkshowjump?jump=previousslide"/>
            <a:extLst>
              <a:ext uri="{FF2B5EF4-FFF2-40B4-BE49-F238E27FC236}">
                <a16:creationId xmlns:a16="http://schemas.microsoft.com/office/drawing/2014/main" id="{5D3E9091-3468-4411-AF03-CE66773382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8000" y="6534000"/>
            <a:ext cx="285913" cy="288000"/>
          </a:xfrm>
          <a:prstGeom prst="rect">
            <a:avLst/>
          </a:prstGeom>
        </p:spPr>
      </p:pic>
      <p:sp>
        <p:nvSpPr>
          <p:cNvPr id="33" name="TextBox 32"/>
          <p:cNvSpPr txBox="1"/>
          <p:nvPr/>
        </p:nvSpPr>
        <p:spPr>
          <a:xfrm>
            <a:off x="5707136" y="1305624"/>
            <a:ext cx="6082409" cy="3108543"/>
          </a:xfrm>
          <a:prstGeom prst="rect">
            <a:avLst/>
          </a:prstGeom>
          <a:noFill/>
        </p:spPr>
        <p:txBody>
          <a:bodyPr wrap="square" lIns="0" rIns="0" rtlCol="0">
            <a:spAutoFit/>
          </a:bodyPr>
          <a:lstStyle/>
          <a:p>
            <a:pPr lvl="0"/>
            <a:r>
              <a:rPr lang="en-GB" sz="1400" dirty="0">
                <a:solidFill>
                  <a:srgbClr val="180E3C"/>
                </a:solidFill>
              </a:rPr>
              <a:t>Othniel Oysters Ltd (OOL) leases 51 hectares of shellfish beds in Poole Harbour to farm Pacific oysters. Small, hatchery produced seed are reared in the floating nursery system to 10 grams and once laid on the sea bed take approximately 9 months to reach harvest size. </a:t>
            </a:r>
          </a:p>
          <a:p>
            <a:pPr lvl="0"/>
            <a:endParaRPr lang="en-GB" sz="1400" dirty="0">
              <a:solidFill>
                <a:srgbClr val="180E3C"/>
              </a:solidFill>
            </a:endParaRPr>
          </a:p>
          <a:p>
            <a:pPr lvl="0"/>
            <a:r>
              <a:rPr lang="en-GB" sz="1400" dirty="0">
                <a:solidFill>
                  <a:srgbClr val="180E3C"/>
                </a:solidFill>
              </a:rPr>
              <a:t>OOL operates from a 30 x 15 metre, 400 ton flat-bottomed barge, moored in the shelter of </a:t>
            </a:r>
            <a:r>
              <a:rPr lang="en-GB" sz="1400" dirty="0" err="1">
                <a:solidFill>
                  <a:srgbClr val="180E3C"/>
                </a:solidFill>
              </a:rPr>
              <a:t>Brownsea</a:t>
            </a:r>
            <a:r>
              <a:rPr lang="en-GB" sz="1400" dirty="0">
                <a:solidFill>
                  <a:srgbClr val="180E3C"/>
                </a:solidFill>
              </a:rPr>
              <a:t> Island, providing 300sq metres of covered working space with workshop facilities for repairs and maintenance of boats and gear.</a:t>
            </a:r>
          </a:p>
          <a:p>
            <a:pPr lvl="0"/>
            <a:endParaRPr lang="en-GB" sz="1400" dirty="0">
              <a:solidFill>
                <a:srgbClr val="180E3C"/>
              </a:solidFill>
            </a:endParaRPr>
          </a:p>
          <a:p>
            <a:pPr lvl="0"/>
            <a:r>
              <a:rPr lang="en-GB" sz="1400" dirty="0">
                <a:solidFill>
                  <a:srgbClr val="180E3C"/>
                </a:solidFill>
              </a:rPr>
              <a:t>Growers across the world visit to see the innovative harvesting technology using conveyor harvesting barges. Up to 3 million oysters are harvested per year, circa 400 tons, with 30% sold either locally or in the wider UK market. The rest are sold in the Far East, with Hong Kong and China as the main destinations.</a:t>
            </a:r>
          </a:p>
        </p:txBody>
      </p:sp>
      <p:sp>
        <p:nvSpPr>
          <p:cNvPr id="21" name="Rectangle 20">
            <a:hlinkClick r:id="rId3" action="ppaction://hlinksldjump"/>
            <a:extLst>
              <a:ext uri="{FF2B5EF4-FFF2-40B4-BE49-F238E27FC236}">
                <a16:creationId xmlns:a16="http://schemas.microsoft.com/office/drawing/2014/main" id="{6AF8BC50-E1E7-42A7-9D7C-0EE1C562DBBE}"/>
              </a:ext>
            </a:extLst>
          </p:cNvPr>
          <p:cNvSpPr/>
          <p:nvPr/>
        </p:nvSpPr>
        <p:spPr>
          <a:xfrm>
            <a:off x="7135853" y="5616141"/>
            <a:ext cx="1620000" cy="252000"/>
          </a:xfrm>
          <a:prstGeom prst="rect">
            <a:avLst/>
          </a:prstGeom>
          <a:no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180E3C"/>
                </a:solidFill>
                <a:effectLst/>
                <a:uLnTx/>
                <a:uFillTx/>
                <a:latin typeface="Arial"/>
                <a:ea typeface="+mn-ea"/>
                <a:cs typeface="Arial"/>
              </a:rPr>
              <a:t>Dorset Seaweed Company</a:t>
            </a:r>
          </a:p>
        </p:txBody>
      </p:sp>
      <p:sp>
        <p:nvSpPr>
          <p:cNvPr id="23" name="Rectangle 22">
            <a:extLst>
              <a:ext uri="{FF2B5EF4-FFF2-40B4-BE49-F238E27FC236}">
                <a16:creationId xmlns:a16="http://schemas.microsoft.com/office/drawing/2014/main" id="{7DC746D4-0005-4188-9A0F-EDB68346603E}"/>
              </a:ext>
            </a:extLst>
          </p:cNvPr>
          <p:cNvSpPr/>
          <p:nvPr/>
        </p:nvSpPr>
        <p:spPr>
          <a:xfrm>
            <a:off x="7135853" y="4922083"/>
            <a:ext cx="3276000" cy="288000"/>
          </a:xfrm>
          <a:prstGeom prst="rect">
            <a:avLst/>
          </a:prstGeom>
          <a:no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180E3C"/>
                </a:solidFill>
                <a:effectLst/>
                <a:uLnTx/>
                <a:uFillTx/>
                <a:latin typeface="Arial"/>
                <a:ea typeface="+mn-ea"/>
                <a:cs typeface="Arial"/>
              </a:rPr>
              <a:t>READ MORE CASE STUDIES</a:t>
            </a:r>
          </a:p>
        </p:txBody>
      </p:sp>
      <p:sp>
        <p:nvSpPr>
          <p:cNvPr id="25" name="Rectangle 24">
            <a:extLst>
              <a:ext uri="{FF2B5EF4-FFF2-40B4-BE49-F238E27FC236}">
                <a16:creationId xmlns:a16="http://schemas.microsoft.com/office/drawing/2014/main" id="{0FFE4FC6-1817-48A0-B799-0A4781736AB2}"/>
              </a:ext>
            </a:extLst>
          </p:cNvPr>
          <p:cNvSpPr/>
          <p:nvPr/>
        </p:nvSpPr>
        <p:spPr>
          <a:xfrm>
            <a:off x="8801776" y="5287112"/>
            <a:ext cx="1620000" cy="252000"/>
          </a:xfrm>
          <a:prstGeom prst="rect">
            <a:avLst/>
          </a:prstGeom>
          <a:solidFill>
            <a:schemeClr val="accent5"/>
          </a:solid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chemeClr val="bg1"/>
                </a:solidFill>
                <a:effectLst/>
                <a:uLnTx/>
                <a:uFillTx/>
                <a:latin typeface="Arial"/>
                <a:ea typeface="+mn-ea"/>
                <a:cs typeface="Arial"/>
              </a:rPr>
              <a:t>Othniel Oyster</a:t>
            </a:r>
          </a:p>
        </p:txBody>
      </p:sp>
      <p:sp>
        <p:nvSpPr>
          <p:cNvPr id="29" name="Rectangle 28">
            <a:hlinkClick r:id="rId7" action="ppaction://hlinksldjump"/>
            <a:extLst>
              <a:ext uri="{FF2B5EF4-FFF2-40B4-BE49-F238E27FC236}">
                <a16:creationId xmlns:a16="http://schemas.microsoft.com/office/drawing/2014/main" id="{4239E6FF-B6A4-4369-BB4C-FC0A6905DCC4}"/>
              </a:ext>
            </a:extLst>
          </p:cNvPr>
          <p:cNvSpPr/>
          <p:nvPr/>
        </p:nvSpPr>
        <p:spPr>
          <a:xfrm>
            <a:off x="7135853" y="5287112"/>
            <a:ext cx="1620000" cy="252000"/>
          </a:xfrm>
          <a:prstGeom prst="rect">
            <a:avLst/>
          </a:prstGeom>
          <a:solidFill>
            <a:schemeClr val="bg1"/>
          </a:solid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chemeClr val="tx1"/>
                </a:solidFill>
                <a:effectLst/>
                <a:uLnTx/>
                <a:uFillTx/>
                <a:latin typeface="Arial"/>
                <a:ea typeface="+mn-ea"/>
                <a:cs typeface="Arial"/>
              </a:rPr>
              <a:t>Dorset Cleaner Fish</a:t>
            </a:r>
          </a:p>
        </p:txBody>
      </p:sp>
      <p:sp>
        <p:nvSpPr>
          <p:cNvPr id="30" name="Rectangle 29">
            <a:hlinkClick r:id="rId8" action="ppaction://hlinksldjump"/>
            <a:extLst>
              <a:ext uri="{FF2B5EF4-FFF2-40B4-BE49-F238E27FC236}">
                <a16:creationId xmlns:a16="http://schemas.microsoft.com/office/drawing/2014/main" id="{E9BCD31E-99E4-41A0-A804-09701A188463}"/>
              </a:ext>
            </a:extLst>
          </p:cNvPr>
          <p:cNvSpPr/>
          <p:nvPr/>
        </p:nvSpPr>
        <p:spPr>
          <a:xfrm>
            <a:off x="8801776" y="5616141"/>
            <a:ext cx="1620000" cy="252000"/>
          </a:xfrm>
          <a:prstGeom prst="rect">
            <a:avLst/>
          </a:prstGeom>
          <a:no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180E3C"/>
                </a:solidFill>
                <a:effectLst/>
                <a:uLnTx/>
                <a:uFillTx/>
                <a:latin typeface="Arial"/>
                <a:ea typeface="+mn-ea"/>
                <a:cs typeface="Arial"/>
              </a:rPr>
              <a:t>Houghton Springs Farms</a:t>
            </a:r>
          </a:p>
        </p:txBody>
      </p:sp>
      <p:sp>
        <p:nvSpPr>
          <p:cNvPr id="31" name="Rectangle 30">
            <a:hlinkClick r:id="rId9" action="ppaction://hlinksldjump"/>
            <a:extLst>
              <a:ext uri="{FF2B5EF4-FFF2-40B4-BE49-F238E27FC236}">
                <a16:creationId xmlns:a16="http://schemas.microsoft.com/office/drawing/2014/main" id="{C0021FAA-4338-4D0E-9F1A-9593FA5C2645}"/>
              </a:ext>
            </a:extLst>
          </p:cNvPr>
          <p:cNvSpPr/>
          <p:nvPr/>
        </p:nvSpPr>
        <p:spPr>
          <a:xfrm>
            <a:off x="7991776" y="5945170"/>
            <a:ext cx="1620000" cy="252000"/>
          </a:xfrm>
          <a:prstGeom prst="rect">
            <a:avLst/>
          </a:prstGeom>
          <a:no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180E3C"/>
                </a:solidFill>
                <a:effectLst/>
                <a:uLnTx/>
                <a:uFillTx/>
                <a:latin typeface="Arial"/>
                <a:ea typeface="+mn-ea"/>
                <a:cs typeface="Arial"/>
              </a:rPr>
              <a:t>Offshore Shellfish</a:t>
            </a:r>
          </a:p>
        </p:txBody>
      </p:sp>
    </p:spTree>
    <p:extLst>
      <p:ext uri="{BB962C8B-B14F-4D97-AF65-F5344CB8AC3E}">
        <p14:creationId xmlns:p14="http://schemas.microsoft.com/office/powerpoint/2010/main" val="2640528755"/>
      </p:ext>
    </p:extLst>
  </p:cSld>
  <p:clrMapOvr>
    <a:masterClrMapping/>
  </p:clrMapOvr>
  <mc:AlternateContent xmlns:mc="http://schemas.openxmlformats.org/markup-compatibility/2006" xmlns:p14="http://schemas.microsoft.com/office/powerpoint/2010/main">
    <mc:Choice Requires="p14">
      <p:transition p14:dur="100" advClick="0">
        <p:cut/>
      </p:transition>
    </mc:Choice>
    <mc:Fallback xmlns="">
      <p:transition advClick="0">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A7A6DC-F5E0-4188-9BA4-532F17E226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5355707" cy="6514179"/>
          </a:xfrm>
          <a:prstGeom prst="rect">
            <a:avLst/>
          </a:prstGeom>
        </p:spPr>
      </p:pic>
      <p:sp>
        <p:nvSpPr>
          <p:cNvPr id="9" name="Rectangle 8"/>
          <p:cNvSpPr/>
          <p:nvPr/>
        </p:nvSpPr>
        <p:spPr>
          <a:xfrm>
            <a:off x="5365630" y="1224000"/>
            <a:ext cx="6826370" cy="5059248"/>
          </a:xfrm>
          <a:prstGeom prst="rect">
            <a:avLst/>
          </a:prstGeom>
          <a:solidFill>
            <a:srgbClr val="F6F4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FFFFFF"/>
              </a:solidFill>
              <a:effectLst/>
              <a:uLnTx/>
              <a:uFillTx/>
              <a:latin typeface="Arial"/>
              <a:ea typeface="+mn-ea"/>
              <a:cs typeface="Arial"/>
            </a:endParaRPr>
          </a:p>
        </p:txBody>
      </p:sp>
      <p:sp>
        <p:nvSpPr>
          <p:cNvPr id="26" name="Title 25"/>
          <p:cNvSpPr>
            <a:spLocks noGrp="1"/>
          </p:cNvSpPr>
          <p:nvPr>
            <p:ph type="title"/>
          </p:nvPr>
        </p:nvSpPr>
        <p:spPr>
          <a:xfrm>
            <a:off x="7004483" y="540000"/>
            <a:ext cx="4695518" cy="504000"/>
          </a:xfrm>
          <a:noFill/>
        </p:spPr>
        <p:txBody>
          <a:bodyPr lIns="0" tIns="36000" rIns="0" bIns="36000" anchor="ctr"/>
          <a:lstStyle/>
          <a:p>
            <a:pPr algn="r"/>
            <a:r>
              <a:rPr lang="en-GB" sz="2400" dirty="0"/>
              <a:t>Dorset Seaweed Company Ltd</a:t>
            </a:r>
          </a:p>
        </p:txBody>
      </p:sp>
      <p:sp>
        <p:nvSpPr>
          <p:cNvPr id="18" name="Slide Number Placeholder 2">
            <a:extLst>
              <a:ext uri="{FF2B5EF4-FFF2-40B4-BE49-F238E27FC236}">
                <a16:creationId xmlns:a16="http://schemas.microsoft.com/office/drawing/2014/main" id="{71A52C4E-40C0-4D4C-912E-31E7FE276873}"/>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99BD540-CAF4-4BC4-AA40-D496466E7C29}" type="slidenum">
              <a:rPr kumimoji="0" lang="en-GB" altLang="en-US" sz="900" b="0" i="0" u="none" strike="noStrike" kern="1200" cap="none" spc="0" normalizeH="0" baseline="0" noProof="0" smtClean="0">
                <a:ln>
                  <a:noFill/>
                </a:ln>
                <a:solidFill>
                  <a:srgbClr val="180E3C"/>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GB" altLang="en-US" sz="9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endParaRPr>
          </a:p>
        </p:txBody>
      </p:sp>
      <p:pic>
        <p:nvPicPr>
          <p:cNvPr id="19" name="Picture 18">
            <a:hlinkClick r:id="rId3" action="ppaction://hlinksldjump"/>
            <a:extLst>
              <a:ext uri="{FF2B5EF4-FFF2-40B4-BE49-F238E27FC236}">
                <a16:creationId xmlns:a16="http://schemas.microsoft.com/office/drawing/2014/main" id="{5D3E9091-3468-4411-AF03-CE66773382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a:off x="828000" y="6534000"/>
            <a:ext cx="285913" cy="288000"/>
          </a:xfrm>
          <a:prstGeom prst="rect">
            <a:avLst/>
          </a:prstGeom>
        </p:spPr>
      </p:pic>
      <p:pic>
        <p:nvPicPr>
          <p:cNvPr id="20" name="Picture 19">
            <a:hlinkClick r:id="rId5" action="ppaction://hlinksldjump"/>
            <a:extLst>
              <a:ext uri="{FF2B5EF4-FFF2-40B4-BE49-F238E27FC236}">
                <a16:creationId xmlns:a16="http://schemas.microsoft.com/office/drawing/2014/main" id="{1DE6C996-7F7D-46C0-84CA-4D025ACDD6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8000" y="6534000"/>
            <a:ext cx="288001" cy="288000"/>
          </a:xfrm>
          <a:prstGeom prst="rect">
            <a:avLst/>
          </a:prstGeom>
        </p:spPr>
      </p:pic>
      <p:pic>
        <p:nvPicPr>
          <p:cNvPr id="24" name="Picture 23">
            <a:hlinkClick r:id="" action="ppaction://hlinkshowjump?jump=previousslide"/>
            <a:extLst>
              <a:ext uri="{FF2B5EF4-FFF2-40B4-BE49-F238E27FC236}">
                <a16:creationId xmlns:a16="http://schemas.microsoft.com/office/drawing/2014/main" id="{5D3E9091-3468-4411-AF03-CE66773382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8000" y="6534000"/>
            <a:ext cx="285913" cy="288000"/>
          </a:xfrm>
          <a:prstGeom prst="rect">
            <a:avLst/>
          </a:prstGeom>
        </p:spPr>
      </p:pic>
      <p:sp>
        <p:nvSpPr>
          <p:cNvPr id="33" name="TextBox 32"/>
          <p:cNvSpPr txBox="1"/>
          <p:nvPr/>
        </p:nvSpPr>
        <p:spPr>
          <a:xfrm>
            <a:off x="5707136" y="1305624"/>
            <a:ext cx="6082409" cy="3539430"/>
          </a:xfrm>
          <a:prstGeom prst="rect">
            <a:avLst/>
          </a:prstGeom>
          <a:noFill/>
        </p:spPr>
        <p:txBody>
          <a:bodyPr wrap="square" lIns="0" rIns="0" rtlCol="0">
            <a:spAutoFit/>
          </a:bodyPr>
          <a:lstStyle/>
          <a:p>
            <a:pPr lvl="0"/>
            <a:r>
              <a:rPr lang="en-GB" sz="1400" dirty="0">
                <a:solidFill>
                  <a:srgbClr val="180E3C"/>
                </a:solidFill>
              </a:rPr>
              <a:t>There has been enormous interest in the culture of seaweeds recently not only in connection with its ‘super food’ reputation, but also its potential use in the cosmetics, health food, pharmaceutical, biofuels and fertiliser industries.</a:t>
            </a:r>
          </a:p>
          <a:p>
            <a:pPr lvl="0"/>
            <a:r>
              <a:rPr lang="en-GB" sz="1400" dirty="0">
                <a:solidFill>
                  <a:srgbClr val="180E3C"/>
                </a:solidFill>
              </a:rPr>
              <a:t> </a:t>
            </a:r>
          </a:p>
          <a:p>
            <a:pPr lvl="0"/>
            <a:r>
              <a:rPr lang="en-GB" sz="1400" dirty="0">
                <a:solidFill>
                  <a:srgbClr val="180E3C"/>
                </a:solidFill>
              </a:rPr>
              <a:t>The Dorset Seaweed Company Limited (DSCL) has been recently formed to exploit this exciting opportunity with an initial project in Portland Port which will grow both seaweed and shellfish species such as oysters and scallops. The initial investors include several local partners with relevant expertise to make a success of the operation. Future expansion of the business will either be inside the Port or at a new site in the area.</a:t>
            </a:r>
          </a:p>
          <a:p>
            <a:pPr lvl="0"/>
            <a:endParaRPr lang="en-GB" sz="1400" dirty="0">
              <a:solidFill>
                <a:srgbClr val="180E3C"/>
              </a:solidFill>
            </a:endParaRPr>
          </a:p>
          <a:p>
            <a:pPr lvl="0"/>
            <a:r>
              <a:rPr lang="en-GB" sz="1400" dirty="0">
                <a:solidFill>
                  <a:srgbClr val="180E3C"/>
                </a:solidFill>
              </a:rPr>
              <a:t>Cefas will be working with DSCL from November 2019 to analyse the sugar kelp biomass produced in Portland Harbour to investigate the physiology, histology and chemical composition. This will provide baseline data to inform regulation for the emerging seaweed aquaculture industry in the UK; and demonstrate methodologies and knowledge gaps to inform future research.</a:t>
            </a:r>
          </a:p>
        </p:txBody>
      </p:sp>
      <p:sp>
        <p:nvSpPr>
          <p:cNvPr id="27" name="Rectangle 26">
            <a:extLst>
              <a:ext uri="{FF2B5EF4-FFF2-40B4-BE49-F238E27FC236}">
                <a16:creationId xmlns:a16="http://schemas.microsoft.com/office/drawing/2014/main" id="{0E2EF8BE-A397-4DB9-AE01-081E0BB418C2}"/>
              </a:ext>
            </a:extLst>
          </p:cNvPr>
          <p:cNvSpPr/>
          <p:nvPr/>
        </p:nvSpPr>
        <p:spPr>
          <a:xfrm>
            <a:off x="7135853" y="5616141"/>
            <a:ext cx="1620000" cy="252000"/>
          </a:xfrm>
          <a:prstGeom prst="rect">
            <a:avLst/>
          </a:prstGeom>
          <a:solidFill>
            <a:schemeClr val="accent5"/>
          </a:solid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chemeClr val="bg1"/>
                </a:solidFill>
                <a:effectLst/>
                <a:uLnTx/>
                <a:uFillTx/>
                <a:latin typeface="Arial"/>
                <a:ea typeface="+mn-ea"/>
                <a:cs typeface="Arial"/>
              </a:rPr>
              <a:t>Dorset Seaweed Company</a:t>
            </a:r>
          </a:p>
        </p:txBody>
      </p:sp>
      <p:sp>
        <p:nvSpPr>
          <p:cNvPr id="10" name="Rectangle 9">
            <a:extLst>
              <a:ext uri="{FF2B5EF4-FFF2-40B4-BE49-F238E27FC236}">
                <a16:creationId xmlns:a16="http://schemas.microsoft.com/office/drawing/2014/main" id="{D90F7EE4-236E-4E0F-B725-D64548C5EACA}"/>
              </a:ext>
            </a:extLst>
          </p:cNvPr>
          <p:cNvSpPr/>
          <p:nvPr/>
        </p:nvSpPr>
        <p:spPr>
          <a:xfrm>
            <a:off x="7135853" y="4922083"/>
            <a:ext cx="3276000" cy="288000"/>
          </a:xfrm>
          <a:prstGeom prst="rect">
            <a:avLst/>
          </a:prstGeom>
          <a:no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180E3C"/>
                </a:solidFill>
                <a:effectLst/>
                <a:uLnTx/>
                <a:uFillTx/>
                <a:latin typeface="Arial"/>
                <a:ea typeface="+mn-ea"/>
                <a:cs typeface="Arial"/>
              </a:rPr>
              <a:t>READ MORE CASE STUDIES</a:t>
            </a:r>
          </a:p>
        </p:txBody>
      </p:sp>
      <p:sp>
        <p:nvSpPr>
          <p:cNvPr id="11" name="Rectangle 10">
            <a:hlinkClick r:id="rId7" action="ppaction://hlinksldjump"/>
            <a:extLst>
              <a:ext uri="{FF2B5EF4-FFF2-40B4-BE49-F238E27FC236}">
                <a16:creationId xmlns:a16="http://schemas.microsoft.com/office/drawing/2014/main" id="{49800C74-91E4-415B-A9F9-4742895DA320}"/>
              </a:ext>
            </a:extLst>
          </p:cNvPr>
          <p:cNvSpPr/>
          <p:nvPr/>
        </p:nvSpPr>
        <p:spPr>
          <a:xfrm>
            <a:off x="8801776" y="5287112"/>
            <a:ext cx="1620000" cy="252000"/>
          </a:xfrm>
          <a:prstGeom prst="rect">
            <a:avLst/>
          </a:prstGeom>
          <a:no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180E3C"/>
                </a:solidFill>
                <a:effectLst/>
                <a:uLnTx/>
                <a:uFillTx/>
                <a:latin typeface="Arial"/>
                <a:ea typeface="+mn-ea"/>
                <a:cs typeface="Arial"/>
              </a:rPr>
              <a:t>Othniel Oyster</a:t>
            </a:r>
          </a:p>
        </p:txBody>
      </p:sp>
      <p:sp>
        <p:nvSpPr>
          <p:cNvPr id="7" name="Rectangle 6">
            <a:hlinkClick r:id="rId8" action="ppaction://hlinksldjump"/>
            <a:extLst>
              <a:ext uri="{FF2B5EF4-FFF2-40B4-BE49-F238E27FC236}">
                <a16:creationId xmlns:a16="http://schemas.microsoft.com/office/drawing/2014/main" id="{8E0842B9-034C-4910-9DA2-BA489227E854}"/>
              </a:ext>
            </a:extLst>
          </p:cNvPr>
          <p:cNvSpPr/>
          <p:nvPr/>
        </p:nvSpPr>
        <p:spPr>
          <a:xfrm>
            <a:off x="7135853" y="5287112"/>
            <a:ext cx="1620000" cy="252000"/>
          </a:xfrm>
          <a:prstGeom prst="rect">
            <a:avLst/>
          </a:prstGeom>
          <a:solidFill>
            <a:schemeClr val="bg1"/>
          </a:solid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chemeClr val="tx1"/>
                </a:solidFill>
                <a:effectLst/>
                <a:uLnTx/>
                <a:uFillTx/>
                <a:latin typeface="Arial"/>
                <a:ea typeface="+mn-ea"/>
                <a:cs typeface="Arial"/>
              </a:rPr>
              <a:t>Dorset Cleaner Fish</a:t>
            </a:r>
          </a:p>
        </p:txBody>
      </p:sp>
      <p:sp>
        <p:nvSpPr>
          <p:cNvPr id="28" name="Rectangle 27">
            <a:hlinkClick r:id="rId3" action="ppaction://hlinksldjump"/>
            <a:extLst>
              <a:ext uri="{FF2B5EF4-FFF2-40B4-BE49-F238E27FC236}">
                <a16:creationId xmlns:a16="http://schemas.microsoft.com/office/drawing/2014/main" id="{02C843A4-4D3E-4691-9397-6B17F8807937}"/>
              </a:ext>
            </a:extLst>
          </p:cNvPr>
          <p:cNvSpPr/>
          <p:nvPr/>
        </p:nvSpPr>
        <p:spPr>
          <a:xfrm>
            <a:off x="8801776" y="5616141"/>
            <a:ext cx="1620000" cy="252000"/>
          </a:xfrm>
          <a:prstGeom prst="rect">
            <a:avLst/>
          </a:prstGeom>
          <a:no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180E3C"/>
                </a:solidFill>
                <a:effectLst/>
                <a:uLnTx/>
                <a:uFillTx/>
                <a:latin typeface="Arial"/>
                <a:ea typeface="+mn-ea"/>
                <a:cs typeface="Arial"/>
              </a:rPr>
              <a:t>Houghton Springs Farms</a:t>
            </a:r>
          </a:p>
        </p:txBody>
      </p:sp>
      <p:sp>
        <p:nvSpPr>
          <p:cNvPr id="17" name="Rectangle 16">
            <a:hlinkClick r:id="rId9" action="ppaction://hlinksldjump"/>
            <a:extLst>
              <a:ext uri="{FF2B5EF4-FFF2-40B4-BE49-F238E27FC236}">
                <a16:creationId xmlns:a16="http://schemas.microsoft.com/office/drawing/2014/main" id="{76209057-6291-4F80-9782-2F430295E864}"/>
              </a:ext>
            </a:extLst>
          </p:cNvPr>
          <p:cNvSpPr/>
          <p:nvPr/>
        </p:nvSpPr>
        <p:spPr>
          <a:xfrm>
            <a:off x="7991776" y="5945170"/>
            <a:ext cx="1620000" cy="252000"/>
          </a:xfrm>
          <a:prstGeom prst="rect">
            <a:avLst/>
          </a:prstGeom>
          <a:no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180E3C"/>
                </a:solidFill>
                <a:effectLst/>
                <a:uLnTx/>
                <a:uFillTx/>
                <a:latin typeface="Arial"/>
                <a:ea typeface="+mn-ea"/>
                <a:cs typeface="Arial"/>
              </a:rPr>
              <a:t>Offshore Shellfish</a:t>
            </a:r>
          </a:p>
        </p:txBody>
      </p:sp>
    </p:spTree>
    <p:extLst>
      <p:ext uri="{BB962C8B-B14F-4D97-AF65-F5344CB8AC3E}">
        <p14:creationId xmlns:p14="http://schemas.microsoft.com/office/powerpoint/2010/main" val="2122757358"/>
      </p:ext>
    </p:extLst>
  </p:cSld>
  <p:clrMapOvr>
    <a:masterClrMapping/>
  </p:clrMapOvr>
  <mc:AlternateContent xmlns:mc="http://schemas.openxmlformats.org/markup-compatibility/2006" xmlns:p14="http://schemas.microsoft.com/office/powerpoint/2010/main">
    <mc:Choice Requires="p14">
      <p:transition p14:dur="100" advClick="0">
        <p:cut/>
      </p:transition>
    </mc:Choice>
    <mc:Fallback xmlns="">
      <p:transition advClick="0">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86BCC9-8D5E-45BD-BAD0-0E0D8CE14A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
            <a:ext cx="5365630" cy="6514179"/>
          </a:xfrm>
          <a:prstGeom prst="rect">
            <a:avLst/>
          </a:prstGeom>
        </p:spPr>
      </p:pic>
      <p:sp>
        <p:nvSpPr>
          <p:cNvPr id="9" name="Rectangle 8"/>
          <p:cNvSpPr/>
          <p:nvPr/>
        </p:nvSpPr>
        <p:spPr>
          <a:xfrm>
            <a:off x="5365630" y="1224000"/>
            <a:ext cx="6826370" cy="5059248"/>
          </a:xfrm>
          <a:prstGeom prst="rect">
            <a:avLst/>
          </a:prstGeom>
          <a:solidFill>
            <a:srgbClr val="F6F4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FFFFFF"/>
              </a:solidFill>
              <a:effectLst/>
              <a:uLnTx/>
              <a:uFillTx/>
              <a:latin typeface="Arial"/>
              <a:ea typeface="+mn-ea"/>
              <a:cs typeface="Arial"/>
            </a:endParaRPr>
          </a:p>
        </p:txBody>
      </p:sp>
      <p:sp>
        <p:nvSpPr>
          <p:cNvPr id="26" name="Title 25"/>
          <p:cNvSpPr>
            <a:spLocks noGrp="1"/>
          </p:cNvSpPr>
          <p:nvPr>
            <p:ph type="title"/>
          </p:nvPr>
        </p:nvSpPr>
        <p:spPr>
          <a:xfrm>
            <a:off x="7135853" y="540000"/>
            <a:ext cx="4564147" cy="504000"/>
          </a:xfrm>
          <a:noFill/>
        </p:spPr>
        <p:txBody>
          <a:bodyPr lIns="0" tIns="36000" rIns="0" bIns="36000" anchor="ctr"/>
          <a:lstStyle/>
          <a:p>
            <a:pPr algn="r"/>
            <a:r>
              <a:rPr lang="en-GB" sz="2400" dirty="0"/>
              <a:t>Houghton Springs Fish Farms</a:t>
            </a:r>
          </a:p>
        </p:txBody>
      </p:sp>
      <p:sp>
        <p:nvSpPr>
          <p:cNvPr id="18" name="Slide Number Placeholder 2">
            <a:extLst>
              <a:ext uri="{FF2B5EF4-FFF2-40B4-BE49-F238E27FC236}">
                <a16:creationId xmlns:a16="http://schemas.microsoft.com/office/drawing/2014/main" id="{71A52C4E-40C0-4D4C-912E-31E7FE276873}"/>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99BD540-CAF4-4BC4-AA40-D496466E7C29}" type="slidenum">
              <a:rPr kumimoji="0" lang="en-GB" altLang="en-US" sz="900" b="0" i="0" u="none" strike="noStrike" kern="1200" cap="none" spc="0" normalizeH="0" baseline="0" noProof="0" smtClean="0">
                <a:ln>
                  <a:noFill/>
                </a:ln>
                <a:solidFill>
                  <a:srgbClr val="180E3C"/>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GB" altLang="en-US" sz="9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endParaRPr>
          </a:p>
        </p:txBody>
      </p:sp>
      <p:pic>
        <p:nvPicPr>
          <p:cNvPr id="19" name="Picture 18">
            <a:hlinkClick r:id="rId3" action="ppaction://hlinksldjump"/>
            <a:extLst>
              <a:ext uri="{FF2B5EF4-FFF2-40B4-BE49-F238E27FC236}">
                <a16:creationId xmlns:a16="http://schemas.microsoft.com/office/drawing/2014/main" id="{5D3E9091-3468-4411-AF03-CE66773382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a:off x="828000" y="6534000"/>
            <a:ext cx="285913" cy="288000"/>
          </a:xfrm>
          <a:prstGeom prst="rect">
            <a:avLst/>
          </a:prstGeom>
        </p:spPr>
      </p:pic>
      <p:pic>
        <p:nvPicPr>
          <p:cNvPr id="20" name="Picture 19">
            <a:hlinkClick r:id="rId5" action="ppaction://hlinksldjump"/>
            <a:extLst>
              <a:ext uri="{FF2B5EF4-FFF2-40B4-BE49-F238E27FC236}">
                <a16:creationId xmlns:a16="http://schemas.microsoft.com/office/drawing/2014/main" id="{1DE6C996-7F7D-46C0-84CA-4D025ACDD6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8000" y="6534000"/>
            <a:ext cx="288001" cy="288000"/>
          </a:xfrm>
          <a:prstGeom prst="rect">
            <a:avLst/>
          </a:prstGeom>
        </p:spPr>
      </p:pic>
      <p:pic>
        <p:nvPicPr>
          <p:cNvPr id="24" name="Picture 23">
            <a:hlinkClick r:id="" action="ppaction://hlinkshowjump?jump=previousslide"/>
            <a:extLst>
              <a:ext uri="{FF2B5EF4-FFF2-40B4-BE49-F238E27FC236}">
                <a16:creationId xmlns:a16="http://schemas.microsoft.com/office/drawing/2014/main" id="{5D3E9091-3468-4411-AF03-CE66773382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8000" y="6534000"/>
            <a:ext cx="285913" cy="288000"/>
          </a:xfrm>
          <a:prstGeom prst="rect">
            <a:avLst/>
          </a:prstGeom>
        </p:spPr>
      </p:pic>
      <p:sp>
        <p:nvSpPr>
          <p:cNvPr id="33" name="TextBox 32"/>
          <p:cNvSpPr txBox="1"/>
          <p:nvPr/>
        </p:nvSpPr>
        <p:spPr>
          <a:xfrm>
            <a:off x="5707136" y="1305624"/>
            <a:ext cx="6082409" cy="3539430"/>
          </a:xfrm>
          <a:prstGeom prst="rect">
            <a:avLst/>
          </a:prstGeom>
          <a:noFill/>
        </p:spPr>
        <p:txBody>
          <a:bodyPr wrap="square" lIns="0" rIns="0" rtlCol="0">
            <a:spAutoFit/>
          </a:bodyPr>
          <a:lstStyle/>
          <a:p>
            <a:pPr lvl="0"/>
            <a:r>
              <a:rPr lang="en-GB" sz="1400" dirty="0">
                <a:solidFill>
                  <a:srgbClr val="180E3C"/>
                </a:solidFill>
              </a:rPr>
              <a:t>Originally established as a mixed farm for restoking both rainbows and brownies, presently, it is geared to facilitate genetic selection of the Houghton, enhanced growth Rainbow strain in tandem with the only Arctic </a:t>
            </a:r>
            <a:r>
              <a:rPr lang="en-GB" sz="1400" dirty="0" err="1">
                <a:solidFill>
                  <a:srgbClr val="180E3C"/>
                </a:solidFill>
              </a:rPr>
              <a:t>Charr</a:t>
            </a:r>
            <a:r>
              <a:rPr lang="en-GB" sz="1400" dirty="0">
                <a:solidFill>
                  <a:srgbClr val="180E3C"/>
                </a:solidFill>
              </a:rPr>
              <a:t> production in England, ultimately destined for either the sporting or table market. </a:t>
            </a:r>
          </a:p>
          <a:p>
            <a:pPr lvl="0"/>
            <a:endParaRPr lang="en-GB" sz="1400" dirty="0">
              <a:solidFill>
                <a:srgbClr val="180E3C"/>
              </a:solidFill>
            </a:endParaRPr>
          </a:p>
          <a:p>
            <a:pPr lvl="0"/>
            <a:r>
              <a:rPr lang="en-GB" sz="1400" dirty="0">
                <a:solidFill>
                  <a:srgbClr val="180E3C"/>
                </a:solidFill>
              </a:rPr>
              <a:t>The farm now holds in excess of 22 tons of </a:t>
            </a:r>
            <a:r>
              <a:rPr lang="en-GB" sz="1400" dirty="0" err="1">
                <a:solidFill>
                  <a:srgbClr val="180E3C"/>
                </a:solidFill>
              </a:rPr>
              <a:t>Charr</a:t>
            </a:r>
            <a:r>
              <a:rPr lang="en-GB" sz="1400" dirty="0">
                <a:solidFill>
                  <a:srgbClr val="180E3C"/>
                </a:solidFill>
              </a:rPr>
              <a:t> from eggs to 4 kg in size which in effect converts into the availability of 500 kg a week or +1000 fish at 500 gm.</a:t>
            </a:r>
          </a:p>
          <a:p>
            <a:pPr lvl="0"/>
            <a:endParaRPr lang="en-GB" sz="1400" dirty="0">
              <a:solidFill>
                <a:srgbClr val="180E3C"/>
              </a:solidFill>
            </a:endParaRPr>
          </a:p>
          <a:p>
            <a:pPr lvl="0"/>
            <a:r>
              <a:rPr lang="en-GB" sz="1400" dirty="0">
                <a:solidFill>
                  <a:srgbClr val="180E3C"/>
                </a:solidFill>
              </a:rPr>
              <a:t>The hatching and early rearing is carried out on borehole water; in the case of the </a:t>
            </a:r>
            <a:r>
              <a:rPr lang="en-GB" sz="1400" dirty="0" err="1">
                <a:solidFill>
                  <a:srgbClr val="180E3C"/>
                </a:solidFill>
              </a:rPr>
              <a:t>Charr</a:t>
            </a:r>
            <a:r>
              <a:rPr lang="en-GB" sz="1400" dirty="0">
                <a:solidFill>
                  <a:srgbClr val="180E3C"/>
                </a:solidFill>
              </a:rPr>
              <a:t> on water chilled to below 6C for two months. </a:t>
            </a:r>
          </a:p>
          <a:p>
            <a:pPr lvl="0"/>
            <a:endParaRPr lang="en-GB" sz="1400" dirty="0">
              <a:solidFill>
                <a:srgbClr val="180E3C"/>
              </a:solidFill>
            </a:endParaRPr>
          </a:p>
          <a:p>
            <a:pPr lvl="0"/>
            <a:r>
              <a:rPr lang="en-GB" sz="1400" dirty="0">
                <a:solidFill>
                  <a:srgbClr val="180E3C"/>
                </a:solidFill>
              </a:rPr>
              <a:t>For faster growth and sustainable water usage, Houghton Springs Fish Farm is a member of British Trout Association and an audited member of Quality Trout UK as well as Global G.A.P.</a:t>
            </a:r>
          </a:p>
        </p:txBody>
      </p:sp>
      <p:sp>
        <p:nvSpPr>
          <p:cNvPr id="21" name="Rectangle 20">
            <a:hlinkClick r:id="rId7" action="ppaction://hlinksldjump"/>
            <a:extLst>
              <a:ext uri="{FF2B5EF4-FFF2-40B4-BE49-F238E27FC236}">
                <a16:creationId xmlns:a16="http://schemas.microsoft.com/office/drawing/2014/main" id="{F5CC4028-7939-4F5B-B2C8-C77974BEC846}"/>
              </a:ext>
            </a:extLst>
          </p:cNvPr>
          <p:cNvSpPr/>
          <p:nvPr/>
        </p:nvSpPr>
        <p:spPr>
          <a:xfrm>
            <a:off x="7135853" y="5616141"/>
            <a:ext cx="1620000" cy="252000"/>
          </a:xfrm>
          <a:prstGeom prst="rect">
            <a:avLst/>
          </a:prstGeom>
          <a:no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180E3C"/>
                </a:solidFill>
                <a:effectLst/>
                <a:uLnTx/>
                <a:uFillTx/>
                <a:latin typeface="Arial"/>
                <a:ea typeface="+mn-ea"/>
                <a:cs typeface="Arial"/>
              </a:rPr>
              <a:t>Dorset Seaweed Company</a:t>
            </a:r>
          </a:p>
        </p:txBody>
      </p:sp>
      <p:sp>
        <p:nvSpPr>
          <p:cNvPr id="23" name="Rectangle 22">
            <a:extLst>
              <a:ext uri="{FF2B5EF4-FFF2-40B4-BE49-F238E27FC236}">
                <a16:creationId xmlns:a16="http://schemas.microsoft.com/office/drawing/2014/main" id="{1BC69B17-8E3D-41BF-B658-1C37B101A542}"/>
              </a:ext>
            </a:extLst>
          </p:cNvPr>
          <p:cNvSpPr/>
          <p:nvPr/>
        </p:nvSpPr>
        <p:spPr>
          <a:xfrm>
            <a:off x="7135853" y="4922083"/>
            <a:ext cx="3276000" cy="288000"/>
          </a:xfrm>
          <a:prstGeom prst="rect">
            <a:avLst/>
          </a:prstGeom>
          <a:no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180E3C"/>
                </a:solidFill>
                <a:effectLst/>
                <a:uLnTx/>
                <a:uFillTx/>
                <a:latin typeface="Arial"/>
                <a:ea typeface="+mn-ea"/>
                <a:cs typeface="Arial"/>
              </a:rPr>
              <a:t>READ MORE CASE STUDIES</a:t>
            </a:r>
          </a:p>
        </p:txBody>
      </p:sp>
      <p:sp>
        <p:nvSpPr>
          <p:cNvPr id="25" name="Rectangle 24">
            <a:hlinkClick r:id="rId8" action="ppaction://hlinksldjump"/>
            <a:extLst>
              <a:ext uri="{FF2B5EF4-FFF2-40B4-BE49-F238E27FC236}">
                <a16:creationId xmlns:a16="http://schemas.microsoft.com/office/drawing/2014/main" id="{6E005653-0421-497F-B0D0-CBAEB73C2B4F}"/>
              </a:ext>
            </a:extLst>
          </p:cNvPr>
          <p:cNvSpPr/>
          <p:nvPr/>
        </p:nvSpPr>
        <p:spPr>
          <a:xfrm>
            <a:off x="8801776" y="5287112"/>
            <a:ext cx="1620000" cy="252000"/>
          </a:xfrm>
          <a:prstGeom prst="rect">
            <a:avLst/>
          </a:prstGeom>
          <a:no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180E3C"/>
                </a:solidFill>
                <a:effectLst/>
                <a:uLnTx/>
                <a:uFillTx/>
                <a:latin typeface="Arial"/>
                <a:ea typeface="+mn-ea"/>
                <a:cs typeface="Arial"/>
              </a:rPr>
              <a:t>Othniel Oyster</a:t>
            </a:r>
          </a:p>
        </p:txBody>
      </p:sp>
      <p:sp>
        <p:nvSpPr>
          <p:cNvPr id="29" name="Rectangle 28">
            <a:hlinkClick r:id="rId9" action="ppaction://hlinksldjump"/>
            <a:extLst>
              <a:ext uri="{FF2B5EF4-FFF2-40B4-BE49-F238E27FC236}">
                <a16:creationId xmlns:a16="http://schemas.microsoft.com/office/drawing/2014/main" id="{FFD5AA0A-AE6F-4092-A327-4D8D72206E08}"/>
              </a:ext>
            </a:extLst>
          </p:cNvPr>
          <p:cNvSpPr/>
          <p:nvPr/>
        </p:nvSpPr>
        <p:spPr>
          <a:xfrm>
            <a:off x="7135853" y="5287112"/>
            <a:ext cx="1620000" cy="252000"/>
          </a:xfrm>
          <a:prstGeom prst="rect">
            <a:avLst/>
          </a:prstGeom>
          <a:solidFill>
            <a:schemeClr val="bg1"/>
          </a:solid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chemeClr val="tx1"/>
                </a:solidFill>
                <a:effectLst/>
                <a:uLnTx/>
                <a:uFillTx/>
                <a:latin typeface="Arial"/>
                <a:ea typeface="+mn-ea"/>
                <a:cs typeface="Arial"/>
              </a:rPr>
              <a:t>Dorset Cleaner Fish</a:t>
            </a:r>
          </a:p>
        </p:txBody>
      </p:sp>
      <p:sp>
        <p:nvSpPr>
          <p:cNvPr id="30" name="Rectangle 29">
            <a:extLst>
              <a:ext uri="{FF2B5EF4-FFF2-40B4-BE49-F238E27FC236}">
                <a16:creationId xmlns:a16="http://schemas.microsoft.com/office/drawing/2014/main" id="{17890EC7-72C1-4F22-A326-BD49FDA98ECC}"/>
              </a:ext>
            </a:extLst>
          </p:cNvPr>
          <p:cNvSpPr/>
          <p:nvPr/>
        </p:nvSpPr>
        <p:spPr>
          <a:xfrm>
            <a:off x="8801776" y="5616141"/>
            <a:ext cx="1620000" cy="252000"/>
          </a:xfrm>
          <a:prstGeom prst="rect">
            <a:avLst/>
          </a:prstGeom>
          <a:solidFill>
            <a:schemeClr val="accent5"/>
          </a:solid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chemeClr val="bg1"/>
                </a:solidFill>
                <a:effectLst/>
                <a:uLnTx/>
                <a:uFillTx/>
                <a:latin typeface="Arial"/>
                <a:ea typeface="+mn-ea"/>
                <a:cs typeface="Arial"/>
              </a:rPr>
              <a:t>Houghton Springs Farms</a:t>
            </a:r>
          </a:p>
        </p:txBody>
      </p:sp>
      <p:sp>
        <p:nvSpPr>
          <p:cNvPr id="31" name="Rectangle 30">
            <a:hlinkClick r:id="rId3" action="ppaction://hlinksldjump"/>
            <a:extLst>
              <a:ext uri="{FF2B5EF4-FFF2-40B4-BE49-F238E27FC236}">
                <a16:creationId xmlns:a16="http://schemas.microsoft.com/office/drawing/2014/main" id="{0F6CC274-E6F5-4754-98E7-336B58D126EA}"/>
              </a:ext>
            </a:extLst>
          </p:cNvPr>
          <p:cNvSpPr/>
          <p:nvPr/>
        </p:nvSpPr>
        <p:spPr>
          <a:xfrm>
            <a:off x="7991776" y="5945170"/>
            <a:ext cx="1620000" cy="252000"/>
          </a:xfrm>
          <a:prstGeom prst="rect">
            <a:avLst/>
          </a:prstGeom>
          <a:no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180E3C"/>
                </a:solidFill>
                <a:effectLst/>
                <a:uLnTx/>
                <a:uFillTx/>
                <a:latin typeface="Arial"/>
                <a:ea typeface="+mn-ea"/>
                <a:cs typeface="Arial"/>
              </a:rPr>
              <a:t>Offshore Shellfish</a:t>
            </a:r>
          </a:p>
        </p:txBody>
      </p:sp>
    </p:spTree>
    <p:extLst>
      <p:ext uri="{BB962C8B-B14F-4D97-AF65-F5344CB8AC3E}">
        <p14:creationId xmlns:p14="http://schemas.microsoft.com/office/powerpoint/2010/main" val="1780336163"/>
      </p:ext>
    </p:extLst>
  </p:cSld>
  <p:clrMapOvr>
    <a:masterClrMapping/>
  </p:clrMapOvr>
  <mc:AlternateContent xmlns:mc="http://schemas.openxmlformats.org/markup-compatibility/2006" xmlns:p14="http://schemas.microsoft.com/office/powerpoint/2010/main">
    <mc:Choice Requires="p14">
      <p:transition p14:dur="100" advClick="0">
        <p:cut/>
      </p:transition>
    </mc:Choice>
    <mc:Fallback xmlns="">
      <p:transition advClick="0">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BAA11C-BD39-47F1-A82A-26EE9AE604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25"/>
            <a:ext cx="5365629" cy="6534002"/>
          </a:xfrm>
          <a:prstGeom prst="rect">
            <a:avLst/>
          </a:prstGeom>
        </p:spPr>
      </p:pic>
      <p:sp>
        <p:nvSpPr>
          <p:cNvPr id="9" name="Rectangle 8"/>
          <p:cNvSpPr/>
          <p:nvPr/>
        </p:nvSpPr>
        <p:spPr>
          <a:xfrm>
            <a:off x="5365630" y="1224000"/>
            <a:ext cx="6826370" cy="5059248"/>
          </a:xfrm>
          <a:prstGeom prst="rect">
            <a:avLst/>
          </a:prstGeom>
          <a:solidFill>
            <a:srgbClr val="F6F4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FFFFFF"/>
              </a:solidFill>
              <a:effectLst/>
              <a:uLnTx/>
              <a:uFillTx/>
              <a:latin typeface="Arial"/>
              <a:ea typeface="+mn-ea"/>
              <a:cs typeface="Arial"/>
            </a:endParaRPr>
          </a:p>
        </p:txBody>
      </p:sp>
      <p:sp>
        <p:nvSpPr>
          <p:cNvPr id="26" name="Title 25"/>
          <p:cNvSpPr>
            <a:spLocks noGrp="1"/>
          </p:cNvSpPr>
          <p:nvPr>
            <p:ph type="title"/>
          </p:nvPr>
        </p:nvSpPr>
        <p:spPr>
          <a:xfrm>
            <a:off x="8176334" y="540000"/>
            <a:ext cx="3523666" cy="504000"/>
          </a:xfrm>
          <a:noFill/>
        </p:spPr>
        <p:txBody>
          <a:bodyPr lIns="0" tIns="36000" rIns="0" bIns="36000" anchor="ctr"/>
          <a:lstStyle/>
          <a:p>
            <a:pPr algn="r"/>
            <a:r>
              <a:rPr lang="en-GB" sz="2400" dirty="0"/>
              <a:t>Offshore Shellfish Ltd</a:t>
            </a:r>
          </a:p>
        </p:txBody>
      </p:sp>
      <p:sp>
        <p:nvSpPr>
          <p:cNvPr id="18" name="Slide Number Placeholder 2">
            <a:extLst>
              <a:ext uri="{FF2B5EF4-FFF2-40B4-BE49-F238E27FC236}">
                <a16:creationId xmlns:a16="http://schemas.microsoft.com/office/drawing/2014/main" id="{71A52C4E-40C0-4D4C-912E-31E7FE276873}"/>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99BD540-CAF4-4BC4-AA40-D496466E7C29}" type="slidenum">
              <a:rPr kumimoji="0" lang="en-GB" altLang="en-US" sz="900" b="0" i="0" u="none" strike="noStrike" kern="1200" cap="none" spc="0" normalizeH="0" baseline="0" noProof="0" smtClean="0">
                <a:ln>
                  <a:noFill/>
                </a:ln>
                <a:solidFill>
                  <a:srgbClr val="180E3C"/>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GB" altLang="en-US" sz="9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endParaRPr>
          </a:p>
        </p:txBody>
      </p:sp>
      <p:pic>
        <p:nvPicPr>
          <p:cNvPr id="19" name="Picture 18">
            <a:hlinkClick r:id="rId3" action="ppaction://hlinksldjump"/>
            <a:extLst>
              <a:ext uri="{FF2B5EF4-FFF2-40B4-BE49-F238E27FC236}">
                <a16:creationId xmlns:a16="http://schemas.microsoft.com/office/drawing/2014/main" id="{5D3E9091-3468-4411-AF03-CE66773382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a:off x="828000" y="6534000"/>
            <a:ext cx="285913" cy="288000"/>
          </a:xfrm>
          <a:prstGeom prst="rect">
            <a:avLst/>
          </a:prstGeom>
        </p:spPr>
      </p:pic>
      <p:pic>
        <p:nvPicPr>
          <p:cNvPr id="20" name="Picture 19">
            <a:hlinkClick r:id="rId5" action="ppaction://hlinksldjump"/>
            <a:extLst>
              <a:ext uri="{FF2B5EF4-FFF2-40B4-BE49-F238E27FC236}">
                <a16:creationId xmlns:a16="http://schemas.microsoft.com/office/drawing/2014/main" id="{1DE6C996-7F7D-46C0-84CA-4D025ACDD6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8000" y="6534000"/>
            <a:ext cx="288001" cy="288000"/>
          </a:xfrm>
          <a:prstGeom prst="rect">
            <a:avLst/>
          </a:prstGeom>
        </p:spPr>
      </p:pic>
      <p:pic>
        <p:nvPicPr>
          <p:cNvPr id="24" name="Picture 23">
            <a:hlinkClick r:id="" action="ppaction://hlinkshowjump?jump=previousslide"/>
            <a:extLst>
              <a:ext uri="{FF2B5EF4-FFF2-40B4-BE49-F238E27FC236}">
                <a16:creationId xmlns:a16="http://schemas.microsoft.com/office/drawing/2014/main" id="{5D3E9091-3468-4411-AF03-CE66773382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8000" y="6534000"/>
            <a:ext cx="285913" cy="288000"/>
          </a:xfrm>
          <a:prstGeom prst="rect">
            <a:avLst/>
          </a:prstGeom>
        </p:spPr>
      </p:pic>
      <p:sp>
        <p:nvSpPr>
          <p:cNvPr id="33" name="TextBox 32"/>
          <p:cNvSpPr txBox="1"/>
          <p:nvPr/>
        </p:nvSpPr>
        <p:spPr>
          <a:xfrm>
            <a:off x="5707136" y="1305624"/>
            <a:ext cx="6082409" cy="3323987"/>
          </a:xfrm>
          <a:prstGeom prst="rect">
            <a:avLst/>
          </a:prstGeom>
          <a:noFill/>
        </p:spPr>
        <p:txBody>
          <a:bodyPr wrap="square" lIns="0" rIns="0" rtlCol="0">
            <a:spAutoFit/>
          </a:bodyPr>
          <a:lstStyle/>
          <a:p>
            <a:pPr lvl="0"/>
            <a:r>
              <a:rPr lang="en-GB" sz="1400" dirty="0">
                <a:solidFill>
                  <a:srgbClr val="180E3C"/>
                </a:solidFill>
              </a:rPr>
              <a:t>Offshore Shellfish Ltd. are developing the UK’s first large-scale offshore rope cultured mussel farm.</a:t>
            </a:r>
          </a:p>
          <a:p>
            <a:pPr lvl="0"/>
            <a:endParaRPr lang="en-GB" sz="1400" dirty="0">
              <a:solidFill>
                <a:srgbClr val="180E3C"/>
              </a:solidFill>
            </a:endParaRPr>
          </a:p>
          <a:p>
            <a:pPr lvl="0"/>
            <a:r>
              <a:rPr lang="en-GB" sz="1400" dirty="0">
                <a:solidFill>
                  <a:srgbClr val="180E3C"/>
                </a:solidFill>
              </a:rPr>
              <a:t>Following successful pilot trials in 2014/15 the farm is currently being expanded to its full permitted area.</a:t>
            </a:r>
            <a:br>
              <a:rPr lang="en-GB" sz="1400" dirty="0">
                <a:solidFill>
                  <a:srgbClr val="180E3C"/>
                </a:solidFill>
              </a:rPr>
            </a:br>
            <a:br>
              <a:rPr lang="en-GB" sz="1400" dirty="0">
                <a:solidFill>
                  <a:srgbClr val="180E3C"/>
                </a:solidFill>
              </a:rPr>
            </a:br>
            <a:r>
              <a:rPr lang="en-GB" sz="1400" dirty="0">
                <a:solidFill>
                  <a:srgbClr val="180E3C"/>
                </a:solidFill>
              </a:rPr>
              <a:t>The development will eventually be the largest of its type in European waters and will use specially designed technology to cultivate the native blue mussel, </a:t>
            </a:r>
            <a:r>
              <a:rPr lang="en-GB" sz="1400" i="1" dirty="0" err="1">
                <a:solidFill>
                  <a:srgbClr val="180E3C"/>
                </a:solidFill>
              </a:rPr>
              <a:t>Mytilus</a:t>
            </a:r>
            <a:r>
              <a:rPr lang="en-GB" sz="1400" i="1" dirty="0">
                <a:solidFill>
                  <a:srgbClr val="180E3C"/>
                </a:solidFill>
              </a:rPr>
              <a:t> edulis</a:t>
            </a:r>
            <a:r>
              <a:rPr lang="en-GB" sz="1400" dirty="0">
                <a:solidFill>
                  <a:srgbClr val="180E3C"/>
                </a:solidFill>
              </a:rPr>
              <a:t>, on suspended ropes at three sites between 3 and 6 miles offshore in the fertile waters of Lyme Bay.</a:t>
            </a:r>
            <a:br>
              <a:rPr lang="en-GB" sz="1400" dirty="0">
                <a:solidFill>
                  <a:srgbClr val="180E3C"/>
                </a:solidFill>
              </a:rPr>
            </a:br>
            <a:br>
              <a:rPr lang="en-GB" sz="1400" dirty="0">
                <a:solidFill>
                  <a:srgbClr val="180E3C"/>
                </a:solidFill>
              </a:rPr>
            </a:br>
            <a:r>
              <a:rPr lang="en-GB" sz="1400" dirty="0">
                <a:solidFill>
                  <a:srgbClr val="180E3C"/>
                </a:solidFill>
              </a:rPr>
              <a:t>The three sites will cover a total area of 15.4 square km and produce up to 10,000 tonnes per year once fully developed. Advantages include space and improved water quality. There is also the potential for other shellfish species &amp; seaweed cultivation.</a:t>
            </a:r>
          </a:p>
        </p:txBody>
      </p:sp>
      <p:sp>
        <p:nvSpPr>
          <p:cNvPr id="16" name="Rectangle 15">
            <a:hlinkClick r:id="rId7" action="ppaction://hlinksldjump"/>
            <a:extLst>
              <a:ext uri="{FF2B5EF4-FFF2-40B4-BE49-F238E27FC236}">
                <a16:creationId xmlns:a16="http://schemas.microsoft.com/office/drawing/2014/main" id="{C674CB96-3B99-4172-A7E0-6567BDE2F3FD}"/>
              </a:ext>
            </a:extLst>
          </p:cNvPr>
          <p:cNvSpPr/>
          <p:nvPr/>
        </p:nvSpPr>
        <p:spPr>
          <a:xfrm>
            <a:off x="7135853" y="5616141"/>
            <a:ext cx="1620000" cy="252000"/>
          </a:xfrm>
          <a:prstGeom prst="rect">
            <a:avLst/>
          </a:prstGeom>
          <a:no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180E3C"/>
                </a:solidFill>
                <a:effectLst/>
                <a:uLnTx/>
                <a:uFillTx/>
                <a:latin typeface="Arial"/>
                <a:ea typeface="+mn-ea"/>
                <a:cs typeface="Arial"/>
              </a:rPr>
              <a:t>Dorset Seaweed Company</a:t>
            </a:r>
          </a:p>
        </p:txBody>
      </p:sp>
      <p:sp>
        <p:nvSpPr>
          <p:cNvPr id="21" name="Rectangle 20">
            <a:extLst>
              <a:ext uri="{FF2B5EF4-FFF2-40B4-BE49-F238E27FC236}">
                <a16:creationId xmlns:a16="http://schemas.microsoft.com/office/drawing/2014/main" id="{191EF25C-EC3A-415F-85EE-D81C2C3991F9}"/>
              </a:ext>
            </a:extLst>
          </p:cNvPr>
          <p:cNvSpPr/>
          <p:nvPr/>
        </p:nvSpPr>
        <p:spPr>
          <a:xfrm>
            <a:off x="7135853" y="4922083"/>
            <a:ext cx="3276000" cy="288000"/>
          </a:xfrm>
          <a:prstGeom prst="rect">
            <a:avLst/>
          </a:prstGeom>
          <a:no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180E3C"/>
                </a:solidFill>
                <a:effectLst/>
                <a:uLnTx/>
                <a:uFillTx/>
                <a:latin typeface="Arial"/>
                <a:ea typeface="+mn-ea"/>
                <a:cs typeface="Arial"/>
              </a:rPr>
              <a:t>READ MORE CASE STUDIES</a:t>
            </a:r>
          </a:p>
        </p:txBody>
      </p:sp>
      <p:sp>
        <p:nvSpPr>
          <p:cNvPr id="22" name="Rectangle 21">
            <a:hlinkClick r:id="rId8" action="ppaction://hlinksldjump"/>
            <a:extLst>
              <a:ext uri="{FF2B5EF4-FFF2-40B4-BE49-F238E27FC236}">
                <a16:creationId xmlns:a16="http://schemas.microsoft.com/office/drawing/2014/main" id="{E52DB81E-CF65-406A-B34C-F636049865EB}"/>
              </a:ext>
            </a:extLst>
          </p:cNvPr>
          <p:cNvSpPr/>
          <p:nvPr/>
        </p:nvSpPr>
        <p:spPr>
          <a:xfrm>
            <a:off x="8801776" y="5287112"/>
            <a:ext cx="1620000" cy="252000"/>
          </a:xfrm>
          <a:prstGeom prst="rect">
            <a:avLst/>
          </a:prstGeom>
          <a:no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180E3C"/>
                </a:solidFill>
                <a:effectLst/>
                <a:uLnTx/>
                <a:uFillTx/>
                <a:latin typeface="Arial"/>
                <a:ea typeface="+mn-ea"/>
                <a:cs typeface="Arial"/>
              </a:rPr>
              <a:t>Othniel Oyster</a:t>
            </a:r>
          </a:p>
        </p:txBody>
      </p:sp>
      <p:sp>
        <p:nvSpPr>
          <p:cNvPr id="23" name="Rectangle 22">
            <a:hlinkClick r:id="rId9" action="ppaction://hlinksldjump"/>
            <a:extLst>
              <a:ext uri="{FF2B5EF4-FFF2-40B4-BE49-F238E27FC236}">
                <a16:creationId xmlns:a16="http://schemas.microsoft.com/office/drawing/2014/main" id="{54268921-8E20-4CD4-A4E0-C3852D45F04D}"/>
              </a:ext>
            </a:extLst>
          </p:cNvPr>
          <p:cNvSpPr/>
          <p:nvPr/>
        </p:nvSpPr>
        <p:spPr>
          <a:xfrm>
            <a:off x="7135853" y="5287112"/>
            <a:ext cx="1620000" cy="252000"/>
          </a:xfrm>
          <a:prstGeom prst="rect">
            <a:avLst/>
          </a:prstGeom>
          <a:solidFill>
            <a:schemeClr val="bg1"/>
          </a:solid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chemeClr val="tx1"/>
                </a:solidFill>
                <a:effectLst/>
                <a:uLnTx/>
                <a:uFillTx/>
                <a:latin typeface="Arial"/>
                <a:ea typeface="+mn-ea"/>
                <a:cs typeface="Arial"/>
              </a:rPr>
              <a:t>Dorset Cleaner Fish</a:t>
            </a:r>
          </a:p>
        </p:txBody>
      </p:sp>
      <p:sp>
        <p:nvSpPr>
          <p:cNvPr id="25" name="Rectangle 24">
            <a:hlinkClick r:id="rId10" action="ppaction://hlinksldjump"/>
            <a:extLst>
              <a:ext uri="{FF2B5EF4-FFF2-40B4-BE49-F238E27FC236}">
                <a16:creationId xmlns:a16="http://schemas.microsoft.com/office/drawing/2014/main" id="{A770B4FD-A775-471D-8969-BDB769A681E3}"/>
              </a:ext>
            </a:extLst>
          </p:cNvPr>
          <p:cNvSpPr/>
          <p:nvPr/>
        </p:nvSpPr>
        <p:spPr>
          <a:xfrm>
            <a:off x="8801776" y="5616141"/>
            <a:ext cx="1620000" cy="252000"/>
          </a:xfrm>
          <a:prstGeom prst="rect">
            <a:avLst/>
          </a:prstGeom>
          <a:no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180E3C"/>
                </a:solidFill>
                <a:effectLst/>
                <a:uLnTx/>
                <a:uFillTx/>
                <a:latin typeface="Arial"/>
                <a:ea typeface="+mn-ea"/>
                <a:cs typeface="Arial"/>
              </a:rPr>
              <a:t>Houghton Springs Farms</a:t>
            </a:r>
          </a:p>
        </p:txBody>
      </p:sp>
      <p:sp>
        <p:nvSpPr>
          <p:cNvPr id="29" name="Rectangle 28">
            <a:extLst>
              <a:ext uri="{FF2B5EF4-FFF2-40B4-BE49-F238E27FC236}">
                <a16:creationId xmlns:a16="http://schemas.microsoft.com/office/drawing/2014/main" id="{7459B974-FAFC-4D63-AC96-2FD58EFE20F2}"/>
              </a:ext>
            </a:extLst>
          </p:cNvPr>
          <p:cNvSpPr/>
          <p:nvPr/>
        </p:nvSpPr>
        <p:spPr>
          <a:xfrm>
            <a:off x="7991776" y="5945170"/>
            <a:ext cx="1620000" cy="252000"/>
          </a:xfrm>
          <a:prstGeom prst="rect">
            <a:avLst/>
          </a:prstGeom>
          <a:solidFill>
            <a:schemeClr val="accent5"/>
          </a:solid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chemeClr val="bg1"/>
                </a:solidFill>
                <a:effectLst/>
                <a:uLnTx/>
                <a:uFillTx/>
                <a:latin typeface="Arial"/>
                <a:ea typeface="+mn-ea"/>
                <a:cs typeface="Arial"/>
              </a:rPr>
              <a:t>Offshore Shellfish</a:t>
            </a:r>
          </a:p>
        </p:txBody>
      </p:sp>
    </p:spTree>
    <p:extLst>
      <p:ext uri="{BB962C8B-B14F-4D97-AF65-F5344CB8AC3E}">
        <p14:creationId xmlns:p14="http://schemas.microsoft.com/office/powerpoint/2010/main" val="4186414441"/>
      </p:ext>
    </p:extLst>
  </p:cSld>
  <p:clrMapOvr>
    <a:masterClrMapping/>
  </p:clrMapOvr>
  <mc:AlternateContent xmlns:mc="http://schemas.openxmlformats.org/markup-compatibility/2006" xmlns:p14="http://schemas.microsoft.com/office/powerpoint/2010/main">
    <mc:Choice Requires="p14">
      <p:transition p14:dur="100" advClick="0">
        <p:cut/>
      </p:transition>
    </mc:Choice>
    <mc:Fallback xmlns="">
      <p:transition advClick="0">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2EF4D3-2E58-4F47-A397-6794AD864A4F}"/>
              </a:ext>
            </a:extLst>
          </p:cNvPr>
          <p:cNvSpPr/>
          <p:nvPr/>
        </p:nvSpPr>
        <p:spPr>
          <a:xfrm>
            <a:off x="6799177" y="1886174"/>
            <a:ext cx="4176000" cy="262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a:spcAft>
                <a:spcPts val="1800"/>
              </a:spcAft>
            </a:pPr>
            <a:r>
              <a:rPr lang="en-GB" sz="1400" b="1" dirty="0">
                <a:solidFill>
                  <a:srgbClr val="180E3C"/>
                </a:solidFill>
              </a:rPr>
              <a:t>Contact DIT’s Investment Services Team</a:t>
            </a:r>
          </a:p>
          <a:p>
            <a:pPr>
              <a:spcAft>
                <a:spcPts val="600"/>
              </a:spcAft>
            </a:pPr>
            <a:r>
              <a:rPr lang="en-GB" sz="1400" dirty="0">
                <a:solidFill>
                  <a:srgbClr val="180E3C"/>
                </a:solidFill>
              </a:rPr>
              <a:t>W: invest.great.gov.uk/</a:t>
            </a:r>
            <a:r>
              <a:rPr lang="en-GB" sz="1400" dirty="0" err="1">
                <a:solidFill>
                  <a:srgbClr val="180E3C"/>
                </a:solidFill>
              </a:rPr>
              <a:t>int</a:t>
            </a:r>
            <a:r>
              <a:rPr lang="en-GB" sz="1400" dirty="0">
                <a:solidFill>
                  <a:srgbClr val="180E3C"/>
                </a:solidFill>
              </a:rPr>
              <a:t>/contact</a:t>
            </a:r>
          </a:p>
          <a:p>
            <a:pPr>
              <a:spcAft>
                <a:spcPts val="600"/>
              </a:spcAft>
            </a:pPr>
            <a:r>
              <a:rPr lang="en-GB" sz="1400" dirty="0">
                <a:solidFill>
                  <a:srgbClr val="180E3C"/>
                </a:solidFill>
              </a:rPr>
              <a:t>E: enquiries@invest-trade.uk</a:t>
            </a:r>
          </a:p>
          <a:p>
            <a:pPr>
              <a:spcAft>
                <a:spcPts val="900"/>
              </a:spcAft>
            </a:pPr>
            <a:r>
              <a:rPr lang="en-GB" sz="1400" dirty="0">
                <a:solidFill>
                  <a:srgbClr val="180E3C"/>
                </a:solidFill>
              </a:rPr>
              <a:t>T: +44(0) 207 000 9012</a:t>
            </a:r>
          </a:p>
          <a:p>
            <a:pPr>
              <a:spcAft>
                <a:spcPts val="600"/>
              </a:spcAft>
            </a:pPr>
            <a:r>
              <a:rPr lang="en-GB" sz="1400" dirty="0">
                <a:solidFill>
                  <a:srgbClr val="180E3C"/>
                </a:solidFill>
                <a:hlinkClick r:id="rId3"/>
              </a:rPr>
              <a:t>For more information on how to set up a business in the UK, please visit the website</a:t>
            </a:r>
            <a:endParaRPr lang="en-GB" sz="1400" dirty="0">
              <a:solidFill>
                <a:srgbClr val="180E3C"/>
              </a:solidFill>
            </a:endParaRPr>
          </a:p>
        </p:txBody>
      </p:sp>
      <p:sp>
        <p:nvSpPr>
          <p:cNvPr id="4" name="Rectangle 3">
            <a:extLst>
              <a:ext uri="{FF2B5EF4-FFF2-40B4-BE49-F238E27FC236}">
                <a16:creationId xmlns:a16="http://schemas.microsoft.com/office/drawing/2014/main" id="{FA20274C-F68C-4685-B489-6EA8E36124E8}"/>
              </a:ext>
            </a:extLst>
          </p:cNvPr>
          <p:cNvSpPr/>
          <p:nvPr/>
        </p:nvSpPr>
        <p:spPr>
          <a:xfrm>
            <a:off x="700950" y="1745930"/>
            <a:ext cx="5220000" cy="2723823"/>
          </a:xfrm>
          <a:prstGeom prst="rect">
            <a:avLst/>
          </a:prstGeom>
        </p:spPr>
        <p:txBody>
          <a:bodyPr wrap="square" lIns="0" tIns="0" rIns="0" bIns="0">
            <a:spAutoFit/>
          </a:bodyPr>
          <a:lstStyle/>
          <a:p>
            <a:pPr eaLnBrk="1" fontAlgn="auto" hangingPunct="1">
              <a:spcBef>
                <a:spcPts val="0"/>
              </a:spcBef>
              <a:spcAft>
                <a:spcPts val="1800"/>
              </a:spcAft>
              <a:defRPr/>
            </a:pPr>
            <a:r>
              <a:rPr lang="en-GB" sz="1200" dirty="0">
                <a:solidFill>
                  <a:srgbClr val="180E3C"/>
                </a:solidFill>
              </a:rPr>
              <a:t>The Department for International Trade and local partners are here to support you in navigating the opportunities across the UK – to find the right fit for your business. </a:t>
            </a:r>
          </a:p>
          <a:p>
            <a:pPr eaLnBrk="1" fontAlgn="auto" hangingPunct="1">
              <a:spcBef>
                <a:spcPts val="0"/>
              </a:spcBef>
              <a:spcAft>
                <a:spcPts val="1800"/>
              </a:spcAft>
              <a:defRPr/>
            </a:pPr>
            <a:r>
              <a:rPr lang="en-GB" sz="1200" dirty="0">
                <a:solidFill>
                  <a:srgbClr val="180E3C"/>
                </a:solidFill>
              </a:rPr>
              <a:t>Based on our experience of investors like you, this attractive opportunity demonstrates the strength and depth of capability available locally and in central Government to support you, and maximise your investment in the UK. </a:t>
            </a:r>
          </a:p>
          <a:p>
            <a:pPr eaLnBrk="1" fontAlgn="auto" hangingPunct="1">
              <a:spcBef>
                <a:spcPts val="0"/>
              </a:spcBef>
              <a:spcAft>
                <a:spcPts val="1800"/>
              </a:spcAft>
              <a:defRPr/>
            </a:pPr>
            <a:r>
              <a:rPr lang="en-GB" sz="1200" dirty="0">
                <a:solidFill>
                  <a:srgbClr val="180E3C"/>
                </a:solidFill>
              </a:rPr>
              <a:t>For investors interested in considering high value options further – we provide a bespoke service tailored to your needs from investment inception, right through to aftercare support. </a:t>
            </a:r>
          </a:p>
          <a:p>
            <a:pPr eaLnBrk="1" fontAlgn="auto" hangingPunct="1">
              <a:spcBef>
                <a:spcPts val="0"/>
              </a:spcBef>
              <a:spcAft>
                <a:spcPts val="1800"/>
              </a:spcAft>
              <a:defRPr/>
            </a:pPr>
            <a:r>
              <a:rPr lang="en-GB" sz="1200" dirty="0">
                <a:solidFill>
                  <a:srgbClr val="180E3C"/>
                </a:solidFill>
              </a:rPr>
              <a:t>We pride ourselves in developing long-term relationships with our clients, predicated on a full understanding of their needs.</a:t>
            </a:r>
          </a:p>
        </p:txBody>
      </p:sp>
      <p:pic>
        <p:nvPicPr>
          <p:cNvPr id="16" name="Picture 15">
            <a:hlinkClick r:id="" action="ppaction://hlinkshowjump?jump=nextslide"/>
            <a:extLst>
              <a:ext uri="{FF2B5EF4-FFF2-40B4-BE49-F238E27FC236}">
                <a16:creationId xmlns:a16="http://schemas.microsoft.com/office/drawing/2014/main" id="{5D3E9091-3468-4411-AF03-CE66773382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a:off x="828000" y="6534000"/>
            <a:ext cx="285913" cy="288000"/>
          </a:xfrm>
          <a:prstGeom prst="rect">
            <a:avLst/>
          </a:prstGeom>
        </p:spPr>
      </p:pic>
      <p:pic>
        <p:nvPicPr>
          <p:cNvPr id="17" name="Picture 16">
            <a:hlinkClick r:id="rId5" action="ppaction://hlinksldjump"/>
            <a:extLst>
              <a:ext uri="{FF2B5EF4-FFF2-40B4-BE49-F238E27FC236}">
                <a16:creationId xmlns:a16="http://schemas.microsoft.com/office/drawing/2014/main" id="{1DE6C996-7F7D-46C0-84CA-4D025ACDD6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8000" y="6534000"/>
            <a:ext cx="288001" cy="288000"/>
          </a:xfrm>
          <a:prstGeom prst="rect">
            <a:avLst/>
          </a:prstGeom>
        </p:spPr>
      </p:pic>
      <p:pic>
        <p:nvPicPr>
          <p:cNvPr id="18" name="Picture 17">
            <a:hlinkClick r:id="" action="ppaction://hlinkshowjump?jump=previousslide"/>
            <a:extLst>
              <a:ext uri="{FF2B5EF4-FFF2-40B4-BE49-F238E27FC236}">
                <a16:creationId xmlns:a16="http://schemas.microsoft.com/office/drawing/2014/main" id="{5D3E9091-3468-4411-AF03-CE66773382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8000" y="6534000"/>
            <a:ext cx="285913" cy="288000"/>
          </a:xfrm>
          <a:prstGeom prst="rect">
            <a:avLst/>
          </a:prstGeom>
        </p:spPr>
      </p:pic>
      <p:sp>
        <p:nvSpPr>
          <p:cNvPr id="22" name="Slide Number Placeholder 21"/>
          <p:cNvSpPr>
            <a:spLocks noGrp="1"/>
          </p:cNvSpPr>
          <p:nvPr>
            <p:ph type="sldNum" sz="quarter" idx="10"/>
          </p:nvPr>
        </p:nvSpPr>
        <p:spPr/>
        <p:txBody>
          <a:bodyPr/>
          <a:lstStyle/>
          <a:p>
            <a:pPr>
              <a:defRPr/>
            </a:pPr>
            <a:fld id="{C99BD540-CAF4-4BC4-AA40-D496466E7C29}" type="slidenum">
              <a:rPr lang="en-GB" altLang="en-US" smtClean="0">
                <a:solidFill>
                  <a:srgbClr val="180E3C"/>
                </a:solidFill>
              </a:rPr>
              <a:pPr>
                <a:defRPr/>
              </a:pPr>
              <a:t>29</a:t>
            </a:fld>
            <a:endParaRPr lang="en-GB" altLang="en-US" dirty="0">
              <a:solidFill>
                <a:srgbClr val="180E3C"/>
              </a:solidFill>
            </a:endParaRPr>
          </a:p>
        </p:txBody>
      </p:sp>
      <p:sp>
        <p:nvSpPr>
          <p:cNvPr id="9" name="Title 3">
            <a:extLst>
              <a:ext uri="{FF2B5EF4-FFF2-40B4-BE49-F238E27FC236}">
                <a16:creationId xmlns:a16="http://schemas.microsoft.com/office/drawing/2014/main" id="{468DA16C-5B4A-4ABD-8438-FB009EEB815D}"/>
              </a:ext>
            </a:extLst>
          </p:cNvPr>
          <p:cNvSpPr txBox="1">
            <a:spLocks/>
          </p:cNvSpPr>
          <p:nvPr/>
        </p:nvSpPr>
        <p:spPr bwMode="auto">
          <a:xfrm>
            <a:off x="610956" y="427585"/>
            <a:ext cx="10619988" cy="521321"/>
          </a:xfrm>
          <a:prstGeom prst="rect">
            <a:avLst/>
          </a:prstGeom>
          <a:noFill/>
          <a:ln>
            <a:noFill/>
          </a:ln>
          <a:effectLst/>
        </p:spPr>
        <p:txBody>
          <a:bodyPr vert="horz" wrap="square" lIns="90000" tIns="0" rIns="0" bIns="0" numCol="1" anchor="t" anchorCtr="0" compatLnSpc="1">
            <a:prstTxWarp prst="textNoShape">
              <a:avLst/>
            </a:prstTxWarp>
          </a:bodyPr>
          <a:lstStyle>
            <a:lvl1pPr algn="l" rtl="0" eaLnBrk="1" fontAlgn="base" hangingPunct="1">
              <a:spcBef>
                <a:spcPct val="0"/>
              </a:spcBef>
              <a:spcAft>
                <a:spcPct val="0"/>
              </a:spcAft>
              <a:defRPr sz="2000" b="1">
                <a:solidFill>
                  <a:schemeClr val="tx1"/>
                </a:solidFill>
                <a:latin typeface="+mj-lt"/>
                <a:ea typeface="+mj-ea"/>
                <a:cs typeface="+mj-cs"/>
              </a:defRPr>
            </a:lvl1pPr>
            <a:lvl2pPr algn="l" rtl="0" eaLnBrk="1" fontAlgn="base" hangingPunct="1">
              <a:spcBef>
                <a:spcPct val="0"/>
              </a:spcBef>
              <a:spcAft>
                <a:spcPct val="0"/>
              </a:spcAft>
              <a:defRPr sz="2954" b="1">
                <a:solidFill>
                  <a:schemeClr val="tx1"/>
                </a:solidFill>
                <a:latin typeface="Arial" charset="0"/>
                <a:cs typeface="Arial" charset="0"/>
              </a:defRPr>
            </a:lvl2pPr>
            <a:lvl3pPr algn="l" rtl="0" eaLnBrk="1" fontAlgn="base" hangingPunct="1">
              <a:spcBef>
                <a:spcPct val="0"/>
              </a:spcBef>
              <a:spcAft>
                <a:spcPct val="0"/>
              </a:spcAft>
              <a:defRPr sz="2954" b="1">
                <a:solidFill>
                  <a:schemeClr val="tx1"/>
                </a:solidFill>
                <a:latin typeface="Arial" charset="0"/>
                <a:cs typeface="Arial" charset="0"/>
              </a:defRPr>
            </a:lvl3pPr>
            <a:lvl4pPr algn="l" rtl="0" eaLnBrk="1" fontAlgn="base" hangingPunct="1">
              <a:spcBef>
                <a:spcPct val="0"/>
              </a:spcBef>
              <a:spcAft>
                <a:spcPct val="0"/>
              </a:spcAft>
              <a:defRPr sz="2954" b="1">
                <a:solidFill>
                  <a:schemeClr val="tx1"/>
                </a:solidFill>
                <a:latin typeface="Arial" charset="0"/>
                <a:cs typeface="Arial" charset="0"/>
              </a:defRPr>
            </a:lvl4pPr>
            <a:lvl5pPr algn="l" rtl="0" eaLnBrk="1" fontAlgn="base" hangingPunct="1">
              <a:spcBef>
                <a:spcPct val="0"/>
              </a:spcBef>
              <a:spcAft>
                <a:spcPct val="0"/>
              </a:spcAft>
              <a:defRPr sz="2954" b="1">
                <a:solidFill>
                  <a:schemeClr val="tx1"/>
                </a:solidFill>
                <a:latin typeface="Arial" charset="0"/>
                <a:cs typeface="Arial" charset="0"/>
              </a:defRPr>
            </a:lvl5pPr>
            <a:lvl6pPr marL="562722" algn="l" rtl="0" eaLnBrk="1" fontAlgn="base" hangingPunct="1">
              <a:spcBef>
                <a:spcPct val="0"/>
              </a:spcBef>
              <a:spcAft>
                <a:spcPct val="0"/>
              </a:spcAft>
              <a:defRPr sz="3446" b="1">
                <a:solidFill>
                  <a:schemeClr val="tx1"/>
                </a:solidFill>
                <a:latin typeface="Arial" charset="0"/>
                <a:cs typeface="Arial" charset="0"/>
              </a:defRPr>
            </a:lvl6pPr>
            <a:lvl7pPr marL="1125444" algn="l" rtl="0" eaLnBrk="1" fontAlgn="base" hangingPunct="1">
              <a:spcBef>
                <a:spcPct val="0"/>
              </a:spcBef>
              <a:spcAft>
                <a:spcPct val="0"/>
              </a:spcAft>
              <a:defRPr sz="3446" b="1">
                <a:solidFill>
                  <a:schemeClr val="tx1"/>
                </a:solidFill>
                <a:latin typeface="Arial" charset="0"/>
                <a:cs typeface="Arial" charset="0"/>
              </a:defRPr>
            </a:lvl7pPr>
            <a:lvl8pPr marL="1688165" algn="l" rtl="0" eaLnBrk="1" fontAlgn="base" hangingPunct="1">
              <a:spcBef>
                <a:spcPct val="0"/>
              </a:spcBef>
              <a:spcAft>
                <a:spcPct val="0"/>
              </a:spcAft>
              <a:defRPr sz="3446" b="1">
                <a:solidFill>
                  <a:schemeClr val="tx1"/>
                </a:solidFill>
                <a:latin typeface="Arial" charset="0"/>
                <a:cs typeface="Arial" charset="0"/>
              </a:defRPr>
            </a:lvl8pPr>
            <a:lvl9pPr marL="2250887" algn="l" rtl="0" eaLnBrk="1" fontAlgn="base" hangingPunct="1">
              <a:spcBef>
                <a:spcPct val="0"/>
              </a:spcBef>
              <a:spcAft>
                <a:spcPct val="0"/>
              </a:spcAft>
              <a:defRPr sz="3446" b="1">
                <a:solidFill>
                  <a:schemeClr val="tx1"/>
                </a:solidFill>
                <a:latin typeface="Arial" charset="0"/>
                <a:cs typeface="Arial" charset="0"/>
              </a:defRPr>
            </a:lvl9pPr>
          </a:lstStyle>
          <a:p>
            <a:r>
              <a:rPr lang="en-GB" sz="2800" kern="0" dirty="0"/>
              <a:t>Dedicated support to finding the right fit for your business</a:t>
            </a:r>
          </a:p>
        </p:txBody>
      </p:sp>
    </p:spTree>
    <p:extLst>
      <p:ext uri="{BB962C8B-B14F-4D97-AF65-F5344CB8AC3E}">
        <p14:creationId xmlns:p14="http://schemas.microsoft.com/office/powerpoint/2010/main" val="24359279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9C748206-EC3A-4270-B0EF-A1819CC8B59C}"/>
              </a:ext>
            </a:extLst>
          </p:cNvPr>
          <p:cNvPicPr>
            <a:picLocks noChangeAspect="1"/>
          </p:cNvPicPr>
          <p:nvPr/>
        </p:nvPicPr>
        <p:blipFill>
          <a:blip r:embed="rId10"/>
          <a:stretch>
            <a:fillRect/>
          </a:stretch>
        </p:blipFill>
        <p:spPr>
          <a:xfrm>
            <a:off x="0" y="1"/>
            <a:ext cx="12192000" cy="2192784"/>
          </a:xfrm>
          <a:prstGeom prst="rect">
            <a:avLst/>
          </a:prstGeom>
        </p:spPr>
      </p:pic>
      <p:sp>
        <p:nvSpPr>
          <p:cNvPr id="8" name="Rectangle 7"/>
          <p:cNvSpPr/>
          <p:nvPr/>
        </p:nvSpPr>
        <p:spPr>
          <a:xfrm>
            <a:off x="-1" y="2200374"/>
            <a:ext cx="12192000" cy="455109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42" name="Textfeld 132">
            <a:extLst>
              <a:ext uri="{FF2B5EF4-FFF2-40B4-BE49-F238E27FC236}">
                <a16:creationId xmlns:a16="http://schemas.microsoft.com/office/drawing/2014/main" id="{733D23A7-6981-4BF7-9DA5-D3D22E383960}"/>
              </a:ext>
            </a:extLst>
          </p:cNvPr>
          <p:cNvSpPr txBox="1"/>
          <p:nvPr/>
        </p:nvSpPr>
        <p:spPr bwMode="gray">
          <a:xfrm>
            <a:off x="8487628" y="5824411"/>
            <a:ext cx="3611104" cy="720000"/>
          </a:xfrm>
          <a:prstGeom prst="rect">
            <a:avLst/>
          </a:prstGeom>
          <a:noFill/>
        </p:spPr>
        <p:txBody>
          <a:bodyPr wrap="square" lIns="0" tIns="0" rIns="0" bIns="0" rtlCol="0">
            <a:noAutofit/>
          </a:bodyPr>
          <a:lstStyle/>
          <a:p>
            <a:pPr lvl="0" eaLnBrk="1" fontAlgn="auto" hangingPunct="1">
              <a:spcBef>
                <a:spcPts val="0"/>
              </a:spcBef>
              <a:spcAft>
                <a:spcPts val="0"/>
              </a:spcAft>
              <a:buClr>
                <a:srgbClr val="180E3C"/>
              </a:buClr>
              <a:defRPr/>
            </a:pPr>
            <a:r>
              <a:rPr lang="en-GB" sz="1400" b="1" dirty="0">
                <a:solidFill>
                  <a:srgbClr val="180E3C"/>
                </a:solidFill>
              </a:rPr>
              <a:t>Find the perfect setting for aquaculture companies and technology providers to flourish</a:t>
            </a:r>
            <a:r>
              <a:rPr lang="en-GB" sz="1400" dirty="0">
                <a:solidFill>
                  <a:srgbClr val="180E3C"/>
                </a:solidFill>
              </a:rPr>
              <a:t> in a rich coastline</a:t>
            </a:r>
          </a:p>
        </p:txBody>
      </p:sp>
      <p:sp>
        <p:nvSpPr>
          <p:cNvPr id="16" name="Rectangle 15">
            <a:extLst>
              <a:ext uri="{FF2B5EF4-FFF2-40B4-BE49-F238E27FC236}">
                <a16:creationId xmlns:a16="http://schemas.microsoft.com/office/drawing/2014/main" id="{04A97789-3238-4D44-85BD-F79301D98DF2}"/>
              </a:ext>
            </a:extLst>
          </p:cNvPr>
          <p:cNvSpPr/>
          <p:nvPr/>
        </p:nvSpPr>
        <p:spPr>
          <a:xfrm>
            <a:off x="962913" y="4292485"/>
            <a:ext cx="2996439" cy="861774"/>
          </a:xfrm>
          <a:prstGeom prst="rect">
            <a:avLst/>
          </a:prstGeom>
          <a:noFill/>
        </p:spPr>
        <p:txBody>
          <a:bodyPr wrap="square" lIns="0" tIns="0" rIns="0" bIns="0">
            <a:spAutoFit/>
          </a:bodyPr>
          <a:lstStyle/>
          <a:p>
            <a:pPr>
              <a:buClr>
                <a:srgbClr val="003669"/>
              </a:buClr>
              <a:buSzPct val="150000"/>
            </a:pPr>
            <a:r>
              <a:rPr lang="en-GB" sz="1400" b="1" dirty="0"/>
              <a:t>Access an integrated Supply Chain </a:t>
            </a:r>
            <a:r>
              <a:rPr lang="en-GB" sz="1400" dirty="0"/>
              <a:t>with a skilled engineering, marine and scientific workforce, at competitive costs</a:t>
            </a:r>
          </a:p>
        </p:txBody>
      </p:sp>
      <p:grpSp>
        <p:nvGrpSpPr>
          <p:cNvPr id="3" name="Group 2"/>
          <p:cNvGrpSpPr>
            <a:grpSpLocks noChangeAspect="1"/>
          </p:cNvGrpSpPr>
          <p:nvPr/>
        </p:nvGrpSpPr>
        <p:grpSpPr>
          <a:xfrm>
            <a:off x="208302" y="4502025"/>
            <a:ext cx="550813" cy="360000"/>
            <a:chOff x="1052030" y="5615219"/>
            <a:chExt cx="1652326" cy="922364"/>
          </a:xfrm>
          <a:solidFill>
            <a:schemeClr val="accent2"/>
          </a:solidFill>
        </p:grpSpPr>
        <p:sp>
          <p:nvSpPr>
            <p:cNvPr id="49" name="Group">
              <a:extLst>
                <a:ext uri="{FF2B5EF4-FFF2-40B4-BE49-F238E27FC236}">
                  <a16:creationId xmlns:a16="http://schemas.microsoft.com/office/drawing/2014/main" id="{66C44276-2348-4FA6-9B88-1FCCF6672FB0}"/>
                </a:ext>
              </a:extLst>
            </p:cNvPr>
            <p:cNvSpPr>
              <a:spLocks/>
            </p:cNvSpPr>
            <p:nvPr>
              <p:custDataLst>
                <p:tags r:id="rId5"/>
              </p:custDataLst>
            </p:nvPr>
          </p:nvSpPr>
          <p:spPr bwMode="auto">
            <a:xfrm>
              <a:off x="2093222" y="5666147"/>
              <a:ext cx="611134" cy="645089"/>
            </a:xfrm>
            <a:custGeom>
              <a:avLst/>
              <a:gdLst>
                <a:gd name="T0" fmla="*/ 227 w 286"/>
                <a:gd name="T1" fmla="*/ 213 h 302"/>
                <a:gd name="T2" fmla="*/ 275 w 286"/>
                <a:gd name="T3" fmla="*/ 302 h 302"/>
                <a:gd name="T4" fmla="*/ 129 w 286"/>
                <a:gd name="T5" fmla="*/ 302 h 302"/>
                <a:gd name="T6" fmla="*/ 80 w 286"/>
                <a:gd name="T7" fmla="*/ 259 h 302"/>
                <a:gd name="T8" fmla="*/ 70 w 286"/>
                <a:gd name="T9" fmla="*/ 256 h 302"/>
                <a:gd name="T10" fmla="*/ 1 w 286"/>
                <a:gd name="T11" fmla="*/ 225 h 302"/>
                <a:gd name="T12" fmla="*/ 14 w 286"/>
                <a:gd name="T13" fmla="*/ 210 h 302"/>
                <a:gd name="T14" fmla="*/ 85 w 286"/>
                <a:gd name="T15" fmla="*/ 174 h 302"/>
                <a:gd name="T16" fmla="*/ 88 w 286"/>
                <a:gd name="T17" fmla="*/ 174 h 302"/>
                <a:gd name="T18" fmla="*/ 86 w 286"/>
                <a:gd name="T19" fmla="*/ 172 h 302"/>
                <a:gd name="T20" fmla="*/ 48 w 286"/>
                <a:gd name="T21" fmla="*/ 77 h 302"/>
                <a:gd name="T22" fmla="*/ 117 w 286"/>
                <a:gd name="T23" fmla="*/ 0 h 302"/>
                <a:gd name="T24" fmla="*/ 185 w 286"/>
                <a:gd name="T25" fmla="*/ 80 h 302"/>
                <a:gd name="T26" fmla="*/ 144 w 286"/>
                <a:gd name="T27" fmla="*/ 173 h 302"/>
                <a:gd name="T28" fmla="*/ 227 w 286"/>
                <a:gd name="T29" fmla="*/ 2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6" h="302">
                  <a:moveTo>
                    <a:pt x="227" y="213"/>
                  </a:moveTo>
                  <a:cubicBezTo>
                    <a:pt x="286" y="231"/>
                    <a:pt x="276" y="273"/>
                    <a:pt x="275" y="302"/>
                  </a:cubicBezTo>
                  <a:lnTo>
                    <a:pt x="129" y="302"/>
                  </a:lnTo>
                  <a:cubicBezTo>
                    <a:pt x="124" y="284"/>
                    <a:pt x="111" y="268"/>
                    <a:pt x="80" y="259"/>
                  </a:cubicBezTo>
                  <a:lnTo>
                    <a:pt x="70" y="256"/>
                  </a:lnTo>
                  <a:cubicBezTo>
                    <a:pt x="29" y="244"/>
                    <a:pt x="7" y="238"/>
                    <a:pt x="1" y="225"/>
                  </a:cubicBezTo>
                  <a:cubicBezTo>
                    <a:pt x="0" y="220"/>
                    <a:pt x="0" y="215"/>
                    <a:pt x="14" y="210"/>
                  </a:cubicBezTo>
                  <a:cubicBezTo>
                    <a:pt x="58" y="197"/>
                    <a:pt x="80" y="191"/>
                    <a:pt x="85" y="174"/>
                  </a:cubicBezTo>
                  <a:lnTo>
                    <a:pt x="88" y="174"/>
                  </a:lnTo>
                  <a:cubicBezTo>
                    <a:pt x="88" y="174"/>
                    <a:pt x="87" y="173"/>
                    <a:pt x="86" y="172"/>
                  </a:cubicBezTo>
                  <a:cubicBezTo>
                    <a:pt x="64" y="151"/>
                    <a:pt x="48" y="110"/>
                    <a:pt x="48" y="77"/>
                  </a:cubicBezTo>
                  <a:cubicBezTo>
                    <a:pt x="48" y="31"/>
                    <a:pt x="84" y="0"/>
                    <a:pt x="117" y="0"/>
                  </a:cubicBezTo>
                  <a:cubicBezTo>
                    <a:pt x="151" y="0"/>
                    <a:pt x="185" y="33"/>
                    <a:pt x="185" y="80"/>
                  </a:cubicBezTo>
                  <a:cubicBezTo>
                    <a:pt x="185" y="113"/>
                    <a:pt x="167" y="152"/>
                    <a:pt x="144" y="173"/>
                  </a:cubicBezTo>
                  <a:cubicBezTo>
                    <a:pt x="149" y="192"/>
                    <a:pt x="174" y="198"/>
                    <a:pt x="227" y="2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50" name="Group">
              <a:extLst>
                <a:ext uri="{FF2B5EF4-FFF2-40B4-BE49-F238E27FC236}">
                  <a16:creationId xmlns:a16="http://schemas.microsoft.com/office/drawing/2014/main" id="{E471544B-A4C1-42FF-AE94-F7891CB4D25D}"/>
                </a:ext>
              </a:extLst>
            </p:cNvPr>
            <p:cNvSpPr>
              <a:spLocks/>
            </p:cNvSpPr>
            <p:nvPr>
              <p:custDataLst>
                <p:tags r:id="rId6"/>
              </p:custDataLst>
            </p:nvPr>
          </p:nvSpPr>
          <p:spPr bwMode="auto">
            <a:xfrm>
              <a:off x="1385890" y="5615219"/>
              <a:ext cx="978947" cy="922364"/>
            </a:xfrm>
            <a:custGeom>
              <a:avLst/>
              <a:gdLst>
                <a:gd name="T0" fmla="*/ 458 w 460"/>
                <a:gd name="T1" fmla="*/ 432 h 432"/>
                <a:gd name="T2" fmla="*/ 4 w 460"/>
                <a:gd name="T3" fmla="*/ 432 h 432"/>
                <a:gd name="T4" fmla="*/ 3 w 460"/>
                <a:gd name="T5" fmla="*/ 418 h 432"/>
                <a:gd name="T6" fmla="*/ 5 w 460"/>
                <a:gd name="T7" fmla="*/ 364 h 432"/>
                <a:gd name="T8" fmla="*/ 64 w 460"/>
                <a:gd name="T9" fmla="*/ 316 h 432"/>
                <a:gd name="T10" fmla="*/ 78 w 460"/>
                <a:gd name="T11" fmla="*/ 312 h 432"/>
                <a:gd name="T12" fmla="*/ 189 w 460"/>
                <a:gd name="T13" fmla="*/ 258 h 432"/>
                <a:gd name="T14" fmla="*/ 192 w 460"/>
                <a:gd name="T15" fmla="*/ 252 h 432"/>
                <a:gd name="T16" fmla="*/ 192 w 460"/>
                <a:gd name="T17" fmla="*/ 245 h 432"/>
                <a:gd name="T18" fmla="*/ 189 w 460"/>
                <a:gd name="T19" fmla="*/ 242 h 432"/>
                <a:gd name="T20" fmla="*/ 178 w 460"/>
                <a:gd name="T21" fmla="*/ 229 h 432"/>
                <a:gd name="T22" fmla="*/ 135 w 460"/>
                <a:gd name="T23" fmla="*/ 107 h 432"/>
                <a:gd name="T24" fmla="*/ 231 w 460"/>
                <a:gd name="T25" fmla="*/ 0 h 432"/>
                <a:gd name="T26" fmla="*/ 324 w 460"/>
                <a:gd name="T27" fmla="*/ 111 h 432"/>
                <a:gd name="T28" fmla="*/ 272 w 460"/>
                <a:gd name="T29" fmla="*/ 237 h 432"/>
                <a:gd name="T30" fmla="*/ 266 w 460"/>
                <a:gd name="T31" fmla="*/ 243 h 432"/>
                <a:gd name="T32" fmla="*/ 262 w 460"/>
                <a:gd name="T33" fmla="*/ 246 h 432"/>
                <a:gd name="T34" fmla="*/ 263 w 460"/>
                <a:gd name="T35" fmla="*/ 251 h 432"/>
                <a:gd name="T36" fmla="*/ 377 w 460"/>
                <a:gd name="T37" fmla="*/ 312 h 432"/>
                <a:gd name="T38" fmla="*/ 392 w 460"/>
                <a:gd name="T39" fmla="*/ 316 h 432"/>
                <a:gd name="T40" fmla="*/ 453 w 460"/>
                <a:gd name="T41" fmla="*/ 364 h 432"/>
                <a:gd name="T42" fmla="*/ 453 w 460"/>
                <a:gd name="T43" fmla="*/ 364 h 432"/>
                <a:gd name="T44" fmla="*/ 459 w 460"/>
                <a:gd name="T45" fmla="*/ 423 h 432"/>
                <a:gd name="T46" fmla="*/ 458 w 460"/>
                <a:gd name="T47" fmla="*/ 43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0" h="432">
                  <a:moveTo>
                    <a:pt x="458" y="432"/>
                  </a:moveTo>
                  <a:lnTo>
                    <a:pt x="4" y="432"/>
                  </a:lnTo>
                  <a:cubicBezTo>
                    <a:pt x="3" y="427"/>
                    <a:pt x="3" y="423"/>
                    <a:pt x="3" y="418"/>
                  </a:cubicBezTo>
                  <a:cubicBezTo>
                    <a:pt x="1" y="400"/>
                    <a:pt x="0" y="381"/>
                    <a:pt x="5" y="364"/>
                  </a:cubicBezTo>
                  <a:cubicBezTo>
                    <a:pt x="11" y="344"/>
                    <a:pt x="27" y="327"/>
                    <a:pt x="64" y="316"/>
                  </a:cubicBezTo>
                  <a:lnTo>
                    <a:pt x="78" y="312"/>
                  </a:lnTo>
                  <a:cubicBezTo>
                    <a:pt x="143" y="293"/>
                    <a:pt x="177" y="283"/>
                    <a:pt x="189" y="258"/>
                  </a:cubicBezTo>
                  <a:lnTo>
                    <a:pt x="192" y="252"/>
                  </a:lnTo>
                  <a:lnTo>
                    <a:pt x="192" y="245"/>
                  </a:lnTo>
                  <a:cubicBezTo>
                    <a:pt x="191" y="244"/>
                    <a:pt x="191" y="243"/>
                    <a:pt x="189" y="242"/>
                  </a:cubicBezTo>
                  <a:cubicBezTo>
                    <a:pt x="186" y="238"/>
                    <a:pt x="182" y="234"/>
                    <a:pt x="178" y="229"/>
                  </a:cubicBezTo>
                  <a:cubicBezTo>
                    <a:pt x="153" y="197"/>
                    <a:pt x="135" y="148"/>
                    <a:pt x="135" y="107"/>
                  </a:cubicBezTo>
                  <a:cubicBezTo>
                    <a:pt x="135" y="55"/>
                    <a:pt x="174" y="0"/>
                    <a:pt x="231" y="0"/>
                  </a:cubicBezTo>
                  <a:cubicBezTo>
                    <a:pt x="276" y="0"/>
                    <a:pt x="324" y="45"/>
                    <a:pt x="324" y="111"/>
                  </a:cubicBezTo>
                  <a:cubicBezTo>
                    <a:pt x="324" y="153"/>
                    <a:pt x="302" y="206"/>
                    <a:pt x="272" y="237"/>
                  </a:cubicBezTo>
                  <a:cubicBezTo>
                    <a:pt x="270" y="239"/>
                    <a:pt x="268" y="241"/>
                    <a:pt x="266" y="243"/>
                  </a:cubicBezTo>
                  <a:lnTo>
                    <a:pt x="262" y="246"/>
                  </a:lnTo>
                  <a:lnTo>
                    <a:pt x="263" y="251"/>
                  </a:lnTo>
                  <a:cubicBezTo>
                    <a:pt x="271" y="281"/>
                    <a:pt x="306" y="292"/>
                    <a:pt x="377" y="312"/>
                  </a:cubicBezTo>
                  <a:lnTo>
                    <a:pt x="392" y="316"/>
                  </a:lnTo>
                  <a:cubicBezTo>
                    <a:pt x="428" y="327"/>
                    <a:pt x="445" y="345"/>
                    <a:pt x="453" y="364"/>
                  </a:cubicBezTo>
                  <a:lnTo>
                    <a:pt x="453" y="364"/>
                  </a:lnTo>
                  <a:cubicBezTo>
                    <a:pt x="460" y="383"/>
                    <a:pt x="459" y="404"/>
                    <a:pt x="459" y="423"/>
                  </a:cubicBezTo>
                  <a:cubicBezTo>
                    <a:pt x="458" y="426"/>
                    <a:pt x="458" y="429"/>
                    <a:pt x="458" y="4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52" name="Group">
              <a:extLst>
                <a:ext uri="{FF2B5EF4-FFF2-40B4-BE49-F238E27FC236}">
                  <a16:creationId xmlns:a16="http://schemas.microsoft.com/office/drawing/2014/main" id="{363E16A2-8511-405E-AAC2-526000344A2A}"/>
                </a:ext>
              </a:extLst>
            </p:cNvPr>
            <p:cNvSpPr>
              <a:spLocks/>
            </p:cNvSpPr>
            <p:nvPr>
              <p:custDataLst>
                <p:tags r:id="rId7"/>
              </p:custDataLst>
            </p:nvPr>
          </p:nvSpPr>
          <p:spPr bwMode="auto">
            <a:xfrm>
              <a:off x="1052030" y="5666147"/>
              <a:ext cx="605476" cy="645089"/>
            </a:xfrm>
            <a:custGeom>
              <a:avLst/>
              <a:gdLst>
                <a:gd name="T0" fmla="*/ 58 w 285"/>
                <a:gd name="T1" fmla="*/ 213 h 302"/>
                <a:gd name="T2" fmla="*/ 10 w 285"/>
                <a:gd name="T3" fmla="*/ 302 h 302"/>
                <a:gd name="T4" fmla="*/ 156 w 285"/>
                <a:gd name="T5" fmla="*/ 302 h 302"/>
                <a:gd name="T6" fmla="*/ 206 w 285"/>
                <a:gd name="T7" fmla="*/ 259 h 302"/>
                <a:gd name="T8" fmla="*/ 215 w 285"/>
                <a:gd name="T9" fmla="*/ 256 h 302"/>
                <a:gd name="T10" fmla="*/ 284 w 285"/>
                <a:gd name="T11" fmla="*/ 225 h 302"/>
                <a:gd name="T12" fmla="*/ 271 w 285"/>
                <a:gd name="T13" fmla="*/ 210 h 302"/>
                <a:gd name="T14" fmla="*/ 200 w 285"/>
                <a:gd name="T15" fmla="*/ 174 h 302"/>
                <a:gd name="T16" fmla="*/ 197 w 285"/>
                <a:gd name="T17" fmla="*/ 174 h 302"/>
                <a:gd name="T18" fmla="*/ 199 w 285"/>
                <a:gd name="T19" fmla="*/ 172 h 302"/>
                <a:gd name="T20" fmla="*/ 238 w 285"/>
                <a:gd name="T21" fmla="*/ 77 h 302"/>
                <a:gd name="T22" fmla="*/ 168 w 285"/>
                <a:gd name="T23" fmla="*/ 0 h 302"/>
                <a:gd name="T24" fmla="*/ 100 w 285"/>
                <a:gd name="T25" fmla="*/ 80 h 302"/>
                <a:gd name="T26" fmla="*/ 141 w 285"/>
                <a:gd name="T27" fmla="*/ 173 h 302"/>
                <a:gd name="T28" fmla="*/ 58 w 285"/>
                <a:gd name="T29" fmla="*/ 2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302">
                  <a:moveTo>
                    <a:pt x="58" y="213"/>
                  </a:moveTo>
                  <a:cubicBezTo>
                    <a:pt x="0" y="231"/>
                    <a:pt x="10" y="273"/>
                    <a:pt x="10" y="302"/>
                  </a:cubicBezTo>
                  <a:lnTo>
                    <a:pt x="156" y="302"/>
                  </a:lnTo>
                  <a:cubicBezTo>
                    <a:pt x="162" y="284"/>
                    <a:pt x="174" y="268"/>
                    <a:pt x="206" y="259"/>
                  </a:cubicBezTo>
                  <a:lnTo>
                    <a:pt x="215" y="256"/>
                  </a:lnTo>
                  <a:cubicBezTo>
                    <a:pt x="256" y="244"/>
                    <a:pt x="278" y="238"/>
                    <a:pt x="284" y="225"/>
                  </a:cubicBezTo>
                  <a:cubicBezTo>
                    <a:pt x="283" y="220"/>
                    <a:pt x="285" y="212"/>
                    <a:pt x="271" y="210"/>
                  </a:cubicBezTo>
                  <a:cubicBezTo>
                    <a:pt x="227" y="197"/>
                    <a:pt x="205" y="191"/>
                    <a:pt x="200" y="174"/>
                  </a:cubicBezTo>
                  <a:lnTo>
                    <a:pt x="197" y="174"/>
                  </a:lnTo>
                  <a:cubicBezTo>
                    <a:pt x="198" y="174"/>
                    <a:pt x="199" y="173"/>
                    <a:pt x="199" y="172"/>
                  </a:cubicBezTo>
                  <a:cubicBezTo>
                    <a:pt x="221" y="151"/>
                    <a:pt x="238" y="110"/>
                    <a:pt x="238" y="77"/>
                  </a:cubicBezTo>
                  <a:cubicBezTo>
                    <a:pt x="238" y="31"/>
                    <a:pt x="202" y="0"/>
                    <a:pt x="168" y="0"/>
                  </a:cubicBezTo>
                  <a:cubicBezTo>
                    <a:pt x="134" y="0"/>
                    <a:pt x="100" y="33"/>
                    <a:pt x="100" y="80"/>
                  </a:cubicBezTo>
                  <a:cubicBezTo>
                    <a:pt x="100" y="113"/>
                    <a:pt x="119" y="152"/>
                    <a:pt x="141" y="173"/>
                  </a:cubicBezTo>
                  <a:cubicBezTo>
                    <a:pt x="137" y="192"/>
                    <a:pt x="111" y="198"/>
                    <a:pt x="58" y="2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grpSp>
      <p:grpSp>
        <p:nvGrpSpPr>
          <p:cNvPr id="9" name="Group 8">
            <a:extLst>
              <a:ext uri="{FF2B5EF4-FFF2-40B4-BE49-F238E27FC236}">
                <a16:creationId xmlns:a16="http://schemas.microsoft.com/office/drawing/2014/main" id="{EFBA7EA1-74C6-4C52-9E52-955C5F1B97CC}"/>
              </a:ext>
            </a:extLst>
          </p:cNvPr>
          <p:cNvGrpSpPr>
            <a:grpSpLocks noChangeAspect="1"/>
          </p:cNvGrpSpPr>
          <p:nvPr>
            <p:custDataLst>
              <p:tags r:id="rId1"/>
            </p:custDataLst>
          </p:nvPr>
        </p:nvGrpSpPr>
        <p:grpSpPr>
          <a:xfrm>
            <a:off x="106123" y="5509789"/>
            <a:ext cx="737230" cy="468000"/>
            <a:chOff x="7997060" y="4983806"/>
            <a:chExt cx="784429" cy="437708"/>
          </a:xfrm>
          <a:solidFill>
            <a:schemeClr val="accent2"/>
          </a:solidFill>
        </p:grpSpPr>
        <p:sp>
          <p:nvSpPr>
            <p:cNvPr id="29" name="University">
              <a:extLst>
                <a:ext uri="{FF2B5EF4-FFF2-40B4-BE49-F238E27FC236}">
                  <a16:creationId xmlns:a16="http://schemas.microsoft.com/office/drawing/2014/main" id="{79928BBC-63D4-4E26-8FB9-CCA4ACEB576A}"/>
                </a:ext>
              </a:extLst>
            </p:cNvPr>
            <p:cNvSpPr>
              <a:spLocks/>
            </p:cNvSpPr>
            <p:nvPr>
              <p:custDataLst>
                <p:tags r:id="rId2"/>
              </p:custDataLst>
            </p:nvPr>
          </p:nvSpPr>
          <p:spPr bwMode="auto">
            <a:xfrm>
              <a:off x="7997060" y="4983806"/>
              <a:ext cx="784429" cy="319674"/>
            </a:xfrm>
            <a:custGeom>
              <a:avLst/>
              <a:gdLst>
                <a:gd name="T0" fmla="*/ 850 w 850"/>
                <a:gd name="T1" fmla="*/ 173 h 346"/>
                <a:gd name="T2" fmla="*/ 425 w 850"/>
                <a:gd name="T3" fmla="*/ 346 h 346"/>
                <a:gd name="T4" fmla="*/ 0 w 850"/>
                <a:gd name="T5" fmla="*/ 173 h 346"/>
                <a:gd name="T6" fmla="*/ 425 w 850"/>
                <a:gd name="T7" fmla="*/ 0 h 346"/>
                <a:gd name="T8" fmla="*/ 850 w 850"/>
                <a:gd name="T9" fmla="*/ 173 h 346"/>
              </a:gdLst>
              <a:ahLst/>
              <a:cxnLst>
                <a:cxn ang="0">
                  <a:pos x="T0" y="T1"/>
                </a:cxn>
                <a:cxn ang="0">
                  <a:pos x="T2" y="T3"/>
                </a:cxn>
                <a:cxn ang="0">
                  <a:pos x="T4" y="T5"/>
                </a:cxn>
                <a:cxn ang="0">
                  <a:pos x="T6" y="T7"/>
                </a:cxn>
                <a:cxn ang="0">
                  <a:pos x="T8" y="T9"/>
                </a:cxn>
              </a:cxnLst>
              <a:rect l="0" t="0" r="r" b="b"/>
              <a:pathLst>
                <a:path w="850" h="346">
                  <a:moveTo>
                    <a:pt x="850" y="173"/>
                  </a:moveTo>
                  <a:lnTo>
                    <a:pt x="425" y="346"/>
                  </a:lnTo>
                  <a:lnTo>
                    <a:pt x="0" y="173"/>
                  </a:lnTo>
                  <a:lnTo>
                    <a:pt x="425" y="0"/>
                  </a:lnTo>
                  <a:lnTo>
                    <a:pt x="850" y="17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1" name="University">
              <a:extLst>
                <a:ext uri="{FF2B5EF4-FFF2-40B4-BE49-F238E27FC236}">
                  <a16:creationId xmlns:a16="http://schemas.microsoft.com/office/drawing/2014/main" id="{677ECB23-0BD2-4A86-9A6C-DC7908414849}"/>
                </a:ext>
              </a:extLst>
            </p:cNvPr>
            <p:cNvSpPr>
              <a:spLocks/>
            </p:cNvSpPr>
            <p:nvPr>
              <p:custDataLst>
                <p:tags r:id="rId3"/>
              </p:custDataLst>
            </p:nvPr>
          </p:nvSpPr>
          <p:spPr bwMode="auto">
            <a:xfrm>
              <a:off x="8127388" y="5222332"/>
              <a:ext cx="523772" cy="199182"/>
            </a:xfrm>
            <a:custGeom>
              <a:avLst/>
              <a:gdLst>
                <a:gd name="T0" fmla="*/ 283 w 567"/>
                <a:gd name="T1" fmla="*/ 115 h 214"/>
                <a:gd name="T2" fmla="*/ 0 w 567"/>
                <a:gd name="T3" fmla="*/ 0 h 214"/>
                <a:gd name="T4" fmla="*/ 0 w 567"/>
                <a:gd name="T5" fmla="*/ 179 h 214"/>
                <a:gd name="T6" fmla="*/ 283 w 567"/>
                <a:gd name="T7" fmla="*/ 214 h 214"/>
                <a:gd name="T8" fmla="*/ 567 w 567"/>
                <a:gd name="T9" fmla="*/ 179 h 214"/>
                <a:gd name="T10" fmla="*/ 567 w 567"/>
                <a:gd name="T11" fmla="*/ 0 h 214"/>
                <a:gd name="T12" fmla="*/ 283 w 567"/>
                <a:gd name="T13" fmla="*/ 115 h 214"/>
              </a:gdLst>
              <a:ahLst/>
              <a:cxnLst>
                <a:cxn ang="0">
                  <a:pos x="T0" y="T1"/>
                </a:cxn>
                <a:cxn ang="0">
                  <a:pos x="T2" y="T3"/>
                </a:cxn>
                <a:cxn ang="0">
                  <a:pos x="T4" y="T5"/>
                </a:cxn>
                <a:cxn ang="0">
                  <a:pos x="T6" y="T7"/>
                </a:cxn>
                <a:cxn ang="0">
                  <a:pos x="T8" y="T9"/>
                </a:cxn>
                <a:cxn ang="0">
                  <a:pos x="T10" y="T11"/>
                </a:cxn>
                <a:cxn ang="0">
                  <a:pos x="T12" y="T13"/>
                </a:cxn>
              </a:cxnLst>
              <a:rect l="0" t="0" r="r" b="b"/>
              <a:pathLst>
                <a:path w="567" h="214">
                  <a:moveTo>
                    <a:pt x="283" y="115"/>
                  </a:moveTo>
                  <a:lnTo>
                    <a:pt x="0" y="0"/>
                  </a:lnTo>
                  <a:lnTo>
                    <a:pt x="0" y="179"/>
                  </a:lnTo>
                  <a:cubicBezTo>
                    <a:pt x="0" y="199"/>
                    <a:pt x="126" y="214"/>
                    <a:pt x="283" y="214"/>
                  </a:cubicBezTo>
                  <a:cubicBezTo>
                    <a:pt x="440" y="214"/>
                    <a:pt x="567" y="199"/>
                    <a:pt x="567" y="179"/>
                  </a:cubicBezTo>
                  <a:lnTo>
                    <a:pt x="567" y="0"/>
                  </a:lnTo>
                  <a:lnTo>
                    <a:pt x="283" y="11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2" name="University">
              <a:extLst>
                <a:ext uri="{FF2B5EF4-FFF2-40B4-BE49-F238E27FC236}">
                  <a16:creationId xmlns:a16="http://schemas.microsoft.com/office/drawing/2014/main" id="{3B340598-9869-4AEA-A1A1-CE7095055288}"/>
                </a:ext>
              </a:extLst>
            </p:cNvPr>
            <p:cNvSpPr>
              <a:spLocks/>
            </p:cNvSpPr>
            <p:nvPr>
              <p:custDataLst>
                <p:tags r:id="rId4"/>
              </p:custDataLst>
            </p:nvPr>
          </p:nvSpPr>
          <p:spPr bwMode="auto">
            <a:xfrm>
              <a:off x="8700341" y="5187906"/>
              <a:ext cx="51640" cy="233608"/>
            </a:xfrm>
            <a:custGeom>
              <a:avLst/>
              <a:gdLst>
                <a:gd name="T0" fmla="*/ 37 w 57"/>
                <a:gd name="T1" fmla="*/ 146 h 251"/>
                <a:gd name="T2" fmla="*/ 37 w 57"/>
                <a:gd name="T3" fmla="*/ 0 h 251"/>
                <a:gd name="T4" fmla="*/ 20 w 57"/>
                <a:gd name="T5" fmla="*/ 7 h 251"/>
                <a:gd name="T6" fmla="*/ 20 w 57"/>
                <a:gd name="T7" fmla="*/ 146 h 251"/>
                <a:gd name="T8" fmla="*/ 0 w 57"/>
                <a:gd name="T9" fmla="*/ 179 h 251"/>
                <a:gd name="T10" fmla="*/ 15 w 57"/>
                <a:gd name="T11" fmla="*/ 208 h 251"/>
                <a:gd name="T12" fmla="*/ 6 w 57"/>
                <a:gd name="T13" fmla="*/ 251 h 251"/>
                <a:gd name="T14" fmla="*/ 51 w 57"/>
                <a:gd name="T15" fmla="*/ 251 h 251"/>
                <a:gd name="T16" fmla="*/ 42 w 57"/>
                <a:gd name="T17" fmla="*/ 208 h 251"/>
                <a:gd name="T18" fmla="*/ 57 w 57"/>
                <a:gd name="T19" fmla="*/ 179 h 251"/>
                <a:gd name="T20" fmla="*/ 37 w 57"/>
                <a:gd name="T21" fmla="*/ 146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251">
                  <a:moveTo>
                    <a:pt x="37" y="146"/>
                  </a:moveTo>
                  <a:lnTo>
                    <a:pt x="37" y="0"/>
                  </a:lnTo>
                  <a:lnTo>
                    <a:pt x="20" y="7"/>
                  </a:lnTo>
                  <a:lnTo>
                    <a:pt x="20" y="146"/>
                  </a:lnTo>
                  <a:cubicBezTo>
                    <a:pt x="9" y="151"/>
                    <a:pt x="0" y="163"/>
                    <a:pt x="0" y="179"/>
                  </a:cubicBezTo>
                  <a:cubicBezTo>
                    <a:pt x="0" y="192"/>
                    <a:pt x="6" y="202"/>
                    <a:pt x="15" y="208"/>
                  </a:cubicBezTo>
                  <a:lnTo>
                    <a:pt x="6" y="251"/>
                  </a:lnTo>
                  <a:lnTo>
                    <a:pt x="51" y="251"/>
                  </a:lnTo>
                  <a:lnTo>
                    <a:pt x="42" y="208"/>
                  </a:lnTo>
                  <a:cubicBezTo>
                    <a:pt x="51" y="202"/>
                    <a:pt x="57" y="192"/>
                    <a:pt x="57" y="179"/>
                  </a:cubicBezTo>
                  <a:cubicBezTo>
                    <a:pt x="57" y="163"/>
                    <a:pt x="49" y="151"/>
                    <a:pt x="37" y="1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grpSp>
      <p:sp>
        <p:nvSpPr>
          <p:cNvPr id="37" name="Textfeld 132">
            <a:extLst>
              <a:ext uri="{FF2B5EF4-FFF2-40B4-BE49-F238E27FC236}">
                <a16:creationId xmlns:a16="http://schemas.microsoft.com/office/drawing/2014/main" id="{733D23A7-6981-4BF7-9DA5-D3D22E383960}"/>
              </a:ext>
            </a:extLst>
          </p:cNvPr>
          <p:cNvSpPr txBox="1"/>
          <p:nvPr/>
        </p:nvSpPr>
        <p:spPr bwMode="gray">
          <a:xfrm>
            <a:off x="976108" y="5302687"/>
            <a:ext cx="3633840" cy="756000"/>
          </a:xfrm>
          <a:prstGeom prst="rect">
            <a:avLst/>
          </a:prstGeom>
          <a:noFill/>
        </p:spPr>
        <p:txBody>
          <a:bodyPr wrap="square" lIns="0" tIns="0" rIns="0" bIns="0" rtlCol="0">
            <a:noAutofit/>
          </a:bodyPr>
          <a:lstStyle/>
          <a:p>
            <a:pPr lvl="0" eaLnBrk="1" fontAlgn="auto" hangingPunct="1">
              <a:spcBef>
                <a:spcPts val="0"/>
              </a:spcBef>
              <a:spcAft>
                <a:spcPts val="0"/>
              </a:spcAft>
              <a:buClr>
                <a:srgbClr val="180E3C"/>
              </a:buClr>
              <a:defRPr/>
            </a:pPr>
            <a:r>
              <a:rPr lang="en-GB" sz="1400" b="1" dirty="0">
                <a:solidFill>
                  <a:srgbClr val="180E3C"/>
                </a:solidFill>
              </a:rPr>
              <a:t>Expect a ready supply of high-calibre science, technology and labour w</a:t>
            </a:r>
            <a:r>
              <a:rPr lang="en-GB" sz="1400" dirty="0">
                <a:solidFill>
                  <a:srgbClr val="180E3C"/>
                </a:solidFill>
              </a:rPr>
              <a:t>ith industry centred training programmes in Higher Education Institutions and Centres of Scientific Excellence</a:t>
            </a:r>
            <a:endParaRPr lang="en-GB" sz="1400" b="1" dirty="0">
              <a:solidFill>
                <a:srgbClr val="180E3C"/>
              </a:solidFill>
            </a:endParaRPr>
          </a:p>
        </p:txBody>
      </p:sp>
      <p:sp>
        <p:nvSpPr>
          <p:cNvPr id="13" name="Rectangle 12"/>
          <p:cNvSpPr/>
          <p:nvPr/>
        </p:nvSpPr>
        <p:spPr>
          <a:xfrm>
            <a:off x="8492628" y="4017519"/>
            <a:ext cx="3544542" cy="1544457"/>
          </a:xfrm>
          <a:prstGeom prst="rect">
            <a:avLst/>
          </a:prstGeom>
          <a:noFill/>
        </p:spPr>
        <p:txBody>
          <a:bodyPr wrap="square" lIns="0" tIns="0" rIns="0" bIns="36000">
            <a:spAutoFit/>
          </a:bodyPr>
          <a:lstStyle/>
          <a:p>
            <a:r>
              <a:rPr lang="en-GB" sz="1400" b="1" dirty="0"/>
              <a:t>Consider great locations </a:t>
            </a:r>
            <a:r>
              <a:rPr lang="en-GB" sz="1400" dirty="0"/>
              <a:t>in Poole and Portland Harbours providing </a:t>
            </a:r>
            <a:r>
              <a:rPr lang="en-GB" sz="1400" b="1" dirty="0"/>
              <a:t>sheltered bases for operations in </a:t>
            </a:r>
            <a:r>
              <a:rPr lang="en-GB" sz="1400" dirty="0"/>
              <a:t>small, specifically designed sea areas with </a:t>
            </a:r>
            <a:r>
              <a:rPr lang="en-GB" sz="1400" b="1" dirty="0"/>
              <a:t>infrastructure and space for the construction of more hatcheries and aquaculture facilities on land</a:t>
            </a:r>
            <a:endParaRPr lang="en-GB" sz="1400" dirty="0"/>
          </a:p>
        </p:txBody>
      </p:sp>
      <p:pic>
        <p:nvPicPr>
          <p:cNvPr id="58" name="Picture 57">
            <a:hlinkClick r:id="" action="ppaction://hlinkshowjump?jump=nextslide"/>
            <a:extLst>
              <a:ext uri="{FF2B5EF4-FFF2-40B4-BE49-F238E27FC236}">
                <a16:creationId xmlns:a16="http://schemas.microsoft.com/office/drawing/2014/main" id="{5D3E9091-3468-4411-AF03-CE667733824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0800000">
            <a:off x="828000" y="6534000"/>
            <a:ext cx="285913" cy="288000"/>
          </a:xfrm>
          <a:prstGeom prst="rect">
            <a:avLst/>
          </a:prstGeom>
        </p:spPr>
      </p:pic>
      <p:pic>
        <p:nvPicPr>
          <p:cNvPr id="59" name="Picture 58">
            <a:hlinkClick r:id="rId12" action="ppaction://hlinksldjump"/>
            <a:extLst>
              <a:ext uri="{FF2B5EF4-FFF2-40B4-BE49-F238E27FC236}">
                <a16:creationId xmlns:a16="http://schemas.microsoft.com/office/drawing/2014/main" id="{1DE6C996-7F7D-46C0-84CA-4D025ACDD619}"/>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8000" y="6534000"/>
            <a:ext cx="288001" cy="288000"/>
          </a:xfrm>
          <a:prstGeom prst="rect">
            <a:avLst/>
          </a:prstGeom>
        </p:spPr>
      </p:pic>
      <p:pic>
        <p:nvPicPr>
          <p:cNvPr id="60" name="Picture 59">
            <a:hlinkClick r:id="rId14" action="ppaction://hlinksldjump"/>
            <a:extLst>
              <a:ext uri="{FF2B5EF4-FFF2-40B4-BE49-F238E27FC236}">
                <a16:creationId xmlns:a16="http://schemas.microsoft.com/office/drawing/2014/main" id="{5D3E9091-3468-4411-AF03-CE667733824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68000" y="6534000"/>
            <a:ext cx="285913" cy="288000"/>
          </a:xfrm>
          <a:prstGeom prst="rect">
            <a:avLst/>
          </a:prstGeom>
        </p:spPr>
      </p:pic>
      <p:sp>
        <p:nvSpPr>
          <p:cNvPr id="4" name="Slide Number Placeholder 3"/>
          <p:cNvSpPr>
            <a:spLocks noGrp="1"/>
          </p:cNvSpPr>
          <p:nvPr>
            <p:ph type="sldNum" sz="quarter" idx="10"/>
          </p:nvPr>
        </p:nvSpPr>
        <p:spPr/>
        <p:txBody>
          <a:bodyPr/>
          <a:lstStyle/>
          <a:p>
            <a:pPr>
              <a:defRPr/>
            </a:pPr>
            <a:fld id="{C99BD540-CAF4-4BC4-AA40-D496466E7C29}" type="slidenum">
              <a:rPr lang="en-GB" altLang="en-US" smtClean="0"/>
              <a:pPr>
                <a:defRPr/>
              </a:pPr>
              <a:t>3</a:t>
            </a:fld>
            <a:endParaRPr lang="en-GB" altLang="en-US" dirty="0"/>
          </a:p>
        </p:txBody>
      </p:sp>
      <p:sp>
        <p:nvSpPr>
          <p:cNvPr id="34" name="Freeform 111">
            <a:extLst>
              <a:ext uri="{FF2B5EF4-FFF2-40B4-BE49-F238E27FC236}">
                <a16:creationId xmlns:a16="http://schemas.microsoft.com/office/drawing/2014/main" id="{6602EEE7-CA24-45E7-8CDA-EFF9AAF3C794}"/>
              </a:ext>
            </a:extLst>
          </p:cNvPr>
          <p:cNvSpPr>
            <a:spLocks noEditPoints="1"/>
          </p:cNvSpPr>
          <p:nvPr/>
        </p:nvSpPr>
        <p:spPr bwMode="auto">
          <a:xfrm>
            <a:off x="7819398" y="4324750"/>
            <a:ext cx="518401" cy="612435"/>
          </a:xfrm>
          <a:custGeom>
            <a:avLst/>
            <a:gdLst>
              <a:gd name="T0" fmla="*/ 99 w 215"/>
              <a:gd name="T1" fmla="*/ 218 h 254"/>
              <a:gd name="T2" fmla="*/ 74 w 215"/>
              <a:gd name="T3" fmla="*/ 241 h 254"/>
              <a:gd name="T4" fmla="*/ 67 w 215"/>
              <a:gd name="T5" fmla="*/ 97 h 254"/>
              <a:gd name="T6" fmla="*/ 42 w 215"/>
              <a:gd name="T7" fmla="*/ 150 h 254"/>
              <a:gd name="T8" fmla="*/ 67 w 215"/>
              <a:gd name="T9" fmla="*/ 150 h 254"/>
              <a:gd name="T10" fmla="*/ 67 w 215"/>
              <a:gd name="T11" fmla="*/ 157 h 254"/>
              <a:gd name="T12" fmla="*/ 42 w 215"/>
              <a:gd name="T13" fmla="*/ 211 h 254"/>
              <a:gd name="T14" fmla="*/ 67 w 215"/>
              <a:gd name="T15" fmla="*/ 211 h 254"/>
              <a:gd name="T16" fmla="*/ 67 w 215"/>
              <a:gd name="T17" fmla="*/ 218 h 254"/>
              <a:gd name="T18" fmla="*/ 10 w 215"/>
              <a:gd name="T19" fmla="*/ 120 h 254"/>
              <a:gd name="T20" fmla="*/ 35 w 215"/>
              <a:gd name="T21" fmla="*/ 120 h 254"/>
              <a:gd name="T22" fmla="*/ 35 w 215"/>
              <a:gd name="T23" fmla="*/ 127 h 254"/>
              <a:gd name="T24" fmla="*/ 10 w 215"/>
              <a:gd name="T25" fmla="*/ 180 h 254"/>
              <a:gd name="T26" fmla="*/ 35 w 215"/>
              <a:gd name="T27" fmla="*/ 180 h 254"/>
              <a:gd name="T28" fmla="*/ 35 w 215"/>
              <a:gd name="T29" fmla="*/ 188 h 254"/>
              <a:gd name="T30" fmla="*/ 10 w 215"/>
              <a:gd name="T31" fmla="*/ 241 h 254"/>
              <a:gd name="T32" fmla="*/ 35 w 215"/>
              <a:gd name="T33" fmla="*/ 241 h 254"/>
              <a:gd name="T34" fmla="*/ 99 w 215"/>
              <a:gd name="T35" fmla="*/ 211 h 254"/>
              <a:gd name="T36" fmla="*/ 74 w 215"/>
              <a:gd name="T37" fmla="*/ 188 h 254"/>
              <a:gd name="T38" fmla="*/ 99 w 215"/>
              <a:gd name="T39" fmla="*/ 180 h 254"/>
              <a:gd name="T40" fmla="*/ 74 w 215"/>
              <a:gd name="T41" fmla="*/ 157 h 254"/>
              <a:gd name="T42" fmla="*/ 99 w 215"/>
              <a:gd name="T43" fmla="*/ 150 h 254"/>
              <a:gd name="T44" fmla="*/ 74 w 215"/>
              <a:gd name="T45" fmla="*/ 127 h 254"/>
              <a:gd name="T46" fmla="*/ 99 w 215"/>
              <a:gd name="T47" fmla="*/ 120 h 254"/>
              <a:gd name="T48" fmla="*/ 74 w 215"/>
              <a:gd name="T49" fmla="*/ 97 h 254"/>
              <a:gd name="T50" fmla="*/ 151 w 215"/>
              <a:gd name="T51" fmla="*/ 88 h 254"/>
              <a:gd name="T52" fmla="*/ 148 w 215"/>
              <a:gd name="T53" fmla="*/ 76 h 254"/>
              <a:gd name="T54" fmla="*/ 148 w 215"/>
              <a:gd name="T55" fmla="*/ 69 h 254"/>
              <a:gd name="T56" fmla="*/ 200 w 215"/>
              <a:gd name="T57" fmla="*/ 40 h 254"/>
              <a:gd name="T58" fmla="*/ 148 w 215"/>
              <a:gd name="T59" fmla="*/ 40 h 254"/>
              <a:gd name="T60" fmla="*/ 148 w 215"/>
              <a:gd name="T61" fmla="*/ 32 h 254"/>
              <a:gd name="T62" fmla="*/ 151 w 215"/>
              <a:gd name="T63" fmla="*/ 105 h 254"/>
              <a:gd name="T64" fmla="*/ 200 w 215"/>
              <a:gd name="T65" fmla="*/ 94 h 254"/>
              <a:gd name="T66" fmla="*/ 151 w 215"/>
              <a:gd name="T67" fmla="*/ 123 h 254"/>
              <a:gd name="T68" fmla="*/ 200 w 215"/>
              <a:gd name="T69" fmla="*/ 112 h 254"/>
              <a:gd name="T70" fmla="*/ 151 w 215"/>
              <a:gd name="T71" fmla="*/ 142 h 254"/>
              <a:gd name="T72" fmla="*/ 200 w 215"/>
              <a:gd name="T73" fmla="*/ 131 h 254"/>
              <a:gd name="T74" fmla="*/ 151 w 215"/>
              <a:gd name="T75" fmla="*/ 160 h 254"/>
              <a:gd name="T76" fmla="*/ 200 w 215"/>
              <a:gd name="T77" fmla="*/ 148 h 254"/>
              <a:gd name="T78" fmla="*/ 151 w 215"/>
              <a:gd name="T79" fmla="*/ 178 h 254"/>
              <a:gd name="T80" fmla="*/ 200 w 215"/>
              <a:gd name="T81" fmla="*/ 167 h 254"/>
              <a:gd name="T82" fmla="*/ 151 w 215"/>
              <a:gd name="T83" fmla="*/ 196 h 254"/>
              <a:gd name="T84" fmla="*/ 200 w 215"/>
              <a:gd name="T85" fmla="*/ 185 h 254"/>
              <a:gd name="T86" fmla="*/ 162 w 215"/>
              <a:gd name="T87" fmla="*/ 246 h 254"/>
              <a:gd name="T88" fmla="*/ 185 w 215"/>
              <a:gd name="T89" fmla="*/ 246 h 254"/>
              <a:gd name="T90" fmla="*/ 131 w 215"/>
              <a:gd name="T91" fmla="*/ 97 h 254"/>
              <a:gd name="T92" fmla="*/ 106 w 215"/>
              <a:gd name="T93" fmla="*/ 150 h 254"/>
              <a:gd name="T94" fmla="*/ 131 w 215"/>
              <a:gd name="T95" fmla="*/ 150 h 254"/>
              <a:gd name="T96" fmla="*/ 131 w 215"/>
              <a:gd name="T97" fmla="*/ 157 h 254"/>
              <a:gd name="T98" fmla="*/ 106 w 215"/>
              <a:gd name="T99" fmla="*/ 211 h 254"/>
              <a:gd name="T100" fmla="*/ 131 w 215"/>
              <a:gd name="T101" fmla="*/ 211 h 254"/>
              <a:gd name="T102" fmla="*/ 131 w 215"/>
              <a:gd name="T103" fmla="*/ 218 h 254"/>
              <a:gd name="T104" fmla="*/ 215 w 215"/>
              <a:gd name="T105" fmla="*/ 254 h 254"/>
              <a:gd name="T106" fmla="*/ 0 w 215"/>
              <a:gd name="T107" fmla="*/ 87 h 254"/>
              <a:gd name="T108" fmla="*/ 151 w 215"/>
              <a:gd name="T109" fmla="*/ 25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5" h="254">
                <a:moveTo>
                  <a:pt x="74" y="241"/>
                </a:moveTo>
                <a:lnTo>
                  <a:pt x="74" y="218"/>
                </a:lnTo>
                <a:lnTo>
                  <a:pt x="97" y="218"/>
                </a:lnTo>
                <a:lnTo>
                  <a:pt x="99" y="218"/>
                </a:lnTo>
                <a:lnTo>
                  <a:pt x="99" y="241"/>
                </a:lnTo>
                <a:lnTo>
                  <a:pt x="97" y="241"/>
                </a:lnTo>
                <a:lnTo>
                  <a:pt x="74" y="241"/>
                </a:lnTo>
                <a:lnTo>
                  <a:pt x="74" y="241"/>
                </a:lnTo>
                <a:close/>
                <a:moveTo>
                  <a:pt x="67" y="120"/>
                </a:moveTo>
                <a:lnTo>
                  <a:pt x="42" y="120"/>
                </a:lnTo>
                <a:lnTo>
                  <a:pt x="42" y="97"/>
                </a:lnTo>
                <a:lnTo>
                  <a:pt x="67" y="97"/>
                </a:lnTo>
                <a:lnTo>
                  <a:pt x="67" y="120"/>
                </a:lnTo>
                <a:lnTo>
                  <a:pt x="67" y="120"/>
                </a:lnTo>
                <a:close/>
                <a:moveTo>
                  <a:pt x="67" y="150"/>
                </a:moveTo>
                <a:lnTo>
                  <a:pt x="42" y="150"/>
                </a:lnTo>
                <a:lnTo>
                  <a:pt x="42" y="127"/>
                </a:lnTo>
                <a:lnTo>
                  <a:pt x="67" y="127"/>
                </a:lnTo>
                <a:lnTo>
                  <a:pt x="67" y="150"/>
                </a:lnTo>
                <a:lnTo>
                  <a:pt x="67" y="150"/>
                </a:lnTo>
                <a:close/>
                <a:moveTo>
                  <a:pt x="67" y="180"/>
                </a:moveTo>
                <a:lnTo>
                  <a:pt x="42" y="180"/>
                </a:lnTo>
                <a:lnTo>
                  <a:pt x="42" y="157"/>
                </a:lnTo>
                <a:lnTo>
                  <a:pt x="67" y="157"/>
                </a:lnTo>
                <a:lnTo>
                  <a:pt x="67" y="180"/>
                </a:lnTo>
                <a:lnTo>
                  <a:pt x="67" y="180"/>
                </a:lnTo>
                <a:close/>
                <a:moveTo>
                  <a:pt x="67" y="211"/>
                </a:moveTo>
                <a:lnTo>
                  <a:pt x="42" y="211"/>
                </a:lnTo>
                <a:lnTo>
                  <a:pt x="42" y="188"/>
                </a:lnTo>
                <a:lnTo>
                  <a:pt x="67" y="188"/>
                </a:lnTo>
                <a:lnTo>
                  <a:pt x="67" y="211"/>
                </a:lnTo>
                <a:lnTo>
                  <a:pt x="67" y="211"/>
                </a:lnTo>
                <a:close/>
                <a:moveTo>
                  <a:pt x="67" y="241"/>
                </a:moveTo>
                <a:lnTo>
                  <a:pt x="42" y="241"/>
                </a:lnTo>
                <a:lnTo>
                  <a:pt x="42" y="218"/>
                </a:lnTo>
                <a:lnTo>
                  <a:pt x="67" y="218"/>
                </a:lnTo>
                <a:lnTo>
                  <a:pt x="67" y="241"/>
                </a:lnTo>
                <a:lnTo>
                  <a:pt x="67" y="241"/>
                </a:lnTo>
                <a:close/>
                <a:moveTo>
                  <a:pt x="35" y="120"/>
                </a:moveTo>
                <a:lnTo>
                  <a:pt x="10" y="120"/>
                </a:lnTo>
                <a:lnTo>
                  <a:pt x="10" y="97"/>
                </a:lnTo>
                <a:lnTo>
                  <a:pt x="35" y="97"/>
                </a:lnTo>
                <a:lnTo>
                  <a:pt x="35" y="120"/>
                </a:lnTo>
                <a:lnTo>
                  <a:pt x="35" y="120"/>
                </a:lnTo>
                <a:close/>
                <a:moveTo>
                  <a:pt x="35" y="150"/>
                </a:moveTo>
                <a:lnTo>
                  <a:pt x="10" y="150"/>
                </a:lnTo>
                <a:lnTo>
                  <a:pt x="10" y="127"/>
                </a:lnTo>
                <a:lnTo>
                  <a:pt x="35" y="127"/>
                </a:lnTo>
                <a:lnTo>
                  <a:pt x="35" y="150"/>
                </a:lnTo>
                <a:lnTo>
                  <a:pt x="35" y="150"/>
                </a:lnTo>
                <a:close/>
                <a:moveTo>
                  <a:pt x="35" y="180"/>
                </a:moveTo>
                <a:lnTo>
                  <a:pt x="10" y="180"/>
                </a:lnTo>
                <a:lnTo>
                  <a:pt x="10" y="157"/>
                </a:lnTo>
                <a:lnTo>
                  <a:pt x="35" y="157"/>
                </a:lnTo>
                <a:lnTo>
                  <a:pt x="35" y="180"/>
                </a:lnTo>
                <a:lnTo>
                  <a:pt x="35" y="180"/>
                </a:lnTo>
                <a:close/>
                <a:moveTo>
                  <a:pt x="35" y="211"/>
                </a:moveTo>
                <a:lnTo>
                  <a:pt x="10" y="211"/>
                </a:lnTo>
                <a:lnTo>
                  <a:pt x="10" y="188"/>
                </a:lnTo>
                <a:lnTo>
                  <a:pt x="35" y="188"/>
                </a:lnTo>
                <a:lnTo>
                  <a:pt x="35" y="211"/>
                </a:lnTo>
                <a:lnTo>
                  <a:pt x="35" y="211"/>
                </a:lnTo>
                <a:close/>
                <a:moveTo>
                  <a:pt x="35" y="241"/>
                </a:moveTo>
                <a:lnTo>
                  <a:pt x="10" y="241"/>
                </a:lnTo>
                <a:lnTo>
                  <a:pt x="10" y="218"/>
                </a:lnTo>
                <a:lnTo>
                  <a:pt x="35" y="218"/>
                </a:lnTo>
                <a:lnTo>
                  <a:pt x="35" y="241"/>
                </a:lnTo>
                <a:lnTo>
                  <a:pt x="35" y="241"/>
                </a:lnTo>
                <a:close/>
                <a:moveTo>
                  <a:pt x="74" y="188"/>
                </a:moveTo>
                <a:lnTo>
                  <a:pt x="97" y="188"/>
                </a:lnTo>
                <a:lnTo>
                  <a:pt x="99" y="188"/>
                </a:lnTo>
                <a:lnTo>
                  <a:pt x="99" y="211"/>
                </a:lnTo>
                <a:lnTo>
                  <a:pt x="97" y="211"/>
                </a:lnTo>
                <a:lnTo>
                  <a:pt x="74" y="211"/>
                </a:lnTo>
                <a:lnTo>
                  <a:pt x="74" y="188"/>
                </a:lnTo>
                <a:lnTo>
                  <a:pt x="74" y="188"/>
                </a:lnTo>
                <a:close/>
                <a:moveTo>
                  <a:pt x="74" y="157"/>
                </a:moveTo>
                <a:lnTo>
                  <a:pt x="97" y="157"/>
                </a:lnTo>
                <a:lnTo>
                  <a:pt x="99" y="157"/>
                </a:lnTo>
                <a:lnTo>
                  <a:pt x="99" y="180"/>
                </a:lnTo>
                <a:lnTo>
                  <a:pt x="97" y="180"/>
                </a:lnTo>
                <a:lnTo>
                  <a:pt x="74" y="180"/>
                </a:lnTo>
                <a:lnTo>
                  <a:pt x="74" y="157"/>
                </a:lnTo>
                <a:lnTo>
                  <a:pt x="74" y="157"/>
                </a:lnTo>
                <a:close/>
                <a:moveTo>
                  <a:pt x="74" y="127"/>
                </a:moveTo>
                <a:lnTo>
                  <a:pt x="97" y="127"/>
                </a:lnTo>
                <a:lnTo>
                  <a:pt x="99" y="127"/>
                </a:lnTo>
                <a:lnTo>
                  <a:pt x="99" y="150"/>
                </a:lnTo>
                <a:lnTo>
                  <a:pt x="97" y="150"/>
                </a:lnTo>
                <a:lnTo>
                  <a:pt x="74" y="150"/>
                </a:lnTo>
                <a:lnTo>
                  <a:pt x="74" y="127"/>
                </a:lnTo>
                <a:lnTo>
                  <a:pt x="74" y="127"/>
                </a:lnTo>
                <a:close/>
                <a:moveTo>
                  <a:pt x="74" y="97"/>
                </a:moveTo>
                <a:lnTo>
                  <a:pt x="97" y="97"/>
                </a:lnTo>
                <a:lnTo>
                  <a:pt x="99" y="97"/>
                </a:lnTo>
                <a:lnTo>
                  <a:pt x="99" y="120"/>
                </a:lnTo>
                <a:lnTo>
                  <a:pt x="97" y="120"/>
                </a:lnTo>
                <a:lnTo>
                  <a:pt x="74" y="120"/>
                </a:lnTo>
                <a:lnTo>
                  <a:pt x="74" y="97"/>
                </a:lnTo>
                <a:lnTo>
                  <a:pt x="74" y="97"/>
                </a:lnTo>
                <a:close/>
                <a:moveTo>
                  <a:pt x="148" y="76"/>
                </a:moveTo>
                <a:lnTo>
                  <a:pt x="200" y="76"/>
                </a:lnTo>
                <a:lnTo>
                  <a:pt x="200" y="88"/>
                </a:lnTo>
                <a:lnTo>
                  <a:pt x="151" y="88"/>
                </a:lnTo>
                <a:lnTo>
                  <a:pt x="148" y="88"/>
                </a:lnTo>
                <a:lnTo>
                  <a:pt x="148" y="87"/>
                </a:lnTo>
                <a:lnTo>
                  <a:pt x="148" y="76"/>
                </a:lnTo>
                <a:lnTo>
                  <a:pt x="148" y="76"/>
                </a:lnTo>
                <a:close/>
                <a:moveTo>
                  <a:pt x="148" y="58"/>
                </a:moveTo>
                <a:lnTo>
                  <a:pt x="200" y="58"/>
                </a:lnTo>
                <a:lnTo>
                  <a:pt x="200" y="69"/>
                </a:lnTo>
                <a:lnTo>
                  <a:pt x="148" y="69"/>
                </a:lnTo>
                <a:lnTo>
                  <a:pt x="148" y="58"/>
                </a:lnTo>
                <a:lnTo>
                  <a:pt x="148" y="58"/>
                </a:lnTo>
                <a:close/>
                <a:moveTo>
                  <a:pt x="148" y="40"/>
                </a:moveTo>
                <a:lnTo>
                  <a:pt x="200" y="40"/>
                </a:lnTo>
                <a:lnTo>
                  <a:pt x="200" y="51"/>
                </a:lnTo>
                <a:lnTo>
                  <a:pt x="148" y="51"/>
                </a:lnTo>
                <a:lnTo>
                  <a:pt x="148" y="40"/>
                </a:lnTo>
                <a:lnTo>
                  <a:pt x="148" y="40"/>
                </a:lnTo>
                <a:close/>
                <a:moveTo>
                  <a:pt x="148" y="21"/>
                </a:moveTo>
                <a:lnTo>
                  <a:pt x="200" y="21"/>
                </a:lnTo>
                <a:lnTo>
                  <a:pt x="200" y="32"/>
                </a:lnTo>
                <a:lnTo>
                  <a:pt x="148" y="32"/>
                </a:lnTo>
                <a:lnTo>
                  <a:pt x="148" y="21"/>
                </a:lnTo>
                <a:lnTo>
                  <a:pt x="148" y="21"/>
                </a:lnTo>
                <a:close/>
                <a:moveTo>
                  <a:pt x="200" y="105"/>
                </a:moveTo>
                <a:lnTo>
                  <a:pt x="151" y="105"/>
                </a:lnTo>
                <a:lnTo>
                  <a:pt x="148" y="105"/>
                </a:lnTo>
                <a:lnTo>
                  <a:pt x="148" y="94"/>
                </a:lnTo>
                <a:lnTo>
                  <a:pt x="151" y="94"/>
                </a:lnTo>
                <a:lnTo>
                  <a:pt x="200" y="94"/>
                </a:lnTo>
                <a:lnTo>
                  <a:pt x="200" y="105"/>
                </a:lnTo>
                <a:lnTo>
                  <a:pt x="200" y="105"/>
                </a:lnTo>
                <a:close/>
                <a:moveTo>
                  <a:pt x="200" y="123"/>
                </a:moveTo>
                <a:lnTo>
                  <a:pt x="151" y="123"/>
                </a:lnTo>
                <a:lnTo>
                  <a:pt x="148" y="123"/>
                </a:lnTo>
                <a:lnTo>
                  <a:pt x="148" y="112"/>
                </a:lnTo>
                <a:lnTo>
                  <a:pt x="151" y="112"/>
                </a:lnTo>
                <a:lnTo>
                  <a:pt x="200" y="112"/>
                </a:lnTo>
                <a:lnTo>
                  <a:pt x="200" y="123"/>
                </a:lnTo>
                <a:lnTo>
                  <a:pt x="200" y="123"/>
                </a:lnTo>
                <a:close/>
                <a:moveTo>
                  <a:pt x="200" y="142"/>
                </a:moveTo>
                <a:lnTo>
                  <a:pt x="151" y="142"/>
                </a:lnTo>
                <a:lnTo>
                  <a:pt x="148" y="142"/>
                </a:lnTo>
                <a:lnTo>
                  <a:pt x="148" y="131"/>
                </a:lnTo>
                <a:lnTo>
                  <a:pt x="151" y="131"/>
                </a:lnTo>
                <a:lnTo>
                  <a:pt x="200" y="131"/>
                </a:lnTo>
                <a:lnTo>
                  <a:pt x="200" y="142"/>
                </a:lnTo>
                <a:lnTo>
                  <a:pt x="200" y="142"/>
                </a:lnTo>
                <a:close/>
                <a:moveTo>
                  <a:pt x="200" y="160"/>
                </a:moveTo>
                <a:lnTo>
                  <a:pt x="151" y="160"/>
                </a:lnTo>
                <a:lnTo>
                  <a:pt x="148" y="160"/>
                </a:lnTo>
                <a:lnTo>
                  <a:pt x="148" y="148"/>
                </a:lnTo>
                <a:lnTo>
                  <a:pt x="151" y="148"/>
                </a:lnTo>
                <a:lnTo>
                  <a:pt x="200" y="148"/>
                </a:lnTo>
                <a:lnTo>
                  <a:pt x="200" y="160"/>
                </a:lnTo>
                <a:lnTo>
                  <a:pt x="200" y="160"/>
                </a:lnTo>
                <a:close/>
                <a:moveTo>
                  <a:pt x="200" y="178"/>
                </a:moveTo>
                <a:lnTo>
                  <a:pt x="151" y="178"/>
                </a:lnTo>
                <a:lnTo>
                  <a:pt x="148" y="178"/>
                </a:lnTo>
                <a:lnTo>
                  <a:pt x="148" y="167"/>
                </a:lnTo>
                <a:lnTo>
                  <a:pt x="151" y="167"/>
                </a:lnTo>
                <a:lnTo>
                  <a:pt x="200" y="167"/>
                </a:lnTo>
                <a:lnTo>
                  <a:pt x="200" y="178"/>
                </a:lnTo>
                <a:lnTo>
                  <a:pt x="200" y="178"/>
                </a:lnTo>
                <a:close/>
                <a:moveTo>
                  <a:pt x="200" y="196"/>
                </a:moveTo>
                <a:lnTo>
                  <a:pt x="151" y="196"/>
                </a:lnTo>
                <a:lnTo>
                  <a:pt x="148" y="196"/>
                </a:lnTo>
                <a:lnTo>
                  <a:pt x="148" y="185"/>
                </a:lnTo>
                <a:lnTo>
                  <a:pt x="151" y="185"/>
                </a:lnTo>
                <a:lnTo>
                  <a:pt x="200" y="185"/>
                </a:lnTo>
                <a:lnTo>
                  <a:pt x="200" y="196"/>
                </a:lnTo>
                <a:lnTo>
                  <a:pt x="200" y="196"/>
                </a:lnTo>
                <a:close/>
                <a:moveTo>
                  <a:pt x="185" y="246"/>
                </a:moveTo>
                <a:lnTo>
                  <a:pt x="162" y="246"/>
                </a:lnTo>
                <a:lnTo>
                  <a:pt x="162" y="213"/>
                </a:lnTo>
                <a:lnTo>
                  <a:pt x="185" y="213"/>
                </a:lnTo>
                <a:lnTo>
                  <a:pt x="185" y="246"/>
                </a:lnTo>
                <a:lnTo>
                  <a:pt x="185" y="246"/>
                </a:lnTo>
                <a:close/>
                <a:moveTo>
                  <a:pt x="131" y="120"/>
                </a:moveTo>
                <a:lnTo>
                  <a:pt x="106" y="120"/>
                </a:lnTo>
                <a:lnTo>
                  <a:pt x="106" y="97"/>
                </a:lnTo>
                <a:lnTo>
                  <a:pt x="131" y="97"/>
                </a:lnTo>
                <a:lnTo>
                  <a:pt x="131" y="120"/>
                </a:lnTo>
                <a:lnTo>
                  <a:pt x="131" y="120"/>
                </a:lnTo>
                <a:close/>
                <a:moveTo>
                  <a:pt x="131" y="150"/>
                </a:moveTo>
                <a:lnTo>
                  <a:pt x="106" y="150"/>
                </a:lnTo>
                <a:lnTo>
                  <a:pt x="106" y="127"/>
                </a:lnTo>
                <a:lnTo>
                  <a:pt x="131" y="127"/>
                </a:lnTo>
                <a:lnTo>
                  <a:pt x="131" y="150"/>
                </a:lnTo>
                <a:lnTo>
                  <a:pt x="131" y="150"/>
                </a:lnTo>
                <a:close/>
                <a:moveTo>
                  <a:pt x="131" y="180"/>
                </a:moveTo>
                <a:lnTo>
                  <a:pt x="106" y="180"/>
                </a:lnTo>
                <a:lnTo>
                  <a:pt x="106" y="157"/>
                </a:lnTo>
                <a:lnTo>
                  <a:pt x="131" y="157"/>
                </a:lnTo>
                <a:lnTo>
                  <a:pt x="131" y="180"/>
                </a:lnTo>
                <a:lnTo>
                  <a:pt x="131" y="180"/>
                </a:lnTo>
                <a:close/>
                <a:moveTo>
                  <a:pt x="131" y="211"/>
                </a:moveTo>
                <a:lnTo>
                  <a:pt x="106" y="211"/>
                </a:lnTo>
                <a:lnTo>
                  <a:pt x="106" y="188"/>
                </a:lnTo>
                <a:lnTo>
                  <a:pt x="131" y="188"/>
                </a:lnTo>
                <a:lnTo>
                  <a:pt x="131" y="211"/>
                </a:lnTo>
                <a:lnTo>
                  <a:pt x="131" y="211"/>
                </a:lnTo>
                <a:close/>
                <a:moveTo>
                  <a:pt x="131" y="241"/>
                </a:moveTo>
                <a:lnTo>
                  <a:pt x="106" y="241"/>
                </a:lnTo>
                <a:lnTo>
                  <a:pt x="106" y="218"/>
                </a:lnTo>
                <a:lnTo>
                  <a:pt x="131" y="218"/>
                </a:lnTo>
                <a:lnTo>
                  <a:pt x="131" y="241"/>
                </a:lnTo>
                <a:lnTo>
                  <a:pt x="131" y="241"/>
                </a:lnTo>
                <a:close/>
                <a:moveTo>
                  <a:pt x="151" y="254"/>
                </a:moveTo>
                <a:lnTo>
                  <a:pt x="215" y="254"/>
                </a:lnTo>
                <a:lnTo>
                  <a:pt x="215" y="0"/>
                </a:lnTo>
                <a:lnTo>
                  <a:pt x="97" y="11"/>
                </a:lnTo>
                <a:lnTo>
                  <a:pt x="97" y="87"/>
                </a:lnTo>
                <a:lnTo>
                  <a:pt x="0" y="87"/>
                </a:lnTo>
                <a:lnTo>
                  <a:pt x="0" y="254"/>
                </a:lnTo>
                <a:lnTo>
                  <a:pt x="97" y="254"/>
                </a:lnTo>
                <a:lnTo>
                  <a:pt x="151" y="254"/>
                </a:lnTo>
                <a:lnTo>
                  <a:pt x="151" y="254"/>
                </a:lnTo>
                <a:close/>
              </a:path>
            </a:pathLst>
          </a:custGeom>
          <a:solidFill>
            <a:schemeClr val="accent2"/>
          </a:solidFill>
          <a:ln>
            <a:solidFill>
              <a:schemeClr val="bg1"/>
            </a:solidFill>
          </a:ln>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200" dirty="0">
              <a:solidFill>
                <a:srgbClr val="646464"/>
              </a:solidFill>
            </a:endParaRPr>
          </a:p>
        </p:txBody>
      </p:sp>
      <p:sp>
        <p:nvSpPr>
          <p:cNvPr id="40" name="Title 3"/>
          <p:cNvSpPr txBox="1">
            <a:spLocks/>
          </p:cNvSpPr>
          <p:nvPr/>
        </p:nvSpPr>
        <p:spPr bwMode="auto">
          <a:xfrm>
            <a:off x="480000" y="289822"/>
            <a:ext cx="11232000" cy="1113816"/>
          </a:xfrm>
          <a:prstGeom prst="rect">
            <a:avLst/>
          </a:prstGeom>
          <a:solidFill>
            <a:schemeClr val="accent2">
              <a:alpha val="54000"/>
            </a:schemeClr>
          </a:solidFill>
          <a:ln>
            <a:noFill/>
          </a:ln>
          <a:effectLst/>
        </p:spPr>
        <p:txBody>
          <a:bodyPr vert="horz" wrap="square" lIns="90000" tIns="90000" rIns="0" bIns="46800" numCol="1" anchor="t" anchorCtr="0" compatLnSpc="1">
            <a:prstTxWarp prst="textNoShape">
              <a:avLst/>
            </a:prstTxWarp>
          </a:bodyPr>
          <a:lstStyle>
            <a:lvl1pPr algn="l" rtl="0" eaLnBrk="1" fontAlgn="base" hangingPunct="1">
              <a:spcBef>
                <a:spcPct val="0"/>
              </a:spcBef>
              <a:spcAft>
                <a:spcPct val="0"/>
              </a:spcAft>
              <a:defRPr sz="2000" b="1">
                <a:solidFill>
                  <a:schemeClr val="tx1"/>
                </a:solidFill>
                <a:latin typeface="+mj-lt"/>
                <a:ea typeface="+mj-ea"/>
                <a:cs typeface="+mj-cs"/>
              </a:defRPr>
            </a:lvl1pPr>
            <a:lvl2pPr algn="l" rtl="0" eaLnBrk="1" fontAlgn="base" hangingPunct="1">
              <a:spcBef>
                <a:spcPct val="0"/>
              </a:spcBef>
              <a:spcAft>
                <a:spcPct val="0"/>
              </a:spcAft>
              <a:defRPr sz="2954" b="1">
                <a:solidFill>
                  <a:schemeClr val="tx1"/>
                </a:solidFill>
                <a:latin typeface="Arial" charset="0"/>
                <a:cs typeface="Arial" charset="0"/>
              </a:defRPr>
            </a:lvl2pPr>
            <a:lvl3pPr algn="l" rtl="0" eaLnBrk="1" fontAlgn="base" hangingPunct="1">
              <a:spcBef>
                <a:spcPct val="0"/>
              </a:spcBef>
              <a:spcAft>
                <a:spcPct val="0"/>
              </a:spcAft>
              <a:defRPr sz="2954" b="1">
                <a:solidFill>
                  <a:schemeClr val="tx1"/>
                </a:solidFill>
                <a:latin typeface="Arial" charset="0"/>
                <a:cs typeface="Arial" charset="0"/>
              </a:defRPr>
            </a:lvl3pPr>
            <a:lvl4pPr algn="l" rtl="0" eaLnBrk="1" fontAlgn="base" hangingPunct="1">
              <a:spcBef>
                <a:spcPct val="0"/>
              </a:spcBef>
              <a:spcAft>
                <a:spcPct val="0"/>
              </a:spcAft>
              <a:defRPr sz="2954" b="1">
                <a:solidFill>
                  <a:schemeClr val="tx1"/>
                </a:solidFill>
                <a:latin typeface="Arial" charset="0"/>
                <a:cs typeface="Arial" charset="0"/>
              </a:defRPr>
            </a:lvl4pPr>
            <a:lvl5pPr algn="l" rtl="0" eaLnBrk="1" fontAlgn="base" hangingPunct="1">
              <a:spcBef>
                <a:spcPct val="0"/>
              </a:spcBef>
              <a:spcAft>
                <a:spcPct val="0"/>
              </a:spcAft>
              <a:defRPr sz="2954" b="1">
                <a:solidFill>
                  <a:schemeClr val="tx1"/>
                </a:solidFill>
                <a:latin typeface="Arial" charset="0"/>
                <a:cs typeface="Arial" charset="0"/>
              </a:defRPr>
            </a:lvl5pPr>
            <a:lvl6pPr marL="562722" algn="l" rtl="0" eaLnBrk="1" fontAlgn="base" hangingPunct="1">
              <a:spcBef>
                <a:spcPct val="0"/>
              </a:spcBef>
              <a:spcAft>
                <a:spcPct val="0"/>
              </a:spcAft>
              <a:defRPr sz="3446" b="1">
                <a:solidFill>
                  <a:schemeClr val="tx1"/>
                </a:solidFill>
                <a:latin typeface="Arial" charset="0"/>
                <a:cs typeface="Arial" charset="0"/>
              </a:defRPr>
            </a:lvl6pPr>
            <a:lvl7pPr marL="1125444" algn="l" rtl="0" eaLnBrk="1" fontAlgn="base" hangingPunct="1">
              <a:spcBef>
                <a:spcPct val="0"/>
              </a:spcBef>
              <a:spcAft>
                <a:spcPct val="0"/>
              </a:spcAft>
              <a:defRPr sz="3446" b="1">
                <a:solidFill>
                  <a:schemeClr val="tx1"/>
                </a:solidFill>
                <a:latin typeface="Arial" charset="0"/>
                <a:cs typeface="Arial" charset="0"/>
              </a:defRPr>
            </a:lvl7pPr>
            <a:lvl8pPr marL="1688165" algn="l" rtl="0" eaLnBrk="1" fontAlgn="base" hangingPunct="1">
              <a:spcBef>
                <a:spcPct val="0"/>
              </a:spcBef>
              <a:spcAft>
                <a:spcPct val="0"/>
              </a:spcAft>
              <a:defRPr sz="3446" b="1">
                <a:solidFill>
                  <a:schemeClr val="tx1"/>
                </a:solidFill>
                <a:latin typeface="Arial" charset="0"/>
                <a:cs typeface="Arial" charset="0"/>
              </a:defRPr>
            </a:lvl8pPr>
            <a:lvl9pPr marL="2250887" algn="l" rtl="0" eaLnBrk="1" fontAlgn="base" hangingPunct="1">
              <a:spcBef>
                <a:spcPct val="0"/>
              </a:spcBef>
              <a:spcAft>
                <a:spcPct val="0"/>
              </a:spcAft>
              <a:defRPr sz="3446" b="1">
                <a:solidFill>
                  <a:schemeClr val="tx1"/>
                </a:solidFill>
                <a:latin typeface="Arial" charset="0"/>
                <a:cs typeface="Arial" charset="0"/>
              </a:defRPr>
            </a:lvl9pPr>
          </a:lstStyle>
          <a:p>
            <a:r>
              <a:rPr lang="en-GB" i="1" kern="0" dirty="0">
                <a:solidFill>
                  <a:schemeClr val="bg1"/>
                </a:solidFill>
              </a:rPr>
              <a:t>Executive Summary: </a:t>
            </a:r>
          </a:p>
          <a:p>
            <a:r>
              <a:rPr lang="en-GB" i="1" kern="0" dirty="0">
                <a:solidFill>
                  <a:schemeClr val="bg1"/>
                </a:solidFill>
              </a:rPr>
              <a:t>…</a:t>
            </a:r>
            <a:r>
              <a:rPr lang="en-GB" kern="0" dirty="0">
                <a:solidFill>
                  <a:schemeClr val="bg1"/>
                </a:solidFill>
              </a:rPr>
              <a:t>using the unique natural assets, a sustainable environment and the local infrastructure found in Dorset to support the growth of your business</a:t>
            </a:r>
            <a:endParaRPr lang="en-GB" kern="0" dirty="0"/>
          </a:p>
        </p:txBody>
      </p:sp>
      <p:sp>
        <p:nvSpPr>
          <p:cNvPr id="10" name="Rectangle 9">
            <a:extLst>
              <a:ext uri="{FF2B5EF4-FFF2-40B4-BE49-F238E27FC236}">
                <a16:creationId xmlns:a16="http://schemas.microsoft.com/office/drawing/2014/main" id="{863882C2-4E1D-460E-9E40-90E710B3A256}"/>
              </a:ext>
            </a:extLst>
          </p:cNvPr>
          <p:cNvSpPr/>
          <p:nvPr/>
        </p:nvSpPr>
        <p:spPr>
          <a:xfrm>
            <a:off x="1252443" y="2523980"/>
            <a:ext cx="3595064" cy="1117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descr="Lighthouse scene">
            <a:extLst>
              <a:ext uri="{FF2B5EF4-FFF2-40B4-BE49-F238E27FC236}">
                <a16:creationId xmlns:a16="http://schemas.microsoft.com/office/drawing/2014/main" id="{15E726D5-83D7-474B-AEF0-72CD5EAFDA90}"/>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685982" y="5812342"/>
            <a:ext cx="669933" cy="669933"/>
          </a:xfrm>
          <a:prstGeom prst="rect">
            <a:avLst/>
          </a:prstGeom>
        </p:spPr>
      </p:pic>
      <p:grpSp>
        <p:nvGrpSpPr>
          <p:cNvPr id="15" name="Group 14">
            <a:extLst>
              <a:ext uri="{FF2B5EF4-FFF2-40B4-BE49-F238E27FC236}">
                <a16:creationId xmlns:a16="http://schemas.microsoft.com/office/drawing/2014/main" id="{68C3188D-0226-439F-B4CB-F31D744299BD}"/>
              </a:ext>
            </a:extLst>
          </p:cNvPr>
          <p:cNvGrpSpPr/>
          <p:nvPr/>
        </p:nvGrpSpPr>
        <p:grpSpPr>
          <a:xfrm>
            <a:off x="4755232" y="4352948"/>
            <a:ext cx="2589023" cy="1602621"/>
            <a:chOff x="4820755" y="4791811"/>
            <a:chExt cx="2589023" cy="1602621"/>
          </a:xfrm>
        </p:grpSpPr>
        <p:pic>
          <p:nvPicPr>
            <p:cNvPr id="7" name="Graphic 6" descr="Court">
              <a:extLst>
                <a:ext uri="{FF2B5EF4-FFF2-40B4-BE49-F238E27FC236}">
                  <a16:creationId xmlns:a16="http://schemas.microsoft.com/office/drawing/2014/main" id="{29E6E703-1BCA-484B-9F2F-E0F95D3C6A4C}"/>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658067" y="4791811"/>
              <a:ext cx="914400" cy="914400"/>
            </a:xfrm>
            <a:prstGeom prst="rect">
              <a:avLst/>
            </a:prstGeom>
          </p:spPr>
        </p:pic>
        <p:sp>
          <p:nvSpPr>
            <p:cNvPr id="35" name="Textfeld 132">
              <a:extLst>
                <a:ext uri="{FF2B5EF4-FFF2-40B4-BE49-F238E27FC236}">
                  <a16:creationId xmlns:a16="http://schemas.microsoft.com/office/drawing/2014/main" id="{1E17992A-C6B6-40F2-BE97-44135ED3A178}"/>
                </a:ext>
              </a:extLst>
            </p:cNvPr>
            <p:cNvSpPr txBox="1"/>
            <p:nvPr/>
          </p:nvSpPr>
          <p:spPr bwMode="gray">
            <a:xfrm>
              <a:off x="4820755" y="5674432"/>
              <a:ext cx="2589023" cy="720000"/>
            </a:xfrm>
            <a:prstGeom prst="rect">
              <a:avLst/>
            </a:prstGeom>
            <a:noFill/>
          </p:spPr>
          <p:txBody>
            <a:bodyPr wrap="square" lIns="0" tIns="0" rIns="0" bIns="0" rtlCol="0">
              <a:noAutofit/>
            </a:bodyPr>
            <a:lstStyle/>
            <a:p>
              <a:pPr algn="ctr" eaLnBrk="1" fontAlgn="auto" hangingPunct="1">
                <a:spcBef>
                  <a:spcPts val="0"/>
                </a:spcBef>
                <a:spcAft>
                  <a:spcPts val="0"/>
                </a:spcAft>
                <a:buClr>
                  <a:schemeClr val="tx1"/>
                </a:buClr>
                <a:defRPr/>
              </a:pPr>
              <a:r>
                <a:rPr lang="en-GB" sz="1400" b="1" dirty="0"/>
                <a:t>Use support from local partners, and national government</a:t>
              </a:r>
              <a:r>
                <a:rPr lang="en-GB" sz="1400" dirty="0"/>
                <a:t> through the </a:t>
              </a:r>
              <a:r>
                <a:rPr lang="en-GB" sz="1400" dirty="0">
                  <a:hlinkClick r:id="rId19"/>
                </a:rPr>
                <a:t>Seafood 2040 Strategic Framework</a:t>
              </a:r>
              <a:endParaRPr lang="en-GB" sz="1400" dirty="0"/>
            </a:p>
          </p:txBody>
        </p:sp>
      </p:grpSp>
      <p:sp>
        <p:nvSpPr>
          <p:cNvPr id="2" name="Rectangle 1">
            <a:extLst>
              <a:ext uri="{FF2B5EF4-FFF2-40B4-BE49-F238E27FC236}">
                <a16:creationId xmlns:a16="http://schemas.microsoft.com/office/drawing/2014/main" id="{17AC57BC-56C3-4B79-B868-893A3DF88C12}"/>
              </a:ext>
            </a:extLst>
          </p:cNvPr>
          <p:cNvSpPr/>
          <p:nvPr/>
        </p:nvSpPr>
        <p:spPr>
          <a:xfrm>
            <a:off x="881792" y="2570762"/>
            <a:ext cx="3671225" cy="1600438"/>
          </a:xfrm>
          <a:prstGeom prst="rect">
            <a:avLst/>
          </a:prstGeom>
        </p:spPr>
        <p:txBody>
          <a:bodyPr wrap="square">
            <a:spAutoFit/>
          </a:bodyPr>
          <a:lstStyle/>
          <a:p>
            <a:pPr eaLnBrk="1" fontAlgn="auto" hangingPunct="1">
              <a:spcBef>
                <a:spcPts val="0"/>
              </a:spcBef>
              <a:spcAft>
                <a:spcPts val="0"/>
              </a:spcAft>
              <a:buClr>
                <a:schemeClr val="tx1"/>
              </a:buClr>
              <a:defRPr/>
            </a:pPr>
            <a:r>
              <a:rPr lang="en-GB" sz="1400" b="1" dirty="0"/>
              <a:t>Work alongside the Centre for Environment, Fisheries and Aquaculture Science (Cefas) </a:t>
            </a:r>
            <a:r>
              <a:rPr lang="en-GB" sz="1400" dirty="0"/>
              <a:t>- extensive experience of the regulation of aquaculture systems and </a:t>
            </a:r>
            <a:r>
              <a:rPr lang="en-GB" sz="1400" b="1" dirty="0"/>
              <a:t>deploying innovative, cutting edge technologies</a:t>
            </a:r>
            <a:r>
              <a:rPr lang="en-GB" sz="1400" dirty="0">
                <a:solidFill>
                  <a:schemeClr val="tx2"/>
                </a:solidFill>
              </a:rPr>
              <a:t> </a:t>
            </a:r>
            <a:r>
              <a:rPr lang="en-GB" sz="1400" dirty="0"/>
              <a:t>alongside cost-effective data sources</a:t>
            </a:r>
          </a:p>
        </p:txBody>
      </p:sp>
      <p:sp>
        <p:nvSpPr>
          <p:cNvPr id="6" name="Rectangle 5">
            <a:extLst>
              <a:ext uri="{FF2B5EF4-FFF2-40B4-BE49-F238E27FC236}">
                <a16:creationId xmlns:a16="http://schemas.microsoft.com/office/drawing/2014/main" id="{D767B01A-AC97-4A16-9672-97D3075CE7A2}"/>
              </a:ext>
            </a:extLst>
          </p:cNvPr>
          <p:cNvSpPr/>
          <p:nvPr/>
        </p:nvSpPr>
        <p:spPr>
          <a:xfrm>
            <a:off x="8394382" y="2632524"/>
            <a:ext cx="3797617" cy="1169551"/>
          </a:xfrm>
          <a:prstGeom prst="rect">
            <a:avLst/>
          </a:prstGeom>
        </p:spPr>
        <p:txBody>
          <a:bodyPr wrap="square">
            <a:spAutoFit/>
          </a:bodyPr>
          <a:lstStyle/>
          <a:p>
            <a:pPr eaLnBrk="1" fontAlgn="auto" hangingPunct="1">
              <a:spcBef>
                <a:spcPts val="0"/>
              </a:spcBef>
              <a:spcAft>
                <a:spcPts val="0"/>
              </a:spcAft>
              <a:buClr>
                <a:schemeClr val="tx1"/>
              </a:buClr>
              <a:defRPr/>
            </a:pPr>
            <a:r>
              <a:rPr lang="en-GB" sz="1400" b="1" dirty="0"/>
              <a:t>Take advantage of Marine Service companies </a:t>
            </a:r>
            <a:r>
              <a:rPr lang="en-GB" sz="1400" dirty="0"/>
              <a:t>(e.g. Quest Marine and Carlin Boat Charters) who will help businesses with cranage, diving expertise, tug boats, dredging and experience of aquaculture farming</a:t>
            </a:r>
          </a:p>
        </p:txBody>
      </p:sp>
      <p:pic>
        <p:nvPicPr>
          <p:cNvPr id="14" name="Graphic 13" descr="Tug boat">
            <a:extLst>
              <a:ext uri="{FF2B5EF4-FFF2-40B4-BE49-F238E27FC236}">
                <a16:creationId xmlns:a16="http://schemas.microsoft.com/office/drawing/2014/main" id="{D197B487-444A-4EF1-B1C9-4F3B3525495B}"/>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623155" y="2828533"/>
            <a:ext cx="812932" cy="812932"/>
          </a:xfrm>
          <a:prstGeom prst="rect">
            <a:avLst/>
          </a:prstGeom>
        </p:spPr>
      </p:pic>
      <p:pic>
        <p:nvPicPr>
          <p:cNvPr id="33" name="Graphic 32" descr="Fish">
            <a:hlinkClick r:id="rId22" action="ppaction://hlinksldjump"/>
            <a:extLst>
              <a:ext uri="{FF2B5EF4-FFF2-40B4-BE49-F238E27FC236}">
                <a16:creationId xmlns:a16="http://schemas.microsoft.com/office/drawing/2014/main" id="{9B31C3B8-3C1B-48F6-9B23-0BB8424C0239}"/>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23807" y="2896129"/>
            <a:ext cx="734351" cy="734351"/>
          </a:xfrm>
          <a:prstGeom prst="rect">
            <a:avLst/>
          </a:prstGeom>
        </p:spPr>
      </p:pic>
      <p:sp>
        <p:nvSpPr>
          <p:cNvPr id="36" name="Textfeld 132">
            <a:extLst>
              <a:ext uri="{FF2B5EF4-FFF2-40B4-BE49-F238E27FC236}">
                <a16:creationId xmlns:a16="http://schemas.microsoft.com/office/drawing/2014/main" id="{245944AC-8B62-482F-B353-48BF21AA1948}"/>
              </a:ext>
            </a:extLst>
          </p:cNvPr>
          <p:cNvSpPr txBox="1"/>
          <p:nvPr/>
        </p:nvSpPr>
        <p:spPr bwMode="gray">
          <a:xfrm>
            <a:off x="4601357" y="2720286"/>
            <a:ext cx="2889207" cy="1166643"/>
          </a:xfrm>
          <a:prstGeom prst="rect">
            <a:avLst/>
          </a:prstGeom>
          <a:solidFill>
            <a:schemeClr val="tx2"/>
          </a:solidFill>
        </p:spPr>
        <p:txBody>
          <a:bodyPr wrap="square" lIns="90000" tIns="90000" rIns="90000" bIns="90000" rtlCol="0">
            <a:spAutoFit/>
          </a:bodyPr>
          <a:lstStyle/>
          <a:p>
            <a:pPr algn="ctr"/>
            <a:r>
              <a:rPr lang="en-GB" sz="2800" b="1" dirty="0">
                <a:solidFill>
                  <a:schemeClr val="bg1"/>
                </a:solidFill>
              </a:rPr>
              <a:t>Dorset </a:t>
            </a:r>
            <a:r>
              <a:rPr lang="en-GB" sz="2000" b="1" dirty="0">
                <a:solidFill>
                  <a:schemeClr val="bg1"/>
                </a:solidFill>
              </a:rPr>
              <a:t>– a </a:t>
            </a:r>
          </a:p>
          <a:p>
            <a:pPr algn="ctr"/>
            <a:r>
              <a:rPr lang="en-GB" b="1" dirty="0">
                <a:solidFill>
                  <a:schemeClr val="bg1"/>
                </a:solidFill>
              </a:rPr>
              <a:t>Commercial Advantage to Investors</a:t>
            </a:r>
            <a:endParaRPr lang="en-GB" dirty="0">
              <a:solidFill>
                <a:schemeClr val="bg1"/>
              </a:solidFill>
            </a:endParaRPr>
          </a:p>
        </p:txBody>
      </p:sp>
    </p:spTree>
    <p:extLst>
      <p:ext uri="{BB962C8B-B14F-4D97-AF65-F5344CB8AC3E}">
        <p14:creationId xmlns:p14="http://schemas.microsoft.com/office/powerpoint/2010/main" val="37143772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36597" y="2439000"/>
            <a:ext cx="2718807" cy="1980000"/>
          </a:xfrm>
          <a:prstGeom prst="rect">
            <a:avLst/>
          </a:prstGeom>
        </p:spPr>
      </p:pic>
      <p:pic>
        <p:nvPicPr>
          <p:cNvPr id="7" name="Picture 6">
            <a:hlinkClick r:id="rId4" action="ppaction://hlinksldjump"/>
            <a:extLst>
              <a:ext uri="{FF2B5EF4-FFF2-40B4-BE49-F238E27FC236}">
                <a16:creationId xmlns:a16="http://schemas.microsoft.com/office/drawing/2014/main" id="{1DE6C996-7F7D-46C0-84CA-4D025ACDD619}"/>
              </a:ext>
            </a:extLst>
          </p:cNvPr>
          <p:cNvPicPr>
            <a:picLocks noChangeAspect="1"/>
          </p:cNvPicPr>
          <p:nvPr/>
        </p:nvPicPr>
        <p:blipFill>
          <a:blip r:embed="rId5"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08000" y="6534000"/>
            <a:ext cx="288001" cy="288000"/>
          </a:xfrm>
          <a:prstGeom prst="rect">
            <a:avLst/>
          </a:prstGeom>
        </p:spPr>
      </p:pic>
      <p:pic>
        <p:nvPicPr>
          <p:cNvPr id="8" name="Picture 7">
            <a:hlinkClick r:id="" action="ppaction://hlinkshowjump?jump=previousslide"/>
            <a:extLst>
              <a:ext uri="{FF2B5EF4-FFF2-40B4-BE49-F238E27FC236}">
                <a16:creationId xmlns:a16="http://schemas.microsoft.com/office/drawing/2014/main" id="{5D3E9091-3468-4411-AF03-CE6677338249}"/>
              </a:ext>
            </a:extLst>
          </p:cNvPr>
          <p:cNvPicPr>
            <a:picLocks noChangeAspect="1"/>
          </p:cNvPicPr>
          <p:nvPr/>
        </p:nvPicPr>
        <p:blipFill>
          <a:blip r:embed="rId6"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68000" y="6534000"/>
            <a:ext cx="285913" cy="288000"/>
          </a:xfrm>
          <a:prstGeom prst="rect">
            <a:avLst/>
          </a:prstGeom>
          <a:noFill/>
        </p:spPr>
      </p:pic>
      <p:sp>
        <p:nvSpPr>
          <p:cNvPr id="6" name="TextBox 5"/>
          <p:cNvSpPr txBox="1"/>
          <p:nvPr/>
        </p:nvSpPr>
        <p:spPr>
          <a:xfrm>
            <a:off x="8708994" y="6349334"/>
            <a:ext cx="3367987" cy="369332"/>
          </a:xfrm>
          <a:prstGeom prst="rect">
            <a:avLst/>
          </a:prstGeom>
          <a:noFill/>
        </p:spPr>
        <p:txBody>
          <a:bodyPr wrap="square" rtlCol="0">
            <a:spAutoFit/>
          </a:bodyPr>
          <a:lstStyle/>
          <a:p>
            <a:r>
              <a:rPr lang="en-GB" dirty="0">
                <a:solidFill>
                  <a:schemeClr val="bg1"/>
                </a:solidFill>
              </a:rPr>
              <a:t>Last updated: May 2019</a:t>
            </a:r>
          </a:p>
        </p:txBody>
      </p:sp>
    </p:spTree>
    <p:extLst>
      <p:ext uri="{BB962C8B-B14F-4D97-AF65-F5344CB8AC3E}">
        <p14:creationId xmlns:p14="http://schemas.microsoft.com/office/powerpoint/2010/main" val="42502680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8AF4D1-C05F-474A-9734-78685F3D9F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5131698"/>
          </a:xfrm>
          <a:prstGeom prst="rect">
            <a:avLst/>
          </a:prstGeom>
        </p:spPr>
      </p:pic>
      <p:sp>
        <p:nvSpPr>
          <p:cNvPr id="16" name="Rectangle 15"/>
          <p:cNvSpPr/>
          <p:nvPr/>
        </p:nvSpPr>
        <p:spPr>
          <a:xfrm>
            <a:off x="3348172" y="3276512"/>
            <a:ext cx="5347008" cy="7708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ctr"/>
          <a:lstStyle/>
          <a:p>
            <a:pPr algn="ctr"/>
            <a:r>
              <a:rPr lang="en-GB" sz="1600" b="1" dirty="0">
                <a:solidFill>
                  <a:schemeClr val="bg1"/>
                </a:solidFill>
              </a:rPr>
              <a:t>Click the icons below to find out more about the key opportunities for your business</a:t>
            </a:r>
          </a:p>
        </p:txBody>
      </p:sp>
      <p:pic>
        <p:nvPicPr>
          <p:cNvPr id="29" name="Picture 28">
            <a:hlinkClick r:id="" action="ppaction://hlinkshowjump?jump=nextslide"/>
            <a:extLst>
              <a:ext uri="{FF2B5EF4-FFF2-40B4-BE49-F238E27FC236}">
                <a16:creationId xmlns:a16="http://schemas.microsoft.com/office/drawing/2014/main" id="{5D3E9091-3468-4411-AF03-CE66773382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a:off x="828000" y="6534000"/>
            <a:ext cx="285913" cy="288000"/>
          </a:xfrm>
          <a:prstGeom prst="rect">
            <a:avLst/>
          </a:prstGeom>
        </p:spPr>
      </p:pic>
      <p:pic>
        <p:nvPicPr>
          <p:cNvPr id="30" name="Picture 29">
            <a:hlinkClick r:id="rId5" action="ppaction://hlinksldjump"/>
            <a:extLst>
              <a:ext uri="{FF2B5EF4-FFF2-40B4-BE49-F238E27FC236}">
                <a16:creationId xmlns:a16="http://schemas.microsoft.com/office/drawing/2014/main" id="{1DE6C996-7F7D-46C0-84CA-4D025ACDD6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8000" y="6534000"/>
            <a:ext cx="288001" cy="288000"/>
          </a:xfrm>
          <a:prstGeom prst="rect">
            <a:avLst/>
          </a:prstGeom>
        </p:spPr>
      </p:pic>
      <p:pic>
        <p:nvPicPr>
          <p:cNvPr id="31" name="Picture 30">
            <a:hlinkClick r:id="" action="ppaction://hlinkshowjump?jump=previousslide"/>
            <a:extLst>
              <a:ext uri="{FF2B5EF4-FFF2-40B4-BE49-F238E27FC236}">
                <a16:creationId xmlns:a16="http://schemas.microsoft.com/office/drawing/2014/main" id="{5D3E9091-3468-4411-AF03-CE66773382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8000" y="6534000"/>
            <a:ext cx="285913" cy="288000"/>
          </a:xfrm>
          <a:prstGeom prst="rect">
            <a:avLst/>
          </a:prstGeom>
        </p:spPr>
      </p:pic>
      <p:sp>
        <p:nvSpPr>
          <p:cNvPr id="7" name="Slide Number Placeholder 6"/>
          <p:cNvSpPr>
            <a:spLocks noGrp="1"/>
          </p:cNvSpPr>
          <p:nvPr>
            <p:ph type="sldNum" sz="quarter" idx="10"/>
          </p:nvPr>
        </p:nvSpPr>
        <p:spPr/>
        <p:txBody>
          <a:bodyPr/>
          <a:lstStyle/>
          <a:p>
            <a:pPr>
              <a:defRPr/>
            </a:pPr>
            <a:fld id="{C99BD540-CAF4-4BC4-AA40-D496466E7C29}" type="slidenum">
              <a:rPr lang="en-GB" altLang="en-US" smtClean="0"/>
              <a:pPr>
                <a:defRPr/>
              </a:pPr>
              <a:t>4</a:t>
            </a:fld>
            <a:endParaRPr lang="en-GB" altLang="en-US" dirty="0"/>
          </a:p>
        </p:txBody>
      </p:sp>
      <p:grpSp>
        <p:nvGrpSpPr>
          <p:cNvPr id="10" name="Group 9"/>
          <p:cNvGrpSpPr/>
          <p:nvPr/>
        </p:nvGrpSpPr>
        <p:grpSpPr>
          <a:xfrm>
            <a:off x="7811487" y="4020685"/>
            <a:ext cx="1620000" cy="2124000"/>
            <a:chOff x="3888000" y="4032000"/>
            <a:chExt cx="1620000" cy="2124000"/>
          </a:xfrm>
        </p:grpSpPr>
        <p:sp>
          <p:nvSpPr>
            <p:cNvPr id="19" name="Title 1"/>
            <p:cNvSpPr txBox="1">
              <a:spLocks/>
            </p:cNvSpPr>
            <p:nvPr/>
          </p:nvSpPr>
          <p:spPr bwMode="auto">
            <a:xfrm>
              <a:off x="3888000" y="5868000"/>
              <a:ext cx="1620000"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954" b="1">
                  <a:solidFill>
                    <a:schemeClr val="tx1"/>
                  </a:solidFill>
                  <a:latin typeface="+mj-lt"/>
                  <a:ea typeface="+mj-ea"/>
                  <a:cs typeface="+mj-cs"/>
                </a:defRPr>
              </a:lvl1pPr>
              <a:lvl2pPr algn="l" rtl="0" eaLnBrk="1" fontAlgn="base" hangingPunct="1">
                <a:spcBef>
                  <a:spcPct val="0"/>
                </a:spcBef>
                <a:spcAft>
                  <a:spcPct val="0"/>
                </a:spcAft>
                <a:defRPr sz="2954" b="1">
                  <a:solidFill>
                    <a:schemeClr val="tx1"/>
                  </a:solidFill>
                  <a:latin typeface="Arial" charset="0"/>
                  <a:cs typeface="Arial" charset="0"/>
                </a:defRPr>
              </a:lvl2pPr>
              <a:lvl3pPr algn="l" rtl="0" eaLnBrk="1" fontAlgn="base" hangingPunct="1">
                <a:spcBef>
                  <a:spcPct val="0"/>
                </a:spcBef>
                <a:spcAft>
                  <a:spcPct val="0"/>
                </a:spcAft>
                <a:defRPr sz="2954" b="1">
                  <a:solidFill>
                    <a:schemeClr val="tx1"/>
                  </a:solidFill>
                  <a:latin typeface="Arial" charset="0"/>
                  <a:cs typeface="Arial" charset="0"/>
                </a:defRPr>
              </a:lvl3pPr>
              <a:lvl4pPr algn="l" rtl="0" eaLnBrk="1" fontAlgn="base" hangingPunct="1">
                <a:spcBef>
                  <a:spcPct val="0"/>
                </a:spcBef>
                <a:spcAft>
                  <a:spcPct val="0"/>
                </a:spcAft>
                <a:defRPr sz="2954" b="1">
                  <a:solidFill>
                    <a:schemeClr val="tx1"/>
                  </a:solidFill>
                  <a:latin typeface="Arial" charset="0"/>
                  <a:cs typeface="Arial" charset="0"/>
                </a:defRPr>
              </a:lvl4pPr>
              <a:lvl5pPr algn="l" rtl="0" eaLnBrk="1" fontAlgn="base" hangingPunct="1">
                <a:spcBef>
                  <a:spcPct val="0"/>
                </a:spcBef>
                <a:spcAft>
                  <a:spcPct val="0"/>
                </a:spcAft>
                <a:defRPr sz="2954" b="1">
                  <a:solidFill>
                    <a:schemeClr val="tx1"/>
                  </a:solidFill>
                  <a:latin typeface="Arial" charset="0"/>
                  <a:cs typeface="Arial" charset="0"/>
                </a:defRPr>
              </a:lvl5pPr>
              <a:lvl6pPr marL="562722" algn="l" rtl="0" eaLnBrk="1" fontAlgn="base" hangingPunct="1">
                <a:spcBef>
                  <a:spcPct val="0"/>
                </a:spcBef>
                <a:spcAft>
                  <a:spcPct val="0"/>
                </a:spcAft>
                <a:defRPr sz="3446" b="1">
                  <a:solidFill>
                    <a:schemeClr val="tx1"/>
                  </a:solidFill>
                  <a:latin typeface="Arial" charset="0"/>
                  <a:cs typeface="Arial" charset="0"/>
                </a:defRPr>
              </a:lvl6pPr>
              <a:lvl7pPr marL="1125444" algn="l" rtl="0" eaLnBrk="1" fontAlgn="base" hangingPunct="1">
                <a:spcBef>
                  <a:spcPct val="0"/>
                </a:spcBef>
                <a:spcAft>
                  <a:spcPct val="0"/>
                </a:spcAft>
                <a:defRPr sz="3446" b="1">
                  <a:solidFill>
                    <a:schemeClr val="tx1"/>
                  </a:solidFill>
                  <a:latin typeface="Arial" charset="0"/>
                  <a:cs typeface="Arial" charset="0"/>
                </a:defRPr>
              </a:lvl7pPr>
              <a:lvl8pPr marL="1688165" algn="l" rtl="0" eaLnBrk="1" fontAlgn="base" hangingPunct="1">
                <a:spcBef>
                  <a:spcPct val="0"/>
                </a:spcBef>
                <a:spcAft>
                  <a:spcPct val="0"/>
                </a:spcAft>
                <a:defRPr sz="3446" b="1">
                  <a:solidFill>
                    <a:schemeClr val="tx1"/>
                  </a:solidFill>
                  <a:latin typeface="Arial" charset="0"/>
                  <a:cs typeface="Arial" charset="0"/>
                </a:defRPr>
              </a:lvl8pPr>
              <a:lvl9pPr marL="2250887" algn="l" rtl="0" eaLnBrk="1" fontAlgn="base" hangingPunct="1">
                <a:spcBef>
                  <a:spcPct val="0"/>
                </a:spcBef>
                <a:spcAft>
                  <a:spcPct val="0"/>
                </a:spcAft>
                <a:defRPr sz="3446" b="1">
                  <a:solidFill>
                    <a:schemeClr val="tx1"/>
                  </a:solidFill>
                  <a:latin typeface="Arial" charset="0"/>
                  <a:cs typeface="Arial" charset="0"/>
                </a:defRPr>
              </a:lvl9pPr>
            </a:lstStyle>
            <a:p>
              <a:pPr algn="ctr"/>
              <a:r>
                <a:rPr lang="en-GB" sz="1400" b="0" kern="0" dirty="0"/>
                <a:t>TECHNOLOGY DEVELOPMENT &amp; DEPLOYMENT</a:t>
              </a:r>
              <a:endParaRPr lang="en-GB" sz="1200" b="0" kern="0" dirty="0"/>
            </a:p>
          </p:txBody>
        </p:sp>
        <p:sp>
          <p:nvSpPr>
            <p:cNvPr id="22" name="Oval 21">
              <a:hlinkClick r:id="rId7" action="ppaction://hlinksldjump"/>
            </p:cNvPr>
            <p:cNvSpPr/>
            <p:nvPr/>
          </p:nvSpPr>
          <p:spPr>
            <a:xfrm>
              <a:off x="3888000" y="4032000"/>
              <a:ext cx="1541494" cy="1541494"/>
            </a:xfrm>
            <a:prstGeom prst="ellipse">
              <a:avLst/>
            </a:prstGeom>
            <a:solidFill>
              <a:schemeClr val="tx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 name="Group 3"/>
          <p:cNvGrpSpPr/>
          <p:nvPr/>
        </p:nvGrpSpPr>
        <p:grpSpPr>
          <a:xfrm>
            <a:off x="5121676" y="4047318"/>
            <a:ext cx="1800000" cy="2097367"/>
            <a:chOff x="9373456" y="4022055"/>
            <a:chExt cx="1800000" cy="2097367"/>
          </a:xfrm>
        </p:grpSpPr>
        <p:sp>
          <p:nvSpPr>
            <p:cNvPr id="25" name="Oval 24">
              <a:hlinkClick r:id="rId8" action="ppaction://hlinksldjump"/>
            </p:cNvPr>
            <p:cNvSpPr/>
            <p:nvPr/>
          </p:nvSpPr>
          <p:spPr>
            <a:xfrm>
              <a:off x="9483083" y="4022055"/>
              <a:ext cx="1541494" cy="1541494"/>
            </a:xfrm>
            <a:prstGeom prst="ellipse">
              <a:avLst/>
            </a:prstGeom>
            <a:solidFill>
              <a:schemeClr val="tx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itle 1"/>
            <p:cNvSpPr txBox="1">
              <a:spLocks/>
            </p:cNvSpPr>
            <p:nvPr/>
          </p:nvSpPr>
          <p:spPr bwMode="auto">
            <a:xfrm>
              <a:off x="9373456" y="5831422"/>
              <a:ext cx="1800000"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954" b="1">
                  <a:solidFill>
                    <a:schemeClr val="tx1"/>
                  </a:solidFill>
                  <a:latin typeface="+mj-lt"/>
                  <a:ea typeface="+mj-ea"/>
                  <a:cs typeface="+mj-cs"/>
                </a:defRPr>
              </a:lvl1pPr>
              <a:lvl2pPr algn="l" rtl="0" eaLnBrk="1" fontAlgn="base" hangingPunct="1">
                <a:spcBef>
                  <a:spcPct val="0"/>
                </a:spcBef>
                <a:spcAft>
                  <a:spcPct val="0"/>
                </a:spcAft>
                <a:defRPr sz="2954" b="1">
                  <a:solidFill>
                    <a:schemeClr val="tx1"/>
                  </a:solidFill>
                  <a:latin typeface="Arial" charset="0"/>
                  <a:cs typeface="Arial" charset="0"/>
                </a:defRPr>
              </a:lvl2pPr>
              <a:lvl3pPr algn="l" rtl="0" eaLnBrk="1" fontAlgn="base" hangingPunct="1">
                <a:spcBef>
                  <a:spcPct val="0"/>
                </a:spcBef>
                <a:spcAft>
                  <a:spcPct val="0"/>
                </a:spcAft>
                <a:defRPr sz="2954" b="1">
                  <a:solidFill>
                    <a:schemeClr val="tx1"/>
                  </a:solidFill>
                  <a:latin typeface="Arial" charset="0"/>
                  <a:cs typeface="Arial" charset="0"/>
                </a:defRPr>
              </a:lvl3pPr>
              <a:lvl4pPr algn="l" rtl="0" eaLnBrk="1" fontAlgn="base" hangingPunct="1">
                <a:spcBef>
                  <a:spcPct val="0"/>
                </a:spcBef>
                <a:spcAft>
                  <a:spcPct val="0"/>
                </a:spcAft>
                <a:defRPr sz="2954" b="1">
                  <a:solidFill>
                    <a:schemeClr val="tx1"/>
                  </a:solidFill>
                  <a:latin typeface="Arial" charset="0"/>
                  <a:cs typeface="Arial" charset="0"/>
                </a:defRPr>
              </a:lvl4pPr>
              <a:lvl5pPr algn="l" rtl="0" eaLnBrk="1" fontAlgn="base" hangingPunct="1">
                <a:spcBef>
                  <a:spcPct val="0"/>
                </a:spcBef>
                <a:spcAft>
                  <a:spcPct val="0"/>
                </a:spcAft>
                <a:defRPr sz="2954" b="1">
                  <a:solidFill>
                    <a:schemeClr val="tx1"/>
                  </a:solidFill>
                  <a:latin typeface="Arial" charset="0"/>
                  <a:cs typeface="Arial" charset="0"/>
                </a:defRPr>
              </a:lvl5pPr>
              <a:lvl6pPr marL="562722" algn="l" rtl="0" eaLnBrk="1" fontAlgn="base" hangingPunct="1">
                <a:spcBef>
                  <a:spcPct val="0"/>
                </a:spcBef>
                <a:spcAft>
                  <a:spcPct val="0"/>
                </a:spcAft>
                <a:defRPr sz="3446" b="1">
                  <a:solidFill>
                    <a:schemeClr val="tx1"/>
                  </a:solidFill>
                  <a:latin typeface="Arial" charset="0"/>
                  <a:cs typeface="Arial" charset="0"/>
                </a:defRPr>
              </a:lvl6pPr>
              <a:lvl7pPr marL="1125444" algn="l" rtl="0" eaLnBrk="1" fontAlgn="base" hangingPunct="1">
                <a:spcBef>
                  <a:spcPct val="0"/>
                </a:spcBef>
                <a:spcAft>
                  <a:spcPct val="0"/>
                </a:spcAft>
                <a:defRPr sz="3446" b="1">
                  <a:solidFill>
                    <a:schemeClr val="tx1"/>
                  </a:solidFill>
                  <a:latin typeface="Arial" charset="0"/>
                  <a:cs typeface="Arial" charset="0"/>
                </a:defRPr>
              </a:lvl7pPr>
              <a:lvl8pPr marL="1688165" algn="l" rtl="0" eaLnBrk="1" fontAlgn="base" hangingPunct="1">
                <a:spcBef>
                  <a:spcPct val="0"/>
                </a:spcBef>
                <a:spcAft>
                  <a:spcPct val="0"/>
                </a:spcAft>
                <a:defRPr sz="3446" b="1">
                  <a:solidFill>
                    <a:schemeClr val="tx1"/>
                  </a:solidFill>
                  <a:latin typeface="Arial" charset="0"/>
                  <a:cs typeface="Arial" charset="0"/>
                </a:defRPr>
              </a:lvl8pPr>
              <a:lvl9pPr marL="2250887" algn="l" rtl="0" eaLnBrk="1" fontAlgn="base" hangingPunct="1">
                <a:spcBef>
                  <a:spcPct val="0"/>
                </a:spcBef>
                <a:spcAft>
                  <a:spcPct val="0"/>
                </a:spcAft>
                <a:defRPr sz="3446" b="1">
                  <a:solidFill>
                    <a:schemeClr val="tx1"/>
                  </a:solidFill>
                  <a:latin typeface="Arial" charset="0"/>
                  <a:cs typeface="Arial" charset="0"/>
                </a:defRPr>
              </a:lvl9pPr>
            </a:lstStyle>
            <a:p>
              <a:pPr algn="ctr"/>
              <a:r>
                <a:rPr lang="en-GB" sz="1400" b="0" kern="0" dirty="0"/>
                <a:t>SUSTAINABLE AQUACULTURE</a:t>
              </a:r>
              <a:endParaRPr lang="en-GB" sz="1200" b="0" kern="0" dirty="0"/>
            </a:p>
          </p:txBody>
        </p:sp>
      </p:grpSp>
      <p:sp>
        <p:nvSpPr>
          <p:cNvPr id="18" name="Title 1"/>
          <p:cNvSpPr txBox="1">
            <a:spLocks/>
          </p:cNvSpPr>
          <p:nvPr/>
        </p:nvSpPr>
        <p:spPr bwMode="auto">
          <a:xfrm>
            <a:off x="2357937" y="5944620"/>
            <a:ext cx="2127858"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954" b="1">
                <a:solidFill>
                  <a:schemeClr val="tx1"/>
                </a:solidFill>
                <a:latin typeface="+mj-lt"/>
                <a:ea typeface="+mj-ea"/>
                <a:cs typeface="+mj-cs"/>
              </a:defRPr>
            </a:lvl1pPr>
            <a:lvl2pPr algn="l" rtl="0" eaLnBrk="1" fontAlgn="base" hangingPunct="1">
              <a:spcBef>
                <a:spcPct val="0"/>
              </a:spcBef>
              <a:spcAft>
                <a:spcPct val="0"/>
              </a:spcAft>
              <a:defRPr sz="2954" b="1">
                <a:solidFill>
                  <a:schemeClr val="tx1"/>
                </a:solidFill>
                <a:latin typeface="Arial" charset="0"/>
                <a:cs typeface="Arial" charset="0"/>
              </a:defRPr>
            </a:lvl2pPr>
            <a:lvl3pPr algn="l" rtl="0" eaLnBrk="1" fontAlgn="base" hangingPunct="1">
              <a:spcBef>
                <a:spcPct val="0"/>
              </a:spcBef>
              <a:spcAft>
                <a:spcPct val="0"/>
              </a:spcAft>
              <a:defRPr sz="2954" b="1">
                <a:solidFill>
                  <a:schemeClr val="tx1"/>
                </a:solidFill>
                <a:latin typeface="Arial" charset="0"/>
                <a:cs typeface="Arial" charset="0"/>
              </a:defRPr>
            </a:lvl3pPr>
            <a:lvl4pPr algn="l" rtl="0" eaLnBrk="1" fontAlgn="base" hangingPunct="1">
              <a:spcBef>
                <a:spcPct val="0"/>
              </a:spcBef>
              <a:spcAft>
                <a:spcPct val="0"/>
              </a:spcAft>
              <a:defRPr sz="2954" b="1">
                <a:solidFill>
                  <a:schemeClr val="tx1"/>
                </a:solidFill>
                <a:latin typeface="Arial" charset="0"/>
                <a:cs typeface="Arial" charset="0"/>
              </a:defRPr>
            </a:lvl4pPr>
            <a:lvl5pPr algn="l" rtl="0" eaLnBrk="1" fontAlgn="base" hangingPunct="1">
              <a:spcBef>
                <a:spcPct val="0"/>
              </a:spcBef>
              <a:spcAft>
                <a:spcPct val="0"/>
              </a:spcAft>
              <a:defRPr sz="2954" b="1">
                <a:solidFill>
                  <a:schemeClr val="tx1"/>
                </a:solidFill>
                <a:latin typeface="Arial" charset="0"/>
                <a:cs typeface="Arial" charset="0"/>
              </a:defRPr>
            </a:lvl5pPr>
            <a:lvl6pPr marL="562722" algn="l" rtl="0" eaLnBrk="1" fontAlgn="base" hangingPunct="1">
              <a:spcBef>
                <a:spcPct val="0"/>
              </a:spcBef>
              <a:spcAft>
                <a:spcPct val="0"/>
              </a:spcAft>
              <a:defRPr sz="3446" b="1">
                <a:solidFill>
                  <a:schemeClr val="tx1"/>
                </a:solidFill>
                <a:latin typeface="Arial" charset="0"/>
                <a:cs typeface="Arial" charset="0"/>
              </a:defRPr>
            </a:lvl6pPr>
            <a:lvl7pPr marL="1125444" algn="l" rtl="0" eaLnBrk="1" fontAlgn="base" hangingPunct="1">
              <a:spcBef>
                <a:spcPct val="0"/>
              </a:spcBef>
              <a:spcAft>
                <a:spcPct val="0"/>
              </a:spcAft>
              <a:defRPr sz="3446" b="1">
                <a:solidFill>
                  <a:schemeClr val="tx1"/>
                </a:solidFill>
                <a:latin typeface="Arial" charset="0"/>
                <a:cs typeface="Arial" charset="0"/>
              </a:defRPr>
            </a:lvl7pPr>
            <a:lvl8pPr marL="1688165" algn="l" rtl="0" eaLnBrk="1" fontAlgn="base" hangingPunct="1">
              <a:spcBef>
                <a:spcPct val="0"/>
              </a:spcBef>
              <a:spcAft>
                <a:spcPct val="0"/>
              </a:spcAft>
              <a:defRPr sz="3446" b="1">
                <a:solidFill>
                  <a:schemeClr val="tx1"/>
                </a:solidFill>
                <a:latin typeface="Arial" charset="0"/>
                <a:cs typeface="Arial" charset="0"/>
              </a:defRPr>
            </a:lvl8pPr>
            <a:lvl9pPr marL="2250887" algn="l" rtl="0" eaLnBrk="1" fontAlgn="base" hangingPunct="1">
              <a:spcBef>
                <a:spcPct val="0"/>
              </a:spcBef>
              <a:spcAft>
                <a:spcPct val="0"/>
              </a:spcAft>
              <a:defRPr sz="3446" b="1">
                <a:solidFill>
                  <a:schemeClr val="tx1"/>
                </a:solidFill>
                <a:latin typeface="Arial" charset="0"/>
                <a:cs typeface="Arial" charset="0"/>
              </a:defRPr>
            </a:lvl9pPr>
          </a:lstStyle>
          <a:p>
            <a:pPr algn="ctr"/>
            <a:r>
              <a:rPr lang="en-GB" sz="1400" b="0" kern="0" dirty="0"/>
              <a:t>NATIONAL AND GLOBAL DEMAND FOR SEAFOOD</a:t>
            </a:r>
            <a:endParaRPr lang="en-GB" sz="1200" b="0" kern="0" dirty="0"/>
          </a:p>
        </p:txBody>
      </p:sp>
      <p:sp>
        <p:nvSpPr>
          <p:cNvPr id="24" name="Oval 23">
            <a:hlinkClick r:id="rId9" action="ppaction://hlinksldjump"/>
          </p:cNvPr>
          <p:cNvSpPr/>
          <p:nvPr/>
        </p:nvSpPr>
        <p:spPr>
          <a:xfrm>
            <a:off x="2651119" y="4020685"/>
            <a:ext cx="1541494" cy="1541494"/>
          </a:xfrm>
          <a:prstGeom prst="ellipse">
            <a:avLst/>
          </a:prstGeom>
          <a:solidFill>
            <a:schemeClr val="tx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itle 3"/>
          <p:cNvSpPr>
            <a:spLocks noGrp="1"/>
          </p:cNvSpPr>
          <p:nvPr>
            <p:ph type="title"/>
          </p:nvPr>
        </p:nvSpPr>
        <p:spPr>
          <a:xfrm>
            <a:off x="396001" y="427586"/>
            <a:ext cx="11520507" cy="1045742"/>
          </a:xfrm>
          <a:noFill/>
        </p:spPr>
        <p:txBody>
          <a:bodyPr lIns="90000" tIns="90000" rIns="0" bIns="90000" anchor="t"/>
          <a:lstStyle/>
          <a:p>
            <a:r>
              <a:rPr lang="en-GB" sz="2800" dirty="0">
                <a:solidFill>
                  <a:schemeClr val="bg1"/>
                </a:solidFill>
              </a:rPr>
              <a:t>Access a clear pipeline of opportunity in developing and deploying technology supported by Government and Industry commitments</a:t>
            </a:r>
          </a:p>
        </p:txBody>
      </p:sp>
      <p:pic>
        <p:nvPicPr>
          <p:cNvPr id="11" name="Graphic 10" descr="Fish">
            <a:hlinkClick r:id="rId7" action="ppaction://hlinksldjump"/>
            <a:extLst>
              <a:ext uri="{FF2B5EF4-FFF2-40B4-BE49-F238E27FC236}">
                <a16:creationId xmlns:a16="http://schemas.microsoft.com/office/drawing/2014/main" id="{400CC0B8-5EE4-436E-A675-A82E436F8CD7}"/>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125034" y="4432336"/>
            <a:ext cx="914400" cy="914400"/>
          </a:xfrm>
          <a:prstGeom prst="rect">
            <a:avLst/>
          </a:prstGeom>
        </p:spPr>
      </p:pic>
      <p:pic>
        <p:nvPicPr>
          <p:cNvPr id="13" name="Graphic 12" descr="Sunset scene">
            <a:hlinkClick r:id="rId8" action="ppaction://hlinksldjump"/>
            <a:extLst>
              <a:ext uri="{FF2B5EF4-FFF2-40B4-BE49-F238E27FC236}">
                <a16:creationId xmlns:a16="http://schemas.microsoft.com/office/drawing/2014/main" id="{F9666DBF-640E-4DE8-BF74-3206B9648CA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544850" y="4334232"/>
            <a:ext cx="914400" cy="914400"/>
          </a:xfrm>
          <a:prstGeom prst="rect">
            <a:avLst/>
          </a:prstGeom>
        </p:spPr>
      </p:pic>
      <p:pic>
        <p:nvPicPr>
          <p:cNvPr id="15" name="Graphic 14" descr="Earth globe: Africa and Europe">
            <a:hlinkClick r:id="rId9" action="ppaction://hlinksldjump"/>
            <a:extLst>
              <a:ext uri="{FF2B5EF4-FFF2-40B4-BE49-F238E27FC236}">
                <a16:creationId xmlns:a16="http://schemas.microsoft.com/office/drawing/2014/main" id="{50DD7AFF-585E-4BB9-9DDE-E9FCB9488D9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964666" y="4334232"/>
            <a:ext cx="914400" cy="914400"/>
          </a:xfrm>
          <a:prstGeom prst="rect">
            <a:avLst/>
          </a:prstGeom>
        </p:spPr>
      </p:pic>
      <p:sp>
        <p:nvSpPr>
          <p:cNvPr id="2" name="TextBox 1">
            <a:extLst>
              <a:ext uri="{FF2B5EF4-FFF2-40B4-BE49-F238E27FC236}">
                <a16:creationId xmlns:a16="http://schemas.microsoft.com/office/drawing/2014/main" id="{EAA738BB-0B9C-400A-94E6-14424F1B1FF7}"/>
              </a:ext>
            </a:extLst>
          </p:cNvPr>
          <p:cNvSpPr txBox="1"/>
          <p:nvPr/>
        </p:nvSpPr>
        <p:spPr>
          <a:xfrm>
            <a:off x="10578597" y="4587232"/>
            <a:ext cx="1526960" cy="461665"/>
          </a:xfrm>
          <a:prstGeom prst="rect">
            <a:avLst/>
          </a:prstGeom>
          <a:noFill/>
        </p:spPr>
        <p:txBody>
          <a:bodyPr wrap="square" rtlCol="0">
            <a:spAutoFit/>
          </a:bodyPr>
          <a:lstStyle/>
          <a:p>
            <a:r>
              <a:rPr lang="en-GB" sz="1200" i="1" dirty="0">
                <a:solidFill>
                  <a:schemeClr val="bg1"/>
                </a:solidFill>
              </a:rPr>
              <a:t>Entrance to Poole harbour</a:t>
            </a:r>
          </a:p>
        </p:txBody>
      </p:sp>
    </p:spTree>
    <p:extLst>
      <p:ext uri="{BB962C8B-B14F-4D97-AF65-F5344CB8AC3E}">
        <p14:creationId xmlns:p14="http://schemas.microsoft.com/office/powerpoint/2010/main" val="2749832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E88D5174-8B92-4D5E-B1EC-E5ADAE31EB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209320" cy="3355259"/>
          </a:xfrm>
          <a:prstGeom prst="rect">
            <a:avLst/>
          </a:prstGeom>
        </p:spPr>
      </p:pic>
      <p:sp>
        <p:nvSpPr>
          <p:cNvPr id="60" name="TextBox 59">
            <a:extLst>
              <a:ext uri="{FF2B5EF4-FFF2-40B4-BE49-F238E27FC236}">
                <a16:creationId xmlns:a16="http://schemas.microsoft.com/office/drawing/2014/main" id="{AE049C30-A633-444C-B019-A841EF6E69DF}"/>
              </a:ext>
            </a:extLst>
          </p:cNvPr>
          <p:cNvSpPr txBox="1"/>
          <p:nvPr/>
        </p:nvSpPr>
        <p:spPr>
          <a:xfrm>
            <a:off x="9919172" y="6150243"/>
            <a:ext cx="2112886" cy="246221"/>
          </a:xfrm>
          <a:prstGeom prst="rect">
            <a:avLst/>
          </a:prstGeom>
          <a:noFill/>
        </p:spPr>
        <p:txBody>
          <a:bodyPr wrap="square" lIns="0" tIns="0" rIns="0" bIns="0" rtlCol="0">
            <a:spAutoFit/>
          </a:bodyPr>
          <a:lstStyle/>
          <a:p>
            <a:pPr algn="r"/>
            <a:r>
              <a:rPr lang="en-US" sz="800" dirty="0"/>
              <a:t>Source: </a:t>
            </a:r>
            <a:r>
              <a:rPr lang="en-GB" sz="800" dirty="0"/>
              <a:t>https://thefishsite.com/; https://www.seafoodsource.com </a:t>
            </a:r>
            <a:endParaRPr lang="en-US" sz="800" dirty="0"/>
          </a:p>
        </p:txBody>
      </p:sp>
      <p:sp>
        <p:nvSpPr>
          <p:cNvPr id="4" name="Slide Number Placeholder 3"/>
          <p:cNvSpPr>
            <a:spLocks noGrp="1"/>
          </p:cNvSpPr>
          <p:nvPr>
            <p:ph type="sldNum" sz="quarter" idx="10"/>
          </p:nvPr>
        </p:nvSpPr>
        <p:spPr/>
        <p:txBody>
          <a:bodyPr/>
          <a:lstStyle/>
          <a:p>
            <a:fld id="{C99BD540-CAF4-4BC4-AA40-D496466E7C29}" type="slidenum">
              <a:rPr lang="en-GB" altLang="en-US" smtClean="0"/>
              <a:pPr/>
              <a:t>5</a:t>
            </a:fld>
            <a:endParaRPr lang="en-GB" altLang="en-US" dirty="0"/>
          </a:p>
        </p:txBody>
      </p:sp>
      <p:pic>
        <p:nvPicPr>
          <p:cNvPr id="39" name="Picture 38">
            <a:hlinkClick r:id="" action="ppaction://hlinkshowjump?jump=nextslide"/>
            <a:extLst>
              <a:ext uri="{FF2B5EF4-FFF2-40B4-BE49-F238E27FC236}">
                <a16:creationId xmlns:a16="http://schemas.microsoft.com/office/drawing/2014/main" id="{5D3E9091-3468-4411-AF03-CE66773382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a:off x="828000" y="6534000"/>
            <a:ext cx="285913" cy="288000"/>
          </a:xfrm>
          <a:prstGeom prst="rect">
            <a:avLst/>
          </a:prstGeom>
        </p:spPr>
      </p:pic>
      <p:pic>
        <p:nvPicPr>
          <p:cNvPr id="40" name="Picture 39">
            <a:hlinkClick r:id="rId5" action="ppaction://hlinksldjump"/>
            <a:extLst>
              <a:ext uri="{FF2B5EF4-FFF2-40B4-BE49-F238E27FC236}">
                <a16:creationId xmlns:a16="http://schemas.microsoft.com/office/drawing/2014/main" id="{1DE6C996-7F7D-46C0-84CA-4D025ACDD6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8000" y="6534000"/>
            <a:ext cx="288001" cy="288000"/>
          </a:xfrm>
          <a:prstGeom prst="rect">
            <a:avLst/>
          </a:prstGeom>
        </p:spPr>
      </p:pic>
      <p:pic>
        <p:nvPicPr>
          <p:cNvPr id="42" name="Picture 41">
            <a:hlinkClick r:id="" action="ppaction://hlinkshowjump?jump=previousslide"/>
            <a:extLst>
              <a:ext uri="{FF2B5EF4-FFF2-40B4-BE49-F238E27FC236}">
                <a16:creationId xmlns:a16="http://schemas.microsoft.com/office/drawing/2014/main" id="{5D3E9091-3468-4411-AF03-CE66773382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8000" y="6534000"/>
            <a:ext cx="285913" cy="288000"/>
          </a:xfrm>
          <a:prstGeom prst="rect">
            <a:avLst/>
          </a:prstGeom>
        </p:spPr>
      </p:pic>
      <p:sp>
        <p:nvSpPr>
          <p:cNvPr id="63" name="Rectangle 62"/>
          <p:cNvSpPr/>
          <p:nvPr/>
        </p:nvSpPr>
        <p:spPr>
          <a:xfrm>
            <a:off x="0" y="3383999"/>
            <a:ext cx="143019" cy="31053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Freeform 18"/>
          <p:cNvSpPr>
            <a:spLocks noChangeAspect="1" noEditPoints="1"/>
          </p:cNvSpPr>
          <p:nvPr/>
        </p:nvSpPr>
        <p:spPr bwMode="auto">
          <a:xfrm>
            <a:off x="10872443" y="4548466"/>
            <a:ext cx="792004" cy="284138"/>
          </a:xfrm>
          <a:custGeom>
            <a:avLst/>
            <a:gdLst>
              <a:gd name="T0" fmla="*/ 2147483647 w 6736"/>
              <a:gd name="T1" fmla="*/ 2147483647 h 2281"/>
              <a:gd name="T2" fmla="*/ 2147483647 w 6736"/>
              <a:gd name="T3" fmla="*/ 2147483647 h 2281"/>
              <a:gd name="T4" fmla="*/ 2147483647 w 6736"/>
              <a:gd name="T5" fmla="*/ 2147483647 h 2281"/>
              <a:gd name="T6" fmla="*/ 2147483647 w 6736"/>
              <a:gd name="T7" fmla="*/ 2147483647 h 2281"/>
              <a:gd name="T8" fmla="*/ 2147483647 w 6736"/>
              <a:gd name="T9" fmla="*/ 2147483647 h 2281"/>
              <a:gd name="T10" fmla="*/ 2147483647 w 6736"/>
              <a:gd name="T11" fmla="*/ 2147483647 h 2281"/>
              <a:gd name="T12" fmla="*/ 2147483647 w 6736"/>
              <a:gd name="T13" fmla="*/ 2147483647 h 2281"/>
              <a:gd name="T14" fmla="*/ 2147483647 w 6736"/>
              <a:gd name="T15" fmla="*/ 2147483647 h 2281"/>
              <a:gd name="T16" fmla="*/ 2147483647 w 6736"/>
              <a:gd name="T17" fmla="*/ 2147483647 h 2281"/>
              <a:gd name="T18" fmla="*/ 2147483647 w 6736"/>
              <a:gd name="T19" fmla="*/ 2147483647 h 2281"/>
              <a:gd name="T20" fmla="*/ 2147483647 w 6736"/>
              <a:gd name="T21" fmla="*/ 2147483647 h 2281"/>
              <a:gd name="T22" fmla="*/ 2147483647 w 6736"/>
              <a:gd name="T23" fmla="*/ 2147483647 h 2281"/>
              <a:gd name="T24" fmla="*/ 2147483647 w 6736"/>
              <a:gd name="T25" fmla="*/ 2147483647 h 2281"/>
              <a:gd name="T26" fmla="*/ 2147483647 w 6736"/>
              <a:gd name="T27" fmla="*/ 2147483647 h 2281"/>
              <a:gd name="T28" fmla="*/ 2147483647 w 6736"/>
              <a:gd name="T29" fmla="*/ 2147483647 h 2281"/>
              <a:gd name="T30" fmla="*/ 2147483647 w 6736"/>
              <a:gd name="T31" fmla="*/ 2147483647 h 2281"/>
              <a:gd name="T32" fmla="*/ 2147483647 w 6736"/>
              <a:gd name="T33" fmla="*/ 2147483647 h 2281"/>
              <a:gd name="T34" fmla="*/ 2147483647 w 6736"/>
              <a:gd name="T35" fmla="*/ 2147483647 h 2281"/>
              <a:gd name="T36" fmla="*/ 2147483647 w 6736"/>
              <a:gd name="T37" fmla="*/ 2147483647 h 2281"/>
              <a:gd name="T38" fmla="*/ 2147483647 w 6736"/>
              <a:gd name="T39" fmla="*/ 2147483647 h 2281"/>
              <a:gd name="T40" fmla="*/ 2147483647 w 6736"/>
              <a:gd name="T41" fmla="*/ 2147483647 h 2281"/>
              <a:gd name="T42" fmla="*/ 2147483647 w 6736"/>
              <a:gd name="T43" fmla="*/ 2147483647 h 2281"/>
              <a:gd name="T44" fmla="*/ 2147483647 w 6736"/>
              <a:gd name="T45" fmla="*/ 2147483647 h 2281"/>
              <a:gd name="T46" fmla="*/ 2147483647 w 6736"/>
              <a:gd name="T47" fmla="*/ 2147483647 h 2281"/>
              <a:gd name="T48" fmla="*/ 2147483647 w 6736"/>
              <a:gd name="T49" fmla="*/ 2147483647 h 2281"/>
              <a:gd name="T50" fmla="*/ 2147483647 w 6736"/>
              <a:gd name="T51" fmla="*/ 2147483647 h 2281"/>
              <a:gd name="T52" fmla="*/ 2147483647 w 6736"/>
              <a:gd name="T53" fmla="*/ 2147483647 h 2281"/>
              <a:gd name="T54" fmla="*/ 2147483647 w 6736"/>
              <a:gd name="T55" fmla="*/ 2147483647 h 2281"/>
              <a:gd name="T56" fmla="*/ 2147483647 w 6736"/>
              <a:gd name="T57" fmla="*/ 2147483647 h 2281"/>
              <a:gd name="T58" fmla="*/ 2147483647 w 6736"/>
              <a:gd name="T59" fmla="*/ 2147483647 h 2281"/>
              <a:gd name="T60" fmla="*/ 2147483647 w 6736"/>
              <a:gd name="T61" fmla="*/ 2147483647 h 2281"/>
              <a:gd name="T62" fmla="*/ 2147483647 w 6736"/>
              <a:gd name="T63" fmla="*/ 2147483647 h 2281"/>
              <a:gd name="T64" fmla="*/ 2147483647 w 6736"/>
              <a:gd name="T65" fmla="*/ 2147483647 h 2281"/>
              <a:gd name="T66" fmla="*/ 2147483647 w 6736"/>
              <a:gd name="T67" fmla="*/ 2147483647 h 2281"/>
              <a:gd name="T68" fmla="*/ 0 w 6736"/>
              <a:gd name="T69" fmla="*/ 2147483647 h 2281"/>
              <a:gd name="T70" fmla="*/ 2147483647 w 6736"/>
              <a:gd name="T71" fmla="*/ 2147483647 h 2281"/>
              <a:gd name="T72" fmla="*/ 2147483647 w 6736"/>
              <a:gd name="T73" fmla="*/ 2147483647 h 2281"/>
              <a:gd name="T74" fmla="*/ 2147483647 w 6736"/>
              <a:gd name="T75" fmla="*/ 2147483647 h 2281"/>
              <a:gd name="T76" fmla="*/ 2147483647 w 6736"/>
              <a:gd name="T77" fmla="*/ 2147483647 h 2281"/>
              <a:gd name="T78" fmla="*/ 2147483647 w 6736"/>
              <a:gd name="T79" fmla="*/ 2147483647 h 2281"/>
              <a:gd name="T80" fmla="*/ 2147483647 w 6736"/>
              <a:gd name="T81" fmla="*/ 2147483647 h 2281"/>
              <a:gd name="T82" fmla="*/ 2147483647 w 6736"/>
              <a:gd name="T83" fmla="*/ 2147483647 h 2281"/>
              <a:gd name="T84" fmla="*/ 2147483647 w 6736"/>
              <a:gd name="T85" fmla="*/ 2147483647 h 2281"/>
              <a:gd name="T86" fmla="*/ 2147483647 w 6736"/>
              <a:gd name="T87" fmla="*/ 2147483647 h 2281"/>
              <a:gd name="T88" fmla="*/ 2147483647 w 6736"/>
              <a:gd name="T89" fmla="*/ 2147483647 h 2281"/>
              <a:gd name="T90" fmla="*/ 2147483647 w 6736"/>
              <a:gd name="T91" fmla="*/ 2147483647 h 2281"/>
              <a:gd name="T92" fmla="*/ 2147483647 w 6736"/>
              <a:gd name="T93" fmla="*/ 2147483647 h 2281"/>
              <a:gd name="T94" fmla="*/ 2147483647 w 6736"/>
              <a:gd name="T95" fmla="*/ 2147483647 h 2281"/>
              <a:gd name="T96" fmla="*/ 2147483647 w 6736"/>
              <a:gd name="T97" fmla="*/ 2147483647 h 2281"/>
              <a:gd name="T98" fmla="*/ 2147483647 w 6736"/>
              <a:gd name="T99" fmla="*/ 2147483647 h 2281"/>
              <a:gd name="T100" fmla="*/ 2147483647 w 6736"/>
              <a:gd name="T101" fmla="*/ 2147483647 h 2281"/>
              <a:gd name="T102" fmla="*/ 2147483647 w 6736"/>
              <a:gd name="T103" fmla="*/ 2147483647 h 2281"/>
              <a:gd name="T104" fmla="*/ 2147483647 w 6736"/>
              <a:gd name="T105" fmla="*/ 2147483647 h 2281"/>
              <a:gd name="T106" fmla="*/ 2147483647 w 6736"/>
              <a:gd name="T107" fmla="*/ 2147483647 h 2281"/>
              <a:gd name="T108" fmla="*/ 2147483647 w 6736"/>
              <a:gd name="T109" fmla="*/ 2147483647 h 2281"/>
              <a:gd name="T110" fmla="*/ 2147483647 w 6736"/>
              <a:gd name="T111" fmla="*/ 2147483647 h 2281"/>
              <a:gd name="T112" fmla="*/ 2147483647 w 6736"/>
              <a:gd name="T113" fmla="*/ 2147483647 h 2281"/>
              <a:gd name="T114" fmla="*/ 2147483647 w 6736"/>
              <a:gd name="T115" fmla="*/ 2147483647 h 228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736"/>
              <a:gd name="T175" fmla="*/ 0 h 2281"/>
              <a:gd name="T176" fmla="*/ 6736 w 6736"/>
              <a:gd name="T177" fmla="*/ 2281 h 228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736" h="2281">
                <a:moveTo>
                  <a:pt x="1721" y="785"/>
                </a:moveTo>
                <a:lnTo>
                  <a:pt x="1721" y="785"/>
                </a:lnTo>
                <a:lnTo>
                  <a:pt x="1709" y="749"/>
                </a:lnTo>
                <a:lnTo>
                  <a:pt x="1699" y="714"/>
                </a:lnTo>
                <a:lnTo>
                  <a:pt x="1695" y="683"/>
                </a:lnTo>
                <a:lnTo>
                  <a:pt x="1694" y="653"/>
                </a:lnTo>
                <a:lnTo>
                  <a:pt x="1695" y="638"/>
                </a:lnTo>
                <a:lnTo>
                  <a:pt x="1697" y="624"/>
                </a:lnTo>
                <a:lnTo>
                  <a:pt x="1700" y="611"/>
                </a:lnTo>
                <a:lnTo>
                  <a:pt x="1706" y="597"/>
                </a:lnTo>
                <a:lnTo>
                  <a:pt x="1711" y="584"/>
                </a:lnTo>
                <a:lnTo>
                  <a:pt x="1716" y="572"/>
                </a:lnTo>
                <a:lnTo>
                  <a:pt x="1731" y="547"/>
                </a:lnTo>
                <a:lnTo>
                  <a:pt x="1751" y="523"/>
                </a:lnTo>
                <a:lnTo>
                  <a:pt x="1775" y="501"/>
                </a:lnTo>
                <a:lnTo>
                  <a:pt x="1800" y="481"/>
                </a:lnTo>
                <a:lnTo>
                  <a:pt x="1832" y="461"/>
                </a:lnTo>
                <a:lnTo>
                  <a:pt x="1866" y="440"/>
                </a:lnTo>
                <a:lnTo>
                  <a:pt x="1905" y="422"/>
                </a:lnTo>
                <a:lnTo>
                  <a:pt x="1947" y="403"/>
                </a:lnTo>
                <a:lnTo>
                  <a:pt x="1991" y="385"/>
                </a:lnTo>
                <a:lnTo>
                  <a:pt x="2034" y="369"/>
                </a:lnTo>
                <a:lnTo>
                  <a:pt x="2077" y="356"/>
                </a:lnTo>
                <a:lnTo>
                  <a:pt x="2119" y="342"/>
                </a:lnTo>
                <a:lnTo>
                  <a:pt x="2158" y="332"/>
                </a:lnTo>
                <a:lnTo>
                  <a:pt x="2196" y="324"/>
                </a:lnTo>
                <a:lnTo>
                  <a:pt x="2234" y="315"/>
                </a:lnTo>
                <a:lnTo>
                  <a:pt x="2306" y="305"/>
                </a:lnTo>
                <a:lnTo>
                  <a:pt x="2372" y="297"/>
                </a:lnTo>
                <a:lnTo>
                  <a:pt x="2434" y="294"/>
                </a:lnTo>
                <a:lnTo>
                  <a:pt x="2492" y="292"/>
                </a:lnTo>
                <a:lnTo>
                  <a:pt x="2546" y="292"/>
                </a:lnTo>
                <a:lnTo>
                  <a:pt x="3315" y="292"/>
                </a:lnTo>
                <a:lnTo>
                  <a:pt x="3387" y="294"/>
                </a:lnTo>
                <a:lnTo>
                  <a:pt x="3455" y="299"/>
                </a:lnTo>
                <a:lnTo>
                  <a:pt x="3519" y="305"/>
                </a:lnTo>
                <a:lnTo>
                  <a:pt x="3578" y="317"/>
                </a:lnTo>
                <a:lnTo>
                  <a:pt x="3635" y="329"/>
                </a:lnTo>
                <a:lnTo>
                  <a:pt x="3688" y="344"/>
                </a:lnTo>
                <a:lnTo>
                  <a:pt x="3737" y="361"/>
                </a:lnTo>
                <a:lnTo>
                  <a:pt x="3784" y="380"/>
                </a:lnTo>
                <a:lnTo>
                  <a:pt x="3826" y="400"/>
                </a:lnTo>
                <a:lnTo>
                  <a:pt x="3866" y="420"/>
                </a:lnTo>
                <a:lnTo>
                  <a:pt x="3905" y="440"/>
                </a:lnTo>
                <a:lnTo>
                  <a:pt x="3941" y="461"/>
                </a:lnTo>
                <a:lnTo>
                  <a:pt x="4007" y="503"/>
                </a:lnTo>
                <a:lnTo>
                  <a:pt x="4064" y="540"/>
                </a:lnTo>
                <a:lnTo>
                  <a:pt x="4573" y="871"/>
                </a:lnTo>
                <a:lnTo>
                  <a:pt x="4578" y="876"/>
                </a:lnTo>
                <a:lnTo>
                  <a:pt x="4582" y="884"/>
                </a:lnTo>
                <a:lnTo>
                  <a:pt x="4582" y="892"/>
                </a:lnTo>
                <a:lnTo>
                  <a:pt x="4580" y="901"/>
                </a:lnTo>
                <a:lnTo>
                  <a:pt x="4575" y="908"/>
                </a:lnTo>
                <a:lnTo>
                  <a:pt x="4570" y="914"/>
                </a:lnTo>
                <a:lnTo>
                  <a:pt x="4563" y="919"/>
                </a:lnTo>
                <a:lnTo>
                  <a:pt x="4555" y="919"/>
                </a:lnTo>
                <a:lnTo>
                  <a:pt x="1721" y="785"/>
                </a:lnTo>
                <a:close/>
                <a:moveTo>
                  <a:pt x="1490" y="1471"/>
                </a:moveTo>
                <a:lnTo>
                  <a:pt x="1490" y="1471"/>
                </a:lnTo>
                <a:lnTo>
                  <a:pt x="1463" y="1473"/>
                </a:lnTo>
                <a:lnTo>
                  <a:pt x="1436" y="1476"/>
                </a:lnTo>
                <a:lnTo>
                  <a:pt x="1410" y="1483"/>
                </a:lnTo>
                <a:lnTo>
                  <a:pt x="1385" y="1493"/>
                </a:lnTo>
                <a:lnTo>
                  <a:pt x="1361" y="1503"/>
                </a:lnTo>
                <a:lnTo>
                  <a:pt x="1339" y="1517"/>
                </a:lnTo>
                <a:lnTo>
                  <a:pt x="1319" y="1534"/>
                </a:lnTo>
                <a:lnTo>
                  <a:pt x="1299" y="1550"/>
                </a:lnTo>
                <a:lnTo>
                  <a:pt x="1282" y="1569"/>
                </a:lnTo>
                <a:lnTo>
                  <a:pt x="1267" y="1591"/>
                </a:lnTo>
                <a:lnTo>
                  <a:pt x="1253" y="1613"/>
                </a:lnTo>
                <a:lnTo>
                  <a:pt x="1242" y="1637"/>
                </a:lnTo>
                <a:lnTo>
                  <a:pt x="1233" y="1660"/>
                </a:lnTo>
                <a:lnTo>
                  <a:pt x="1226" y="1687"/>
                </a:lnTo>
                <a:lnTo>
                  <a:pt x="1221" y="1714"/>
                </a:lnTo>
                <a:lnTo>
                  <a:pt x="1220" y="1741"/>
                </a:lnTo>
                <a:lnTo>
                  <a:pt x="1221" y="1768"/>
                </a:lnTo>
                <a:lnTo>
                  <a:pt x="1226" y="1795"/>
                </a:lnTo>
                <a:lnTo>
                  <a:pt x="1233" y="1822"/>
                </a:lnTo>
                <a:lnTo>
                  <a:pt x="1242" y="1846"/>
                </a:lnTo>
                <a:lnTo>
                  <a:pt x="1253" y="1869"/>
                </a:lnTo>
                <a:lnTo>
                  <a:pt x="1267" y="1891"/>
                </a:lnTo>
                <a:lnTo>
                  <a:pt x="1282" y="1913"/>
                </a:lnTo>
                <a:lnTo>
                  <a:pt x="1299" y="1932"/>
                </a:lnTo>
                <a:lnTo>
                  <a:pt x="1319" y="1949"/>
                </a:lnTo>
                <a:lnTo>
                  <a:pt x="1339" y="1966"/>
                </a:lnTo>
                <a:lnTo>
                  <a:pt x="1361" y="1979"/>
                </a:lnTo>
                <a:lnTo>
                  <a:pt x="1385" y="1989"/>
                </a:lnTo>
                <a:lnTo>
                  <a:pt x="1410" y="1999"/>
                </a:lnTo>
                <a:lnTo>
                  <a:pt x="1436" y="2006"/>
                </a:lnTo>
                <a:lnTo>
                  <a:pt x="1463" y="2009"/>
                </a:lnTo>
                <a:lnTo>
                  <a:pt x="1490" y="2011"/>
                </a:lnTo>
                <a:lnTo>
                  <a:pt x="1518" y="2009"/>
                </a:lnTo>
                <a:lnTo>
                  <a:pt x="1545" y="2006"/>
                </a:lnTo>
                <a:lnTo>
                  <a:pt x="1571" y="1999"/>
                </a:lnTo>
                <a:lnTo>
                  <a:pt x="1596" y="1989"/>
                </a:lnTo>
                <a:lnTo>
                  <a:pt x="1619" y="1979"/>
                </a:lnTo>
                <a:lnTo>
                  <a:pt x="1641" y="1966"/>
                </a:lnTo>
                <a:lnTo>
                  <a:pt x="1662" y="1949"/>
                </a:lnTo>
                <a:lnTo>
                  <a:pt x="1682" y="1932"/>
                </a:lnTo>
                <a:lnTo>
                  <a:pt x="1699" y="1913"/>
                </a:lnTo>
                <a:lnTo>
                  <a:pt x="1714" y="1891"/>
                </a:lnTo>
                <a:lnTo>
                  <a:pt x="1727" y="1869"/>
                </a:lnTo>
                <a:lnTo>
                  <a:pt x="1739" y="1846"/>
                </a:lnTo>
                <a:lnTo>
                  <a:pt x="1748" y="1822"/>
                </a:lnTo>
                <a:lnTo>
                  <a:pt x="1754" y="1795"/>
                </a:lnTo>
                <a:lnTo>
                  <a:pt x="1759" y="1768"/>
                </a:lnTo>
                <a:lnTo>
                  <a:pt x="1759" y="1741"/>
                </a:lnTo>
                <a:lnTo>
                  <a:pt x="1759" y="1714"/>
                </a:lnTo>
                <a:lnTo>
                  <a:pt x="1754" y="1687"/>
                </a:lnTo>
                <a:lnTo>
                  <a:pt x="1748" y="1660"/>
                </a:lnTo>
                <a:lnTo>
                  <a:pt x="1739" y="1637"/>
                </a:lnTo>
                <a:lnTo>
                  <a:pt x="1727" y="1613"/>
                </a:lnTo>
                <a:lnTo>
                  <a:pt x="1714" y="1591"/>
                </a:lnTo>
                <a:lnTo>
                  <a:pt x="1699" y="1569"/>
                </a:lnTo>
                <a:lnTo>
                  <a:pt x="1682" y="1550"/>
                </a:lnTo>
                <a:lnTo>
                  <a:pt x="1662" y="1534"/>
                </a:lnTo>
                <a:lnTo>
                  <a:pt x="1641" y="1517"/>
                </a:lnTo>
                <a:lnTo>
                  <a:pt x="1619" y="1503"/>
                </a:lnTo>
                <a:lnTo>
                  <a:pt x="1596" y="1493"/>
                </a:lnTo>
                <a:lnTo>
                  <a:pt x="1571" y="1483"/>
                </a:lnTo>
                <a:lnTo>
                  <a:pt x="1545" y="1476"/>
                </a:lnTo>
                <a:lnTo>
                  <a:pt x="1518" y="1473"/>
                </a:lnTo>
                <a:lnTo>
                  <a:pt x="1490" y="1471"/>
                </a:lnTo>
                <a:close/>
                <a:moveTo>
                  <a:pt x="2029" y="1780"/>
                </a:moveTo>
                <a:lnTo>
                  <a:pt x="4850" y="1780"/>
                </a:lnTo>
                <a:lnTo>
                  <a:pt x="4850" y="2050"/>
                </a:lnTo>
                <a:lnTo>
                  <a:pt x="1933" y="2050"/>
                </a:lnTo>
                <a:lnTo>
                  <a:pt x="1915" y="2075"/>
                </a:lnTo>
                <a:lnTo>
                  <a:pt x="1894" y="2100"/>
                </a:lnTo>
                <a:lnTo>
                  <a:pt x="1873" y="2122"/>
                </a:lnTo>
                <a:lnTo>
                  <a:pt x="1849" y="2144"/>
                </a:lnTo>
                <a:lnTo>
                  <a:pt x="1824" y="2165"/>
                </a:lnTo>
                <a:lnTo>
                  <a:pt x="1798" y="2185"/>
                </a:lnTo>
                <a:lnTo>
                  <a:pt x="1771" y="2202"/>
                </a:lnTo>
                <a:lnTo>
                  <a:pt x="1744" y="2219"/>
                </a:lnTo>
                <a:lnTo>
                  <a:pt x="1716" y="2232"/>
                </a:lnTo>
                <a:lnTo>
                  <a:pt x="1685" y="2244"/>
                </a:lnTo>
                <a:lnTo>
                  <a:pt x="1655" y="2256"/>
                </a:lnTo>
                <a:lnTo>
                  <a:pt x="1623" y="2264"/>
                </a:lnTo>
                <a:lnTo>
                  <a:pt x="1591" y="2271"/>
                </a:lnTo>
                <a:lnTo>
                  <a:pt x="1559" y="2276"/>
                </a:lnTo>
                <a:lnTo>
                  <a:pt x="1525" y="2279"/>
                </a:lnTo>
                <a:lnTo>
                  <a:pt x="1490" y="2281"/>
                </a:lnTo>
                <a:lnTo>
                  <a:pt x="1463" y="2281"/>
                </a:lnTo>
                <a:lnTo>
                  <a:pt x="1436" y="2278"/>
                </a:lnTo>
                <a:lnTo>
                  <a:pt x="1409" y="2274"/>
                </a:lnTo>
                <a:lnTo>
                  <a:pt x="1382" y="2269"/>
                </a:lnTo>
                <a:lnTo>
                  <a:pt x="1355" y="2264"/>
                </a:lnTo>
                <a:lnTo>
                  <a:pt x="1329" y="2257"/>
                </a:lnTo>
                <a:lnTo>
                  <a:pt x="1304" y="2249"/>
                </a:lnTo>
                <a:lnTo>
                  <a:pt x="1280" y="2239"/>
                </a:lnTo>
                <a:lnTo>
                  <a:pt x="1257" y="2227"/>
                </a:lnTo>
                <a:lnTo>
                  <a:pt x="1233" y="2215"/>
                </a:lnTo>
                <a:lnTo>
                  <a:pt x="1211" y="2203"/>
                </a:lnTo>
                <a:lnTo>
                  <a:pt x="1189" y="2188"/>
                </a:lnTo>
                <a:lnTo>
                  <a:pt x="1167" y="2173"/>
                </a:lnTo>
                <a:lnTo>
                  <a:pt x="1147" y="2158"/>
                </a:lnTo>
                <a:lnTo>
                  <a:pt x="1127" y="2141"/>
                </a:lnTo>
                <a:lnTo>
                  <a:pt x="1108" y="2122"/>
                </a:lnTo>
                <a:lnTo>
                  <a:pt x="1091" y="2104"/>
                </a:lnTo>
                <a:lnTo>
                  <a:pt x="1075" y="2085"/>
                </a:lnTo>
                <a:lnTo>
                  <a:pt x="1058" y="2063"/>
                </a:lnTo>
                <a:lnTo>
                  <a:pt x="1043" y="2043"/>
                </a:lnTo>
                <a:lnTo>
                  <a:pt x="1029" y="2021"/>
                </a:lnTo>
                <a:lnTo>
                  <a:pt x="1016" y="1999"/>
                </a:lnTo>
                <a:lnTo>
                  <a:pt x="1004" y="1976"/>
                </a:lnTo>
                <a:lnTo>
                  <a:pt x="994" y="1952"/>
                </a:lnTo>
                <a:lnTo>
                  <a:pt x="983" y="1927"/>
                </a:lnTo>
                <a:lnTo>
                  <a:pt x="975" y="1901"/>
                </a:lnTo>
                <a:lnTo>
                  <a:pt x="968" y="1876"/>
                </a:lnTo>
                <a:lnTo>
                  <a:pt x="962" y="1849"/>
                </a:lnTo>
                <a:lnTo>
                  <a:pt x="957" y="1824"/>
                </a:lnTo>
                <a:lnTo>
                  <a:pt x="953" y="1797"/>
                </a:lnTo>
                <a:lnTo>
                  <a:pt x="951" y="1768"/>
                </a:lnTo>
                <a:lnTo>
                  <a:pt x="950" y="1741"/>
                </a:lnTo>
                <a:lnTo>
                  <a:pt x="951" y="1714"/>
                </a:lnTo>
                <a:lnTo>
                  <a:pt x="953" y="1685"/>
                </a:lnTo>
                <a:lnTo>
                  <a:pt x="957" y="1658"/>
                </a:lnTo>
                <a:lnTo>
                  <a:pt x="962" y="1631"/>
                </a:lnTo>
                <a:lnTo>
                  <a:pt x="968" y="1606"/>
                </a:lnTo>
                <a:lnTo>
                  <a:pt x="975" y="1581"/>
                </a:lnTo>
                <a:lnTo>
                  <a:pt x="983" y="1556"/>
                </a:lnTo>
                <a:lnTo>
                  <a:pt x="994" y="1530"/>
                </a:lnTo>
                <a:lnTo>
                  <a:pt x="1004" y="1507"/>
                </a:lnTo>
                <a:lnTo>
                  <a:pt x="1016" y="1483"/>
                </a:lnTo>
                <a:lnTo>
                  <a:pt x="1029" y="1461"/>
                </a:lnTo>
                <a:lnTo>
                  <a:pt x="1043" y="1439"/>
                </a:lnTo>
                <a:lnTo>
                  <a:pt x="1058" y="1419"/>
                </a:lnTo>
                <a:lnTo>
                  <a:pt x="1075" y="1397"/>
                </a:lnTo>
                <a:lnTo>
                  <a:pt x="1091" y="1378"/>
                </a:lnTo>
                <a:lnTo>
                  <a:pt x="1108" y="1360"/>
                </a:lnTo>
                <a:lnTo>
                  <a:pt x="1127" y="1341"/>
                </a:lnTo>
                <a:lnTo>
                  <a:pt x="1147" y="1324"/>
                </a:lnTo>
                <a:lnTo>
                  <a:pt x="1167" y="1309"/>
                </a:lnTo>
                <a:lnTo>
                  <a:pt x="1189" y="1294"/>
                </a:lnTo>
                <a:lnTo>
                  <a:pt x="1211" y="1279"/>
                </a:lnTo>
                <a:lnTo>
                  <a:pt x="1233" y="1267"/>
                </a:lnTo>
                <a:lnTo>
                  <a:pt x="1257" y="1255"/>
                </a:lnTo>
                <a:lnTo>
                  <a:pt x="1280" y="1243"/>
                </a:lnTo>
                <a:lnTo>
                  <a:pt x="1304" y="1233"/>
                </a:lnTo>
                <a:lnTo>
                  <a:pt x="1329" y="1225"/>
                </a:lnTo>
                <a:lnTo>
                  <a:pt x="1355" y="1218"/>
                </a:lnTo>
                <a:lnTo>
                  <a:pt x="1382" y="1211"/>
                </a:lnTo>
                <a:lnTo>
                  <a:pt x="1409" y="1208"/>
                </a:lnTo>
                <a:lnTo>
                  <a:pt x="1436" y="1205"/>
                </a:lnTo>
                <a:lnTo>
                  <a:pt x="1463" y="1201"/>
                </a:lnTo>
                <a:lnTo>
                  <a:pt x="1490" y="1201"/>
                </a:lnTo>
                <a:lnTo>
                  <a:pt x="1518" y="1201"/>
                </a:lnTo>
                <a:lnTo>
                  <a:pt x="1545" y="1205"/>
                </a:lnTo>
                <a:lnTo>
                  <a:pt x="1572" y="1208"/>
                </a:lnTo>
                <a:lnTo>
                  <a:pt x="1599" y="1211"/>
                </a:lnTo>
                <a:lnTo>
                  <a:pt x="1625" y="1218"/>
                </a:lnTo>
                <a:lnTo>
                  <a:pt x="1652" y="1225"/>
                </a:lnTo>
                <a:lnTo>
                  <a:pt x="1675" y="1233"/>
                </a:lnTo>
                <a:lnTo>
                  <a:pt x="1700" y="1243"/>
                </a:lnTo>
                <a:lnTo>
                  <a:pt x="1724" y="1255"/>
                </a:lnTo>
                <a:lnTo>
                  <a:pt x="1748" y="1267"/>
                </a:lnTo>
                <a:lnTo>
                  <a:pt x="1770" y="1279"/>
                </a:lnTo>
                <a:lnTo>
                  <a:pt x="1792" y="1294"/>
                </a:lnTo>
                <a:lnTo>
                  <a:pt x="1813" y="1309"/>
                </a:lnTo>
                <a:lnTo>
                  <a:pt x="1834" y="1324"/>
                </a:lnTo>
                <a:lnTo>
                  <a:pt x="1854" y="1341"/>
                </a:lnTo>
                <a:lnTo>
                  <a:pt x="1873" y="1360"/>
                </a:lnTo>
                <a:lnTo>
                  <a:pt x="1889" y="1378"/>
                </a:lnTo>
                <a:lnTo>
                  <a:pt x="1906" y="1397"/>
                </a:lnTo>
                <a:lnTo>
                  <a:pt x="1923" y="1419"/>
                </a:lnTo>
                <a:lnTo>
                  <a:pt x="1938" y="1439"/>
                </a:lnTo>
                <a:lnTo>
                  <a:pt x="1952" y="1461"/>
                </a:lnTo>
                <a:lnTo>
                  <a:pt x="1965" y="1483"/>
                </a:lnTo>
                <a:lnTo>
                  <a:pt x="1977" y="1507"/>
                </a:lnTo>
                <a:lnTo>
                  <a:pt x="1987" y="1530"/>
                </a:lnTo>
                <a:lnTo>
                  <a:pt x="1997" y="1556"/>
                </a:lnTo>
                <a:lnTo>
                  <a:pt x="2006" y="1581"/>
                </a:lnTo>
                <a:lnTo>
                  <a:pt x="2013" y="1606"/>
                </a:lnTo>
                <a:lnTo>
                  <a:pt x="2019" y="1631"/>
                </a:lnTo>
                <a:lnTo>
                  <a:pt x="2024" y="1658"/>
                </a:lnTo>
                <a:lnTo>
                  <a:pt x="2028" y="1685"/>
                </a:lnTo>
                <a:lnTo>
                  <a:pt x="2029" y="1714"/>
                </a:lnTo>
                <a:lnTo>
                  <a:pt x="2029" y="1741"/>
                </a:lnTo>
                <a:lnTo>
                  <a:pt x="2029" y="1780"/>
                </a:lnTo>
                <a:close/>
                <a:moveTo>
                  <a:pt x="5589" y="1201"/>
                </a:moveTo>
                <a:lnTo>
                  <a:pt x="5589" y="1201"/>
                </a:lnTo>
                <a:lnTo>
                  <a:pt x="5618" y="1201"/>
                </a:lnTo>
                <a:lnTo>
                  <a:pt x="5645" y="1205"/>
                </a:lnTo>
                <a:lnTo>
                  <a:pt x="5672" y="1208"/>
                </a:lnTo>
                <a:lnTo>
                  <a:pt x="5699" y="1211"/>
                </a:lnTo>
                <a:lnTo>
                  <a:pt x="5724" y="1218"/>
                </a:lnTo>
                <a:lnTo>
                  <a:pt x="5749" y="1225"/>
                </a:lnTo>
                <a:lnTo>
                  <a:pt x="5774" y="1233"/>
                </a:lnTo>
                <a:lnTo>
                  <a:pt x="5800" y="1243"/>
                </a:lnTo>
                <a:lnTo>
                  <a:pt x="5823" y="1255"/>
                </a:lnTo>
                <a:lnTo>
                  <a:pt x="5847" y="1267"/>
                </a:lnTo>
                <a:lnTo>
                  <a:pt x="5869" y="1279"/>
                </a:lnTo>
                <a:lnTo>
                  <a:pt x="5891" y="1294"/>
                </a:lnTo>
                <a:lnTo>
                  <a:pt x="5913" y="1309"/>
                </a:lnTo>
                <a:lnTo>
                  <a:pt x="5933" y="1324"/>
                </a:lnTo>
                <a:lnTo>
                  <a:pt x="5952" y="1341"/>
                </a:lnTo>
                <a:lnTo>
                  <a:pt x="5972" y="1360"/>
                </a:lnTo>
                <a:lnTo>
                  <a:pt x="5989" y="1378"/>
                </a:lnTo>
                <a:lnTo>
                  <a:pt x="6006" y="1397"/>
                </a:lnTo>
                <a:lnTo>
                  <a:pt x="6022" y="1419"/>
                </a:lnTo>
                <a:lnTo>
                  <a:pt x="6038" y="1439"/>
                </a:lnTo>
                <a:lnTo>
                  <a:pt x="6051" y="1461"/>
                </a:lnTo>
                <a:lnTo>
                  <a:pt x="6065" y="1483"/>
                </a:lnTo>
                <a:lnTo>
                  <a:pt x="6076" y="1507"/>
                </a:lnTo>
                <a:lnTo>
                  <a:pt x="6087" y="1530"/>
                </a:lnTo>
                <a:lnTo>
                  <a:pt x="6097" y="1556"/>
                </a:lnTo>
                <a:lnTo>
                  <a:pt x="6105" y="1581"/>
                </a:lnTo>
                <a:lnTo>
                  <a:pt x="6112" y="1606"/>
                </a:lnTo>
                <a:lnTo>
                  <a:pt x="6119" y="1631"/>
                </a:lnTo>
                <a:lnTo>
                  <a:pt x="6124" y="1658"/>
                </a:lnTo>
                <a:lnTo>
                  <a:pt x="6127" y="1685"/>
                </a:lnTo>
                <a:lnTo>
                  <a:pt x="6129" y="1714"/>
                </a:lnTo>
                <a:lnTo>
                  <a:pt x="6129" y="1741"/>
                </a:lnTo>
                <a:lnTo>
                  <a:pt x="6129" y="1768"/>
                </a:lnTo>
                <a:lnTo>
                  <a:pt x="6127" y="1797"/>
                </a:lnTo>
                <a:lnTo>
                  <a:pt x="6550" y="1793"/>
                </a:lnTo>
                <a:lnTo>
                  <a:pt x="6561" y="1792"/>
                </a:lnTo>
                <a:lnTo>
                  <a:pt x="6571" y="1788"/>
                </a:lnTo>
                <a:lnTo>
                  <a:pt x="6579" y="1782"/>
                </a:lnTo>
                <a:lnTo>
                  <a:pt x="6584" y="1775"/>
                </a:lnTo>
                <a:lnTo>
                  <a:pt x="6588" y="1766"/>
                </a:lnTo>
                <a:lnTo>
                  <a:pt x="6589" y="1758"/>
                </a:lnTo>
                <a:lnTo>
                  <a:pt x="6589" y="1751"/>
                </a:lnTo>
                <a:lnTo>
                  <a:pt x="6586" y="1746"/>
                </a:lnTo>
                <a:lnTo>
                  <a:pt x="6520" y="1669"/>
                </a:lnTo>
                <a:lnTo>
                  <a:pt x="6562" y="1370"/>
                </a:lnTo>
                <a:lnTo>
                  <a:pt x="6566" y="1340"/>
                </a:lnTo>
                <a:lnTo>
                  <a:pt x="6567" y="1309"/>
                </a:lnTo>
                <a:lnTo>
                  <a:pt x="6566" y="1281"/>
                </a:lnTo>
                <a:lnTo>
                  <a:pt x="6562" y="1252"/>
                </a:lnTo>
                <a:lnTo>
                  <a:pt x="6557" y="1225"/>
                </a:lnTo>
                <a:lnTo>
                  <a:pt x="6549" y="1198"/>
                </a:lnTo>
                <a:lnTo>
                  <a:pt x="6539" y="1173"/>
                </a:lnTo>
                <a:lnTo>
                  <a:pt x="6525" y="1149"/>
                </a:lnTo>
                <a:lnTo>
                  <a:pt x="6510" y="1127"/>
                </a:lnTo>
                <a:lnTo>
                  <a:pt x="6490" y="1105"/>
                </a:lnTo>
                <a:lnTo>
                  <a:pt x="6468" y="1087"/>
                </a:lnTo>
                <a:lnTo>
                  <a:pt x="6441" y="1070"/>
                </a:lnTo>
                <a:lnTo>
                  <a:pt x="6412" y="1054"/>
                </a:lnTo>
                <a:lnTo>
                  <a:pt x="6378" y="1041"/>
                </a:lnTo>
                <a:lnTo>
                  <a:pt x="6341" y="1031"/>
                </a:lnTo>
                <a:lnTo>
                  <a:pt x="6301" y="1024"/>
                </a:lnTo>
                <a:lnTo>
                  <a:pt x="5238" y="887"/>
                </a:lnTo>
                <a:lnTo>
                  <a:pt x="5150" y="874"/>
                </a:lnTo>
                <a:lnTo>
                  <a:pt x="5071" y="860"/>
                </a:lnTo>
                <a:lnTo>
                  <a:pt x="4997" y="844"/>
                </a:lnTo>
                <a:lnTo>
                  <a:pt x="4963" y="835"/>
                </a:lnTo>
                <a:lnTo>
                  <a:pt x="4929" y="825"/>
                </a:lnTo>
                <a:lnTo>
                  <a:pt x="4896" y="813"/>
                </a:lnTo>
                <a:lnTo>
                  <a:pt x="4863" y="801"/>
                </a:lnTo>
                <a:lnTo>
                  <a:pt x="4833" y="790"/>
                </a:lnTo>
                <a:lnTo>
                  <a:pt x="4801" y="776"/>
                </a:lnTo>
                <a:lnTo>
                  <a:pt x="4771" y="761"/>
                </a:lnTo>
                <a:lnTo>
                  <a:pt x="4740" y="744"/>
                </a:lnTo>
                <a:lnTo>
                  <a:pt x="4678" y="710"/>
                </a:lnTo>
                <a:lnTo>
                  <a:pt x="3944" y="265"/>
                </a:lnTo>
                <a:lnTo>
                  <a:pt x="3905" y="243"/>
                </a:lnTo>
                <a:lnTo>
                  <a:pt x="3863" y="219"/>
                </a:lnTo>
                <a:lnTo>
                  <a:pt x="3816" y="197"/>
                </a:lnTo>
                <a:lnTo>
                  <a:pt x="3769" y="179"/>
                </a:lnTo>
                <a:lnTo>
                  <a:pt x="3720" y="160"/>
                </a:lnTo>
                <a:lnTo>
                  <a:pt x="3694" y="154"/>
                </a:lnTo>
                <a:lnTo>
                  <a:pt x="3669" y="147"/>
                </a:lnTo>
                <a:lnTo>
                  <a:pt x="3644" y="142"/>
                </a:lnTo>
                <a:lnTo>
                  <a:pt x="3620" y="138"/>
                </a:lnTo>
                <a:lnTo>
                  <a:pt x="3595" y="137"/>
                </a:lnTo>
                <a:lnTo>
                  <a:pt x="3571" y="135"/>
                </a:lnTo>
                <a:lnTo>
                  <a:pt x="2291" y="135"/>
                </a:lnTo>
                <a:lnTo>
                  <a:pt x="2250" y="135"/>
                </a:lnTo>
                <a:lnTo>
                  <a:pt x="2210" y="137"/>
                </a:lnTo>
                <a:lnTo>
                  <a:pt x="2173" y="140"/>
                </a:lnTo>
                <a:lnTo>
                  <a:pt x="2137" y="143"/>
                </a:lnTo>
                <a:lnTo>
                  <a:pt x="2104" y="148"/>
                </a:lnTo>
                <a:lnTo>
                  <a:pt x="2072" y="154"/>
                </a:lnTo>
                <a:lnTo>
                  <a:pt x="2041" y="160"/>
                </a:lnTo>
                <a:lnTo>
                  <a:pt x="2011" y="167"/>
                </a:lnTo>
                <a:lnTo>
                  <a:pt x="1980" y="177"/>
                </a:lnTo>
                <a:lnTo>
                  <a:pt x="1952" y="186"/>
                </a:lnTo>
                <a:lnTo>
                  <a:pt x="1925" y="197"/>
                </a:lnTo>
                <a:lnTo>
                  <a:pt x="1896" y="209"/>
                </a:lnTo>
                <a:lnTo>
                  <a:pt x="1840" y="236"/>
                </a:lnTo>
                <a:lnTo>
                  <a:pt x="1785" y="268"/>
                </a:lnTo>
                <a:lnTo>
                  <a:pt x="1157" y="636"/>
                </a:lnTo>
                <a:lnTo>
                  <a:pt x="1105" y="666"/>
                </a:lnTo>
                <a:lnTo>
                  <a:pt x="1059" y="690"/>
                </a:lnTo>
                <a:lnTo>
                  <a:pt x="1019" y="709"/>
                </a:lnTo>
                <a:lnTo>
                  <a:pt x="978" y="724"/>
                </a:lnTo>
                <a:lnTo>
                  <a:pt x="958" y="731"/>
                </a:lnTo>
                <a:lnTo>
                  <a:pt x="938" y="734"/>
                </a:lnTo>
                <a:lnTo>
                  <a:pt x="891" y="742"/>
                </a:lnTo>
                <a:lnTo>
                  <a:pt x="838" y="747"/>
                </a:lnTo>
                <a:lnTo>
                  <a:pt x="774" y="751"/>
                </a:lnTo>
                <a:lnTo>
                  <a:pt x="351" y="764"/>
                </a:lnTo>
                <a:lnTo>
                  <a:pt x="319" y="768"/>
                </a:lnTo>
                <a:lnTo>
                  <a:pt x="305" y="769"/>
                </a:lnTo>
                <a:lnTo>
                  <a:pt x="292" y="773"/>
                </a:lnTo>
                <a:lnTo>
                  <a:pt x="278" y="778"/>
                </a:lnTo>
                <a:lnTo>
                  <a:pt x="268" y="783"/>
                </a:lnTo>
                <a:lnTo>
                  <a:pt x="258" y="790"/>
                </a:lnTo>
                <a:lnTo>
                  <a:pt x="248" y="796"/>
                </a:lnTo>
                <a:lnTo>
                  <a:pt x="240" y="805"/>
                </a:lnTo>
                <a:lnTo>
                  <a:pt x="233" y="815"/>
                </a:lnTo>
                <a:lnTo>
                  <a:pt x="228" y="825"/>
                </a:lnTo>
                <a:lnTo>
                  <a:pt x="223" y="837"/>
                </a:lnTo>
                <a:lnTo>
                  <a:pt x="219" y="850"/>
                </a:lnTo>
                <a:lnTo>
                  <a:pt x="216" y="865"/>
                </a:lnTo>
                <a:lnTo>
                  <a:pt x="214" y="881"/>
                </a:lnTo>
                <a:lnTo>
                  <a:pt x="214" y="899"/>
                </a:lnTo>
                <a:lnTo>
                  <a:pt x="214" y="1429"/>
                </a:lnTo>
                <a:lnTo>
                  <a:pt x="213" y="1441"/>
                </a:lnTo>
                <a:lnTo>
                  <a:pt x="209" y="1453"/>
                </a:lnTo>
                <a:lnTo>
                  <a:pt x="202" y="1463"/>
                </a:lnTo>
                <a:lnTo>
                  <a:pt x="196" y="1473"/>
                </a:lnTo>
                <a:lnTo>
                  <a:pt x="187" y="1481"/>
                </a:lnTo>
                <a:lnTo>
                  <a:pt x="179" y="1490"/>
                </a:lnTo>
                <a:lnTo>
                  <a:pt x="160" y="1503"/>
                </a:lnTo>
                <a:lnTo>
                  <a:pt x="263" y="1631"/>
                </a:lnTo>
                <a:lnTo>
                  <a:pt x="781" y="1677"/>
                </a:lnTo>
                <a:lnTo>
                  <a:pt x="781" y="1885"/>
                </a:lnTo>
                <a:lnTo>
                  <a:pt x="273" y="1827"/>
                </a:lnTo>
                <a:lnTo>
                  <a:pt x="263" y="1824"/>
                </a:lnTo>
                <a:lnTo>
                  <a:pt x="250" y="1817"/>
                </a:lnTo>
                <a:lnTo>
                  <a:pt x="234" y="1809"/>
                </a:lnTo>
                <a:lnTo>
                  <a:pt x="228" y="1802"/>
                </a:lnTo>
                <a:lnTo>
                  <a:pt x="196" y="1765"/>
                </a:lnTo>
                <a:lnTo>
                  <a:pt x="165" y="1729"/>
                </a:lnTo>
                <a:lnTo>
                  <a:pt x="108" y="1669"/>
                </a:lnTo>
                <a:lnTo>
                  <a:pt x="59" y="1616"/>
                </a:lnTo>
                <a:lnTo>
                  <a:pt x="39" y="1593"/>
                </a:lnTo>
                <a:lnTo>
                  <a:pt x="24" y="1569"/>
                </a:lnTo>
                <a:lnTo>
                  <a:pt x="12" y="1549"/>
                </a:lnTo>
                <a:lnTo>
                  <a:pt x="7" y="1537"/>
                </a:lnTo>
                <a:lnTo>
                  <a:pt x="3" y="1527"/>
                </a:lnTo>
                <a:lnTo>
                  <a:pt x="2" y="1517"/>
                </a:lnTo>
                <a:lnTo>
                  <a:pt x="0" y="1507"/>
                </a:lnTo>
                <a:lnTo>
                  <a:pt x="2" y="1496"/>
                </a:lnTo>
                <a:lnTo>
                  <a:pt x="3" y="1486"/>
                </a:lnTo>
                <a:lnTo>
                  <a:pt x="7" y="1475"/>
                </a:lnTo>
                <a:lnTo>
                  <a:pt x="12" y="1464"/>
                </a:lnTo>
                <a:lnTo>
                  <a:pt x="19" y="1454"/>
                </a:lnTo>
                <a:lnTo>
                  <a:pt x="27" y="1442"/>
                </a:lnTo>
                <a:lnTo>
                  <a:pt x="37" y="1431"/>
                </a:lnTo>
                <a:lnTo>
                  <a:pt x="49" y="1421"/>
                </a:lnTo>
                <a:lnTo>
                  <a:pt x="79" y="1395"/>
                </a:lnTo>
                <a:lnTo>
                  <a:pt x="79" y="899"/>
                </a:lnTo>
                <a:lnTo>
                  <a:pt x="81" y="865"/>
                </a:lnTo>
                <a:lnTo>
                  <a:pt x="84" y="833"/>
                </a:lnTo>
                <a:lnTo>
                  <a:pt x="91" y="805"/>
                </a:lnTo>
                <a:lnTo>
                  <a:pt x="101" y="778"/>
                </a:lnTo>
                <a:lnTo>
                  <a:pt x="111" y="754"/>
                </a:lnTo>
                <a:lnTo>
                  <a:pt x="125" y="732"/>
                </a:lnTo>
                <a:lnTo>
                  <a:pt x="142" y="712"/>
                </a:lnTo>
                <a:lnTo>
                  <a:pt x="159" y="695"/>
                </a:lnTo>
                <a:lnTo>
                  <a:pt x="177" y="680"/>
                </a:lnTo>
                <a:lnTo>
                  <a:pt x="199" y="668"/>
                </a:lnTo>
                <a:lnTo>
                  <a:pt x="221" y="656"/>
                </a:lnTo>
                <a:lnTo>
                  <a:pt x="243" y="648"/>
                </a:lnTo>
                <a:lnTo>
                  <a:pt x="268" y="641"/>
                </a:lnTo>
                <a:lnTo>
                  <a:pt x="294" y="636"/>
                </a:lnTo>
                <a:lnTo>
                  <a:pt x="319" y="631"/>
                </a:lnTo>
                <a:lnTo>
                  <a:pt x="346" y="629"/>
                </a:lnTo>
                <a:lnTo>
                  <a:pt x="827" y="611"/>
                </a:lnTo>
                <a:lnTo>
                  <a:pt x="849" y="607"/>
                </a:lnTo>
                <a:lnTo>
                  <a:pt x="874" y="604"/>
                </a:lnTo>
                <a:lnTo>
                  <a:pt x="899" y="599"/>
                </a:lnTo>
                <a:lnTo>
                  <a:pt x="923" y="590"/>
                </a:lnTo>
                <a:lnTo>
                  <a:pt x="946" y="584"/>
                </a:lnTo>
                <a:lnTo>
                  <a:pt x="968" y="575"/>
                </a:lnTo>
                <a:lnTo>
                  <a:pt x="987" y="567"/>
                </a:lnTo>
                <a:lnTo>
                  <a:pt x="1004" y="558"/>
                </a:lnTo>
                <a:lnTo>
                  <a:pt x="1719" y="150"/>
                </a:lnTo>
                <a:lnTo>
                  <a:pt x="1783" y="115"/>
                </a:lnTo>
                <a:lnTo>
                  <a:pt x="1813" y="100"/>
                </a:lnTo>
                <a:lnTo>
                  <a:pt x="1846" y="84"/>
                </a:lnTo>
                <a:lnTo>
                  <a:pt x="1876" y="73"/>
                </a:lnTo>
                <a:lnTo>
                  <a:pt x="1908" y="59"/>
                </a:lnTo>
                <a:lnTo>
                  <a:pt x="1940" y="49"/>
                </a:lnTo>
                <a:lnTo>
                  <a:pt x="1974" y="39"/>
                </a:lnTo>
                <a:lnTo>
                  <a:pt x="2007" y="30"/>
                </a:lnTo>
                <a:lnTo>
                  <a:pt x="2043" y="22"/>
                </a:lnTo>
                <a:lnTo>
                  <a:pt x="2080" y="15"/>
                </a:lnTo>
                <a:lnTo>
                  <a:pt x="2119" y="10"/>
                </a:lnTo>
                <a:lnTo>
                  <a:pt x="2159" y="5"/>
                </a:lnTo>
                <a:lnTo>
                  <a:pt x="2201" y="3"/>
                </a:lnTo>
                <a:lnTo>
                  <a:pt x="2245" y="2"/>
                </a:lnTo>
                <a:lnTo>
                  <a:pt x="2291" y="0"/>
                </a:lnTo>
                <a:lnTo>
                  <a:pt x="3608" y="0"/>
                </a:lnTo>
                <a:lnTo>
                  <a:pt x="3629" y="2"/>
                </a:lnTo>
                <a:lnTo>
                  <a:pt x="3649" y="3"/>
                </a:lnTo>
                <a:lnTo>
                  <a:pt x="3672" y="7"/>
                </a:lnTo>
                <a:lnTo>
                  <a:pt x="3696" y="12"/>
                </a:lnTo>
                <a:lnTo>
                  <a:pt x="3750" y="27"/>
                </a:lnTo>
                <a:lnTo>
                  <a:pt x="3809" y="47"/>
                </a:lnTo>
                <a:lnTo>
                  <a:pt x="3872" y="71"/>
                </a:lnTo>
                <a:lnTo>
                  <a:pt x="3937" y="101"/>
                </a:lnTo>
                <a:lnTo>
                  <a:pt x="4005" y="137"/>
                </a:lnTo>
                <a:lnTo>
                  <a:pt x="4074" y="175"/>
                </a:lnTo>
                <a:lnTo>
                  <a:pt x="4808" y="612"/>
                </a:lnTo>
                <a:lnTo>
                  <a:pt x="4852" y="636"/>
                </a:lnTo>
                <a:lnTo>
                  <a:pt x="4897" y="658"/>
                </a:lnTo>
                <a:lnTo>
                  <a:pt x="4946" y="677"/>
                </a:lnTo>
                <a:lnTo>
                  <a:pt x="4997" y="693"/>
                </a:lnTo>
                <a:lnTo>
                  <a:pt x="5049" y="707"/>
                </a:lnTo>
                <a:lnTo>
                  <a:pt x="5103" y="719"/>
                </a:lnTo>
                <a:lnTo>
                  <a:pt x="5159" y="729"/>
                </a:lnTo>
                <a:lnTo>
                  <a:pt x="5216" y="737"/>
                </a:lnTo>
                <a:lnTo>
                  <a:pt x="6272" y="874"/>
                </a:lnTo>
                <a:lnTo>
                  <a:pt x="6324" y="882"/>
                </a:lnTo>
                <a:lnTo>
                  <a:pt x="6375" y="894"/>
                </a:lnTo>
                <a:lnTo>
                  <a:pt x="6422" y="909"/>
                </a:lnTo>
                <a:lnTo>
                  <a:pt x="6466" y="926"/>
                </a:lnTo>
                <a:lnTo>
                  <a:pt x="6507" y="948"/>
                </a:lnTo>
                <a:lnTo>
                  <a:pt x="6525" y="960"/>
                </a:lnTo>
                <a:lnTo>
                  <a:pt x="6544" y="972"/>
                </a:lnTo>
                <a:lnTo>
                  <a:pt x="6561" y="984"/>
                </a:lnTo>
                <a:lnTo>
                  <a:pt x="6577" y="997"/>
                </a:lnTo>
                <a:lnTo>
                  <a:pt x="6593" y="1012"/>
                </a:lnTo>
                <a:lnTo>
                  <a:pt x="6608" y="1026"/>
                </a:lnTo>
                <a:lnTo>
                  <a:pt x="6621" y="1041"/>
                </a:lnTo>
                <a:lnTo>
                  <a:pt x="6633" y="1058"/>
                </a:lnTo>
                <a:lnTo>
                  <a:pt x="6645" y="1073"/>
                </a:lnTo>
                <a:lnTo>
                  <a:pt x="6657" y="1090"/>
                </a:lnTo>
                <a:lnTo>
                  <a:pt x="6667" y="1107"/>
                </a:lnTo>
                <a:lnTo>
                  <a:pt x="6675" y="1125"/>
                </a:lnTo>
                <a:lnTo>
                  <a:pt x="6682" y="1144"/>
                </a:lnTo>
                <a:lnTo>
                  <a:pt x="6689" y="1162"/>
                </a:lnTo>
                <a:lnTo>
                  <a:pt x="6696" y="1183"/>
                </a:lnTo>
                <a:lnTo>
                  <a:pt x="6699" y="1201"/>
                </a:lnTo>
                <a:lnTo>
                  <a:pt x="6702" y="1221"/>
                </a:lnTo>
                <a:lnTo>
                  <a:pt x="6706" y="1242"/>
                </a:lnTo>
                <a:lnTo>
                  <a:pt x="6706" y="1264"/>
                </a:lnTo>
                <a:lnTo>
                  <a:pt x="6706" y="1286"/>
                </a:lnTo>
                <a:lnTo>
                  <a:pt x="6704" y="1306"/>
                </a:lnTo>
                <a:lnTo>
                  <a:pt x="6702" y="1329"/>
                </a:lnTo>
                <a:lnTo>
                  <a:pt x="6660" y="1633"/>
                </a:lnTo>
                <a:lnTo>
                  <a:pt x="6672" y="1642"/>
                </a:lnTo>
                <a:lnTo>
                  <a:pt x="6682" y="1650"/>
                </a:lnTo>
                <a:lnTo>
                  <a:pt x="6690" y="1658"/>
                </a:lnTo>
                <a:lnTo>
                  <a:pt x="6699" y="1669"/>
                </a:lnTo>
                <a:lnTo>
                  <a:pt x="6714" y="1691"/>
                </a:lnTo>
                <a:lnTo>
                  <a:pt x="6724" y="1712"/>
                </a:lnTo>
                <a:lnTo>
                  <a:pt x="6731" y="1736"/>
                </a:lnTo>
                <a:lnTo>
                  <a:pt x="6736" y="1761"/>
                </a:lnTo>
                <a:lnTo>
                  <a:pt x="6736" y="1785"/>
                </a:lnTo>
                <a:lnTo>
                  <a:pt x="6733" y="1810"/>
                </a:lnTo>
                <a:lnTo>
                  <a:pt x="6726" y="1832"/>
                </a:lnTo>
                <a:lnTo>
                  <a:pt x="6714" y="1854"/>
                </a:lnTo>
                <a:lnTo>
                  <a:pt x="6709" y="1864"/>
                </a:lnTo>
                <a:lnTo>
                  <a:pt x="6701" y="1874"/>
                </a:lnTo>
                <a:lnTo>
                  <a:pt x="6692" y="1883"/>
                </a:lnTo>
                <a:lnTo>
                  <a:pt x="6684" y="1891"/>
                </a:lnTo>
                <a:lnTo>
                  <a:pt x="6674" y="1900"/>
                </a:lnTo>
                <a:lnTo>
                  <a:pt x="6662" y="1906"/>
                </a:lnTo>
                <a:lnTo>
                  <a:pt x="6650" y="1913"/>
                </a:lnTo>
                <a:lnTo>
                  <a:pt x="6638" y="1918"/>
                </a:lnTo>
                <a:lnTo>
                  <a:pt x="6625" y="1922"/>
                </a:lnTo>
                <a:lnTo>
                  <a:pt x="6609" y="1925"/>
                </a:lnTo>
                <a:lnTo>
                  <a:pt x="6594" y="1927"/>
                </a:lnTo>
                <a:lnTo>
                  <a:pt x="6577" y="1928"/>
                </a:lnTo>
                <a:lnTo>
                  <a:pt x="6093" y="1933"/>
                </a:lnTo>
                <a:lnTo>
                  <a:pt x="6078" y="1972"/>
                </a:lnTo>
                <a:lnTo>
                  <a:pt x="6060" y="2008"/>
                </a:lnTo>
                <a:lnTo>
                  <a:pt x="6038" y="2041"/>
                </a:lnTo>
                <a:lnTo>
                  <a:pt x="6014" y="2073"/>
                </a:lnTo>
                <a:lnTo>
                  <a:pt x="5989" y="2104"/>
                </a:lnTo>
                <a:lnTo>
                  <a:pt x="5960" y="2133"/>
                </a:lnTo>
                <a:lnTo>
                  <a:pt x="5931" y="2160"/>
                </a:lnTo>
                <a:lnTo>
                  <a:pt x="5899" y="2183"/>
                </a:lnTo>
                <a:lnTo>
                  <a:pt x="5866" y="2205"/>
                </a:lnTo>
                <a:lnTo>
                  <a:pt x="5830" y="2225"/>
                </a:lnTo>
                <a:lnTo>
                  <a:pt x="5793" y="2242"/>
                </a:lnTo>
                <a:lnTo>
                  <a:pt x="5754" y="2256"/>
                </a:lnTo>
                <a:lnTo>
                  <a:pt x="5715" y="2266"/>
                </a:lnTo>
                <a:lnTo>
                  <a:pt x="5673" y="2274"/>
                </a:lnTo>
                <a:lnTo>
                  <a:pt x="5633" y="2279"/>
                </a:lnTo>
                <a:lnTo>
                  <a:pt x="5589" y="2281"/>
                </a:lnTo>
                <a:lnTo>
                  <a:pt x="5562" y="2281"/>
                </a:lnTo>
                <a:lnTo>
                  <a:pt x="5535" y="2278"/>
                </a:lnTo>
                <a:lnTo>
                  <a:pt x="5508" y="2274"/>
                </a:lnTo>
                <a:lnTo>
                  <a:pt x="5481" y="2269"/>
                </a:lnTo>
                <a:lnTo>
                  <a:pt x="5454" y="2264"/>
                </a:lnTo>
                <a:lnTo>
                  <a:pt x="5429" y="2257"/>
                </a:lnTo>
                <a:lnTo>
                  <a:pt x="5403" y="2249"/>
                </a:lnTo>
                <a:lnTo>
                  <a:pt x="5380" y="2239"/>
                </a:lnTo>
                <a:lnTo>
                  <a:pt x="5356" y="2227"/>
                </a:lnTo>
                <a:lnTo>
                  <a:pt x="5332" y="2215"/>
                </a:lnTo>
                <a:lnTo>
                  <a:pt x="5309" y="2203"/>
                </a:lnTo>
                <a:lnTo>
                  <a:pt x="5287" y="2188"/>
                </a:lnTo>
                <a:lnTo>
                  <a:pt x="5267" y="2173"/>
                </a:lnTo>
                <a:lnTo>
                  <a:pt x="5246" y="2158"/>
                </a:lnTo>
                <a:lnTo>
                  <a:pt x="5226" y="2141"/>
                </a:lnTo>
                <a:lnTo>
                  <a:pt x="5208" y="2122"/>
                </a:lnTo>
                <a:lnTo>
                  <a:pt x="5189" y="2104"/>
                </a:lnTo>
                <a:lnTo>
                  <a:pt x="5172" y="2085"/>
                </a:lnTo>
                <a:lnTo>
                  <a:pt x="5157" y="2063"/>
                </a:lnTo>
                <a:lnTo>
                  <a:pt x="5142" y="2043"/>
                </a:lnTo>
                <a:lnTo>
                  <a:pt x="5128" y="2021"/>
                </a:lnTo>
                <a:lnTo>
                  <a:pt x="5115" y="1999"/>
                </a:lnTo>
                <a:lnTo>
                  <a:pt x="5103" y="1976"/>
                </a:lnTo>
                <a:lnTo>
                  <a:pt x="5091" y="1952"/>
                </a:lnTo>
                <a:lnTo>
                  <a:pt x="5083" y="1927"/>
                </a:lnTo>
                <a:lnTo>
                  <a:pt x="5074" y="1901"/>
                </a:lnTo>
                <a:lnTo>
                  <a:pt x="5066" y="1876"/>
                </a:lnTo>
                <a:lnTo>
                  <a:pt x="5061" y="1849"/>
                </a:lnTo>
                <a:lnTo>
                  <a:pt x="5056" y="1824"/>
                </a:lnTo>
                <a:lnTo>
                  <a:pt x="5052" y="1797"/>
                </a:lnTo>
                <a:lnTo>
                  <a:pt x="5051" y="1768"/>
                </a:lnTo>
                <a:lnTo>
                  <a:pt x="5049" y="1741"/>
                </a:lnTo>
                <a:lnTo>
                  <a:pt x="5051" y="1714"/>
                </a:lnTo>
                <a:lnTo>
                  <a:pt x="5052" y="1685"/>
                </a:lnTo>
                <a:lnTo>
                  <a:pt x="5056" y="1658"/>
                </a:lnTo>
                <a:lnTo>
                  <a:pt x="5061" y="1631"/>
                </a:lnTo>
                <a:lnTo>
                  <a:pt x="5066" y="1606"/>
                </a:lnTo>
                <a:lnTo>
                  <a:pt x="5074" y="1581"/>
                </a:lnTo>
                <a:lnTo>
                  <a:pt x="5083" y="1556"/>
                </a:lnTo>
                <a:lnTo>
                  <a:pt x="5091" y="1530"/>
                </a:lnTo>
                <a:lnTo>
                  <a:pt x="5103" y="1507"/>
                </a:lnTo>
                <a:lnTo>
                  <a:pt x="5115" y="1483"/>
                </a:lnTo>
                <a:lnTo>
                  <a:pt x="5128" y="1461"/>
                </a:lnTo>
                <a:lnTo>
                  <a:pt x="5142" y="1439"/>
                </a:lnTo>
                <a:lnTo>
                  <a:pt x="5157" y="1419"/>
                </a:lnTo>
                <a:lnTo>
                  <a:pt x="5172" y="1397"/>
                </a:lnTo>
                <a:lnTo>
                  <a:pt x="5189" y="1378"/>
                </a:lnTo>
                <a:lnTo>
                  <a:pt x="5208" y="1360"/>
                </a:lnTo>
                <a:lnTo>
                  <a:pt x="5226" y="1341"/>
                </a:lnTo>
                <a:lnTo>
                  <a:pt x="5246" y="1324"/>
                </a:lnTo>
                <a:lnTo>
                  <a:pt x="5267" y="1309"/>
                </a:lnTo>
                <a:lnTo>
                  <a:pt x="5287" y="1294"/>
                </a:lnTo>
                <a:lnTo>
                  <a:pt x="5309" y="1279"/>
                </a:lnTo>
                <a:lnTo>
                  <a:pt x="5332" y="1267"/>
                </a:lnTo>
                <a:lnTo>
                  <a:pt x="5356" y="1255"/>
                </a:lnTo>
                <a:lnTo>
                  <a:pt x="5380" y="1243"/>
                </a:lnTo>
                <a:lnTo>
                  <a:pt x="5403" y="1233"/>
                </a:lnTo>
                <a:lnTo>
                  <a:pt x="5429" y="1225"/>
                </a:lnTo>
                <a:lnTo>
                  <a:pt x="5454" y="1218"/>
                </a:lnTo>
                <a:lnTo>
                  <a:pt x="5481" y="1211"/>
                </a:lnTo>
                <a:lnTo>
                  <a:pt x="5508" y="1208"/>
                </a:lnTo>
                <a:lnTo>
                  <a:pt x="5535" y="1205"/>
                </a:lnTo>
                <a:lnTo>
                  <a:pt x="5562" y="1201"/>
                </a:lnTo>
                <a:lnTo>
                  <a:pt x="5589" y="1201"/>
                </a:lnTo>
                <a:close/>
                <a:moveTo>
                  <a:pt x="5589" y="1471"/>
                </a:moveTo>
                <a:lnTo>
                  <a:pt x="5589" y="1471"/>
                </a:lnTo>
                <a:lnTo>
                  <a:pt x="5562" y="1473"/>
                </a:lnTo>
                <a:lnTo>
                  <a:pt x="5535" y="1476"/>
                </a:lnTo>
                <a:lnTo>
                  <a:pt x="5510" y="1483"/>
                </a:lnTo>
                <a:lnTo>
                  <a:pt x="5484" y="1493"/>
                </a:lnTo>
                <a:lnTo>
                  <a:pt x="5461" y="1503"/>
                </a:lnTo>
                <a:lnTo>
                  <a:pt x="5439" y="1517"/>
                </a:lnTo>
                <a:lnTo>
                  <a:pt x="5418" y="1534"/>
                </a:lnTo>
                <a:lnTo>
                  <a:pt x="5398" y="1550"/>
                </a:lnTo>
                <a:lnTo>
                  <a:pt x="5381" y="1569"/>
                </a:lnTo>
                <a:lnTo>
                  <a:pt x="5366" y="1591"/>
                </a:lnTo>
                <a:lnTo>
                  <a:pt x="5353" y="1613"/>
                </a:lnTo>
                <a:lnTo>
                  <a:pt x="5341" y="1637"/>
                </a:lnTo>
                <a:lnTo>
                  <a:pt x="5332" y="1660"/>
                </a:lnTo>
                <a:lnTo>
                  <a:pt x="5326" y="1687"/>
                </a:lnTo>
                <a:lnTo>
                  <a:pt x="5321" y="1714"/>
                </a:lnTo>
                <a:lnTo>
                  <a:pt x="5319" y="1741"/>
                </a:lnTo>
                <a:lnTo>
                  <a:pt x="5321" y="1768"/>
                </a:lnTo>
                <a:lnTo>
                  <a:pt x="5326" y="1795"/>
                </a:lnTo>
                <a:lnTo>
                  <a:pt x="5332" y="1822"/>
                </a:lnTo>
                <a:lnTo>
                  <a:pt x="5341" y="1846"/>
                </a:lnTo>
                <a:lnTo>
                  <a:pt x="5353" y="1869"/>
                </a:lnTo>
                <a:lnTo>
                  <a:pt x="5366" y="1891"/>
                </a:lnTo>
                <a:lnTo>
                  <a:pt x="5381" y="1913"/>
                </a:lnTo>
                <a:lnTo>
                  <a:pt x="5398" y="1932"/>
                </a:lnTo>
                <a:lnTo>
                  <a:pt x="5418" y="1949"/>
                </a:lnTo>
                <a:lnTo>
                  <a:pt x="5439" y="1966"/>
                </a:lnTo>
                <a:lnTo>
                  <a:pt x="5461" y="1979"/>
                </a:lnTo>
                <a:lnTo>
                  <a:pt x="5484" y="1989"/>
                </a:lnTo>
                <a:lnTo>
                  <a:pt x="5510" y="1999"/>
                </a:lnTo>
                <a:lnTo>
                  <a:pt x="5535" y="2006"/>
                </a:lnTo>
                <a:lnTo>
                  <a:pt x="5562" y="2009"/>
                </a:lnTo>
                <a:lnTo>
                  <a:pt x="5589" y="2011"/>
                </a:lnTo>
                <a:lnTo>
                  <a:pt x="5618" y="2009"/>
                </a:lnTo>
                <a:lnTo>
                  <a:pt x="5645" y="2006"/>
                </a:lnTo>
                <a:lnTo>
                  <a:pt x="5670" y="1999"/>
                </a:lnTo>
                <a:lnTo>
                  <a:pt x="5695" y="1989"/>
                </a:lnTo>
                <a:lnTo>
                  <a:pt x="5719" y="1979"/>
                </a:lnTo>
                <a:lnTo>
                  <a:pt x="5741" y="1966"/>
                </a:lnTo>
                <a:lnTo>
                  <a:pt x="5761" y="1949"/>
                </a:lnTo>
                <a:lnTo>
                  <a:pt x="5779" y="1932"/>
                </a:lnTo>
                <a:lnTo>
                  <a:pt x="5798" y="1913"/>
                </a:lnTo>
                <a:lnTo>
                  <a:pt x="5813" y="1891"/>
                </a:lnTo>
                <a:lnTo>
                  <a:pt x="5827" y="1869"/>
                </a:lnTo>
                <a:lnTo>
                  <a:pt x="5839" y="1846"/>
                </a:lnTo>
                <a:lnTo>
                  <a:pt x="5847" y="1822"/>
                </a:lnTo>
                <a:lnTo>
                  <a:pt x="5854" y="1795"/>
                </a:lnTo>
                <a:lnTo>
                  <a:pt x="5857" y="1768"/>
                </a:lnTo>
                <a:lnTo>
                  <a:pt x="5859" y="1741"/>
                </a:lnTo>
                <a:lnTo>
                  <a:pt x="5857" y="1714"/>
                </a:lnTo>
                <a:lnTo>
                  <a:pt x="5854" y="1687"/>
                </a:lnTo>
                <a:lnTo>
                  <a:pt x="5847" y="1660"/>
                </a:lnTo>
                <a:lnTo>
                  <a:pt x="5839" y="1637"/>
                </a:lnTo>
                <a:lnTo>
                  <a:pt x="5827" y="1613"/>
                </a:lnTo>
                <a:lnTo>
                  <a:pt x="5813" y="1591"/>
                </a:lnTo>
                <a:lnTo>
                  <a:pt x="5798" y="1569"/>
                </a:lnTo>
                <a:lnTo>
                  <a:pt x="5779" y="1550"/>
                </a:lnTo>
                <a:lnTo>
                  <a:pt x="5761" y="1534"/>
                </a:lnTo>
                <a:lnTo>
                  <a:pt x="5741" y="1517"/>
                </a:lnTo>
                <a:lnTo>
                  <a:pt x="5719" y="1503"/>
                </a:lnTo>
                <a:lnTo>
                  <a:pt x="5695" y="1493"/>
                </a:lnTo>
                <a:lnTo>
                  <a:pt x="5670" y="1483"/>
                </a:lnTo>
                <a:lnTo>
                  <a:pt x="5645" y="1476"/>
                </a:lnTo>
                <a:lnTo>
                  <a:pt x="5618" y="1473"/>
                </a:lnTo>
                <a:lnTo>
                  <a:pt x="5589" y="1471"/>
                </a:lnTo>
                <a:close/>
              </a:path>
            </a:pathLst>
          </a:custGeom>
          <a:solidFill>
            <a:schemeClr val="bg1"/>
          </a:solidFill>
          <a:ln w="9525">
            <a:noFill/>
            <a:round/>
            <a:headEnd/>
            <a:tailEnd/>
          </a:ln>
        </p:spPr>
        <p:txBody>
          <a:bodyPr vert="horz" wrap="square" lIns="91440" tIns="45720" rIns="91440" bIns="45720" anchor="t"/>
          <a:lstStyle/>
          <a:p>
            <a:pPr defTabSz="914077"/>
            <a:endParaRPr lang="de-DE">
              <a:solidFill>
                <a:srgbClr val="000000"/>
              </a:solidFill>
            </a:endParaRPr>
          </a:p>
        </p:txBody>
      </p:sp>
      <p:sp>
        <p:nvSpPr>
          <p:cNvPr id="71" name="Freeform 14">
            <a:hlinkClick r:id="rId7" action="ppaction://hlinksldjump"/>
          </p:cNvPr>
          <p:cNvSpPr>
            <a:spLocks/>
          </p:cNvSpPr>
          <p:nvPr/>
        </p:nvSpPr>
        <p:spPr bwMode="auto">
          <a:xfrm>
            <a:off x="10975615" y="1286178"/>
            <a:ext cx="548899" cy="684353"/>
          </a:xfrm>
          <a:custGeom>
            <a:avLst/>
            <a:gdLst>
              <a:gd name="T0" fmla="*/ 121 w 121"/>
              <a:gd name="T1" fmla="*/ 84 h 129"/>
              <a:gd name="T2" fmla="*/ 121 w 121"/>
              <a:gd name="T3" fmla="*/ 85 h 129"/>
              <a:gd name="T4" fmla="*/ 119 w 121"/>
              <a:gd name="T5" fmla="*/ 88 h 129"/>
              <a:gd name="T6" fmla="*/ 116 w 121"/>
              <a:gd name="T7" fmla="*/ 89 h 129"/>
              <a:gd name="T8" fmla="*/ 73 w 121"/>
              <a:gd name="T9" fmla="*/ 77 h 129"/>
              <a:gd name="T10" fmla="*/ 73 w 121"/>
              <a:gd name="T11" fmla="*/ 85 h 129"/>
              <a:gd name="T12" fmla="*/ 73 w 121"/>
              <a:gd name="T13" fmla="*/ 111 h 129"/>
              <a:gd name="T14" fmla="*/ 87 w 121"/>
              <a:gd name="T15" fmla="*/ 121 h 129"/>
              <a:gd name="T16" fmla="*/ 89 w 121"/>
              <a:gd name="T17" fmla="*/ 124 h 129"/>
              <a:gd name="T18" fmla="*/ 89 w 121"/>
              <a:gd name="T19" fmla="*/ 125 h 129"/>
              <a:gd name="T20" fmla="*/ 87 w 121"/>
              <a:gd name="T21" fmla="*/ 128 h 129"/>
              <a:gd name="T22" fmla="*/ 84 w 121"/>
              <a:gd name="T23" fmla="*/ 129 h 129"/>
              <a:gd name="T24" fmla="*/ 61 w 121"/>
              <a:gd name="T25" fmla="*/ 121 h 129"/>
              <a:gd name="T26" fmla="*/ 38 w 121"/>
              <a:gd name="T27" fmla="*/ 129 h 129"/>
              <a:gd name="T28" fmla="*/ 34 w 121"/>
              <a:gd name="T29" fmla="*/ 128 h 129"/>
              <a:gd name="T30" fmla="*/ 32 w 121"/>
              <a:gd name="T31" fmla="*/ 125 h 129"/>
              <a:gd name="T32" fmla="*/ 32 w 121"/>
              <a:gd name="T33" fmla="*/ 124 h 129"/>
              <a:gd name="T34" fmla="*/ 34 w 121"/>
              <a:gd name="T35" fmla="*/ 121 h 129"/>
              <a:gd name="T36" fmla="*/ 48 w 121"/>
              <a:gd name="T37" fmla="*/ 111 h 129"/>
              <a:gd name="T38" fmla="*/ 48 w 121"/>
              <a:gd name="T39" fmla="*/ 85 h 129"/>
              <a:gd name="T40" fmla="*/ 48 w 121"/>
              <a:gd name="T41" fmla="*/ 77 h 129"/>
              <a:gd name="T42" fmla="*/ 5 w 121"/>
              <a:gd name="T43" fmla="*/ 89 h 129"/>
              <a:gd name="T44" fmla="*/ 2 w 121"/>
              <a:gd name="T45" fmla="*/ 88 h 129"/>
              <a:gd name="T46" fmla="*/ 0 w 121"/>
              <a:gd name="T47" fmla="*/ 85 h 129"/>
              <a:gd name="T48" fmla="*/ 0 w 121"/>
              <a:gd name="T49" fmla="*/ 84 h 129"/>
              <a:gd name="T50" fmla="*/ 2 w 121"/>
              <a:gd name="T51" fmla="*/ 81 h 129"/>
              <a:gd name="T52" fmla="*/ 48 w 121"/>
              <a:gd name="T53" fmla="*/ 46 h 129"/>
              <a:gd name="T54" fmla="*/ 48 w 121"/>
              <a:gd name="T55" fmla="*/ 24 h 129"/>
              <a:gd name="T56" fmla="*/ 61 w 121"/>
              <a:gd name="T57" fmla="*/ 0 h 129"/>
              <a:gd name="T58" fmla="*/ 73 w 121"/>
              <a:gd name="T59" fmla="*/ 24 h 129"/>
              <a:gd name="T60" fmla="*/ 73 w 121"/>
              <a:gd name="T61" fmla="*/ 46 h 129"/>
              <a:gd name="T62" fmla="*/ 119 w 121"/>
              <a:gd name="T63" fmla="*/ 81 h 129"/>
              <a:gd name="T64" fmla="*/ 121 w 121"/>
              <a:gd name="T65" fmla="*/ 8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29">
                <a:moveTo>
                  <a:pt x="121" y="84"/>
                </a:moveTo>
                <a:cubicBezTo>
                  <a:pt x="121" y="85"/>
                  <a:pt x="121" y="85"/>
                  <a:pt x="121" y="85"/>
                </a:cubicBezTo>
                <a:cubicBezTo>
                  <a:pt x="121" y="86"/>
                  <a:pt x="120" y="87"/>
                  <a:pt x="119" y="88"/>
                </a:cubicBezTo>
                <a:cubicBezTo>
                  <a:pt x="118" y="89"/>
                  <a:pt x="117" y="89"/>
                  <a:pt x="116" y="89"/>
                </a:cubicBezTo>
                <a:cubicBezTo>
                  <a:pt x="73" y="77"/>
                  <a:pt x="73" y="77"/>
                  <a:pt x="73" y="77"/>
                </a:cubicBezTo>
                <a:cubicBezTo>
                  <a:pt x="73" y="85"/>
                  <a:pt x="73" y="85"/>
                  <a:pt x="73" y="85"/>
                </a:cubicBezTo>
                <a:cubicBezTo>
                  <a:pt x="73" y="111"/>
                  <a:pt x="73" y="111"/>
                  <a:pt x="73" y="111"/>
                </a:cubicBezTo>
                <a:cubicBezTo>
                  <a:pt x="87" y="121"/>
                  <a:pt x="87" y="121"/>
                  <a:pt x="87" y="121"/>
                </a:cubicBezTo>
                <a:cubicBezTo>
                  <a:pt x="88" y="122"/>
                  <a:pt x="89" y="123"/>
                  <a:pt x="89" y="124"/>
                </a:cubicBezTo>
                <a:cubicBezTo>
                  <a:pt x="89" y="125"/>
                  <a:pt x="89" y="125"/>
                  <a:pt x="89" y="125"/>
                </a:cubicBezTo>
                <a:cubicBezTo>
                  <a:pt x="89" y="126"/>
                  <a:pt x="88" y="127"/>
                  <a:pt x="87" y="128"/>
                </a:cubicBezTo>
                <a:cubicBezTo>
                  <a:pt x="86" y="129"/>
                  <a:pt x="85" y="129"/>
                  <a:pt x="84" y="129"/>
                </a:cubicBezTo>
                <a:cubicBezTo>
                  <a:pt x="61" y="121"/>
                  <a:pt x="61" y="121"/>
                  <a:pt x="61" y="121"/>
                </a:cubicBezTo>
                <a:cubicBezTo>
                  <a:pt x="38" y="129"/>
                  <a:pt x="38" y="129"/>
                  <a:pt x="38" y="129"/>
                </a:cubicBezTo>
                <a:cubicBezTo>
                  <a:pt x="36" y="129"/>
                  <a:pt x="35" y="129"/>
                  <a:pt x="34" y="128"/>
                </a:cubicBezTo>
                <a:cubicBezTo>
                  <a:pt x="33" y="127"/>
                  <a:pt x="32" y="126"/>
                  <a:pt x="32" y="125"/>
                </a:cubicBezTo>
                <a:cubicBezTo>
                  <a:pt x="32" y="124"/>
                  <a:pt x="32" y="124"/>
                  <a:pt x="32" y="124"/>
                </a:cubicBezTo>
                <a:cubicBezTo>
                  <a:pt x="32" y="123"/>
                  <a:pt x="33" y="122"/>
                  <a:pt x="34" y="121"/>
                </a:cubicBezTo>
                <a:cubicBezTo>
                  <a:pt x="48" y="111"/>
                  <a:pt x="48" y="111"/>
                  <a:pt x="48" y="111"/>
                </a:cubicBezTo>
                <a:cubicBezTo>
                  <a:pt x="48" y="85"/>
                  <a:pt x="48" y="85"/>
                  <a:pt x="48" y="85"/>
                </a:cubicBezTo>
                <a:cubicBezTo>
                  <a:pt x="48" y="77"/>
                  <a:pt x="48" y="77"/>
                  <a:pt x="48" y="77"/>
                </a:cubicBezTo>
                <a:cubicBezTo>
                  <a:pt x="5" y="89"/>
                  <a:pt x="5" y="89"/>
                  <a:pt x="5" y="89"/>
                </a:cubicBezTo>
                <a:cubicBezTo>
                  <a:pt x="4" y="89"/>
                  <a:pt x="3" y="89"/>
                  <a:pt x="2" y="88"/>
                </a:cubicBezTo>
                <a:cubicBezTo>
                  <a:pt x="1" y="87"/>
                  <a:pt x="0" y="86"/>
                  <a:pt x="0" y="85"/>
                </a:cubicBezTo>
                <a:cubicBezTo>
                  <a:pt x="0" y="84"/>
                  <a:pt x="0" y="84"/>
                  <a:pt x="0" y="84"/>
                </a:cubicBezTo>
                <a:cubicBezTo>
                  <a:pt x="0" y="83"/>
                  <a:pt x="1" y="81"/>
                  <a:pt x="2" y="81"/>
                </a:cubicBezTo>
                <a:cubicBezTo>
                  <a:pt x="48" y="46"/>
                  <a:pt x="48" y="46"/>
                  <a:pt x="48" y="46"/>
                </a:cubicBezTo>
                <a:cubicBezTo>
                  <a:pt x="48" y="24"/>
                  <a:pt x="48" y="24"/>
                  <a:pt x="48" y="24"/>
                </a:cubicBezTo>
                <a:cubicBezTo>
                  <a:pt x="48" y="18"/>
                  <a:pt x="55" y="0"/>
                  <a:pt x="61" y="0"/>
                </a:cubicBezTo>
                <a:cubicBezTo>
                  <a:pt x="67" y="0"/>
                  <a:pt x="73" y="18"/>
                  <a:pt x="73" y="24"/>
                </a:cubicBezTo>
                <a:cubicBezTo>
                  <a:pt x="73" y="46"/>
                  <a:pt x="73" y="46"/>
                  <a:pt x="73" y="46"/>
                </a:cubicBezTo>
                <a:cubicBezTo>
                  <a:pt x="119" y="81"/>
                  <a:pt x="119" y="81"/>
                  <a:pt x="119" y="81"/>
                </a:cubicBezTo>
                <a:cubicBezTo>
                  <a:pt x="120" y="81"/>
                  <a:pt x="121" y="83"/>
                  <a:pt x="121" y="8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sz="1600" dirty="0">
              <a:solidFill>
                <a:srgbClr val="000000"/>
              </a:solidFill>
            </a:endParaRPr>
          </a:p>
        </p:txBody>
      </p:sp>
      <p:sp>
        <p:nvSpPr>
          <p:cNvPr id="31" name="Title 3"/>
          <p:cNvSpPr txBox="1">
            <a:spLocks/>
          </p:cNvSpPr>
          <p:nvPr/>
        </p:nvSpPr>
        <p:spPr bwMode="auto">
          <a:xfrm>
            <a:off x="610956" y="427585"/>
            <a:ext cx="8515289" cy="928942"/>
          </a:xfrm>
          <a:prstGeom prst="rect">
            <a:avLst/>
          </a:prstGeom>
          <a:solidFill>
            <a:schemeClr val="tx1">
              <a:alpha val="56000"/>
            </a:schemeClr>
          </a:solidFill>
          <a:ln>
            <a:noFill/>
          </a:ln>
          <a:effectLst/>
        </p:spPr>
        <p:txBody>
          <a:bodyPr vert="horz" wrap="square" lIns="90000" tIns="0" rIns="0" bIns="0" numCol="1" anchor="t" anchorCtr="0" compatLnSpc="1">
            <a:prstTxWarp prst="textNoShape">
              <a:avLst/>
            </a:prstTxWarp>
          </a:bodyPr>
          <a:lstStyle>
            <a:lvl1pPr algn="l" rtl="0" eaLnBrk="1" fontAlgn="base" hangingPunct="1">
              <a:spcBef>
                <a:spcPct val="0"/>
              </a:spcBef>
              <a:spcAft>
                <a:spcPct val="0"/>
              </a:spcAft>
              <a:defRPr sz="2000" b="1">
                <a:solidFill>
                  <a:schemeClr val="tx1"/>
                </a:solidFill>
                <a:latin typeface="+mj-lt"/>
                <a:ea typeface="+mj-ea"/>
                <a:cs typeface="+mj-cs"/>
              </a:defRPr>
            </a:lvl1pPr>
            <a:lvl2pPr algn="l" rtl="0" eaLnBrk="1" fontAlgn="base" hangingPunct="1">
              <a:spcBef>
                <a:spcPct val="0"/>
              </a:spcBef>
              <a:spcAft>
                <a:spcPct val="0"/>
              </a:spcAft>
              <a:defRPr sz="2954" b="1">
                <a:solidFill>
                  <a:schemeClr val="tx1"/>
                </a:solidFill>
                <a:latin typeface="Arial" charset="0"/>
                <a:cs typeface="Arial" charset="0"/>
              </a:defRPr>
            </a:lvl2pPr>
            <a:lvl3pPr algn="l" rtl="0" eaLnBrk="1" fontAlgn="base" hangingPunct="1">
              <a:spcBef>
                <a:spcPct val="0"/>
              </a:spcBef>
              <a:spcAft>
                <a:spcPct val="0"/>
              </a:spcAft>
              <a:defRPr sz="2954" b="1">
                <a:solidFill>
                  <a:schemeClr val="tx1"/>
                </a:solidFill>
                <a:latin typeface="Arial" charset="0"/>
                <a:cs typeface="Arial" charset="0"/>
              </a:defRPr>
            </a:lvl3pPr>
            <a:lvl4pPr algn="l" rtl="0" eaLnBrk="1" fontAlgn="base" hangingPunct="1">
              <a:spcBef>
                <a:spcPct val="0"/>
              </a:spcBef>
              <a:spcAft>
                <a:spcPct val="0"/>
              </a:spcAft>
              <a:defRPr sz="2954" b="1">
                <a:solidFill>
                  <a:schemeClr val="tx1"/>
                </a:solidFill>
                <a:latin typeface="Arial" charset="0"/>
                <a:cs typeface="Arial" charset="0"/>
              </a:defRPr>
            </a:lvl4pPr>
            <a:lvl5pPr algn="l" rtl="0" eaLnBrk="1" fontAlgn="base" hangingPunct="1">
              <a:spcBef>
                <a:spcPct val="0"/>
              </a:spcBef>
              <a:spcAft>
                <a:spcPct val="0"/>
              </a:spcAft>
              <a:defRPr sz="2954" b="1">
                <a:solidFill>
                  <a:schemeClr val="tx1"/>
                </a:solidFill>
                <a:latin typeface="Arial" charset="0"/>
                <a:cs typeface="Arial" charset="0"/>
              </a:defRPr>
            </a:lvl5pPr>
            <a:lvl6pPr marL="562722" algn="l" rtl="0" eaLnBrk="1" fontAlgn="base" hangingPunct="1">
              <a:spcBef>
                <a:spcPct val="0"/>
              </a:spcBef>
              <a:spcAft>
                <a:spcPct val="0"/>
              </a:spcAft>
              <a:defRPr sz="3446" b="1">
                <a:solidFill>
                  <a:schemeClr val="tx1"/>
                </a:solidFill>
                <a:latin typeface="Arial" charset="0"/>
                <a:cs typeface="Arial" charset="0"/>
              </a:defRPr>
            </a:lvl6pPr>
            <a:lvl7pPr marL="1125444" algn="l" rtl="0" eaLnBrk="1" fontAlgn="base" hangingPunct="1">
              <a:spcBef>
                <a:spcPct val="0"/>
              </a:spcBef>
              <a:spcAft>
                <a:spcPct val="0"/>
              </a:spcAft>
              <a:defRPr sz="3446" b="1">
                <a:solidFill>
                  <a:schemeClr val="tx1"/>
                </a:solidFill>
                <a:latin typeface="Arial" charset="0"/>
                <a:cs typeface="Arial" charset="0"/>
              </a:defRPr>
            </a:lvl7pPr>
            <a:lvl8pPr marL="1688165" algn="l" rtl="0" eaLnBrk="1" fontAlgn="base" hangingPunct="1">
              <a:spcBef>
                <a:spcPct val="0"/>
              </a:spcBef>
              <a:spcAft>
                <a:spcPct val="0"/>
              </a:spcAft>
              <a:defRPr sz="3446" b="1">
                <a:solidFill>
                  <a:schemeClr val="tx1"/>
                </a:solidFill>
                <a:latin typeface="Arial" charset="0"/>
                <a:cs typeface="Arial" charset="0"/>
              </a:defRPr>
            </a:lvl8pPr>
            <a:lvl9pPr marL="2250887" algn="l" rtl="0" eaLnBrk="1" fontAlgn="base" hangingPunct="1">
              <a:spcBef>
                <a:spcPct val="0"/>
              </a:spcBef>
              <a:spcAft>
                <a:spcPct val="0"/>
              </a:spcAft>
              <a:defRPr sz="3446" b="1">
                <a:solidFill>
                  <a:schemeClr val="tx1"/>
                </a:solidFill>
                <a:latin typeface="Arial" charset="0"/>
                <a:cs typeface="Arial" charset="0"/>
              </a:defRPr>
            </a:lvl9pPr>
          </a:lstStyle>
          <a:p>
            <a:r>
              <a:rPr lang="en-GB" sz="2800" kern="0" dirty="0">
                <a:solidFill>
                  <a:schemeClr val="bg1"/>
                </a:solidFill>
              </a:rPr>
              <a:t>Help meet the national and global demand for fish, shellfish and aquatic plants from Dorset</a:t>
            </a:r>
          </a:p>
        </p:txBody>
      </p:sp>
      <p:sp>
        <p:nvSpPr>
          <p:cNvPr id="44" name="Freeform 18">
            <a:hlinkClick r:id="rId7" action="ppaction://hlinksldjump"/>
          </p:cNvPr>
          <p:cNvSpPr>
            <a:spLocks noChangeAspect="1" noEditPoints="1"/>
          </p:cNvSpPr>
          <p:nvPr/>
        </p:nvSpPr>
        <p:spPr bwMode="auto">
          <a:xfrm>
            <a:off x="10892346" y="1456378"/>
            <a:ext cx="792004" cy="284138"/>
          </a:xfrm>
          <a:custGeom>
            <a:avLst/>
            <a:gdLst>
              <a:gd name="T0" fmla="*/ 2147483647 w 6736"/>
              <a:gd name="T1" fmla="*/ 2147483647 h 2281"/>
              <a:gd name="T2" fmla="*/ 2147483647 w 6736"/>
              <a:gd name="T3" fmla="*/ 2147483647 h 2281"/>
              <a:gd name="T4" fmla="*/ 2147483647 w 6736"/>
              <a:gd name="T5" fmla="*/ 2147483647 h 2281"/>
              <a:gd name="T6" fmla="*/ 2147483647 w 6736"/>
              <a:gd name="T7" fmla="*/ 2147483647 h 2281"/>
              <a:gd name="T8" fmla="*/ 2147483647 w 6736"/>
              <a:gd name="T9" fmla="*/ 2147483647 h 2281"/>
              <a:gd name="T10" fmla="*/ 2147483647 w 6736"/>
              <a:gd name="T11" fmla="*/ 2147483647 h 2281"/>
              <a:gd name="T12" fmla="*/ 2147483647 w 6736"/>
              <a:gd name="T13" fmla="*/ 2147483647 h 2281"/>
              <a:gd name="T14" fmla="*/ 2147483647 w 6736"/>
              <a:gd name="T15" fmla="*/ 2147483647 h 2281"/>
              <a:gd name="T16" fmla="*/ 2147483647 w 6736"/>
              <a:gd name="T17" fmla="*/ 2147483647 h 2281"/>
              <a:gd name="T18" fmla="*/ 2147483647 w 6736"/>
              <a:gd name="T19" fmla="*/ 2147483647 h 2281"/>
              <a:gd name="T20" fmla="*/ 2147483647 w 6736"/>
              <a:gd name="T21" fmla="*/ 2147483647 h 2281"/>
              <a:gd name="T22" fmla="*/ 2147483647 w 6736"/>
              <a:gd name="T23" fmla="*/ 2147483647 h 2281"/>
              <a:gd name="T24" fmla="*/ 2147483647 w 6736"/>
              <a:gd name="T25" fmla="*/ 2147483647 h 2281"/>
              <a:gd name="T26" fmla="*/ 2147483647 w 6736"/>
              <a:gd name="T27" fmla="*/ 2147483647 h 2281"/>
              <a:gd name="T28" fmla="*/ 2147483647 w 6736"/>
              <a:gd name="T29" fmla="*/ 2147483647 h 2281"/>
              <a:gd name="T30" fmla="*/ 2147483647 w 6736"/>
              <a:gd name="T31" fmla="*/ 2147483647 h 2281"/>
              <a:gd name="T32" fmla="*/ 2147483647 w 6736"/>
              <a:gd name="T33" fmla="*/ 2147483647 h 2281"/>
              <a:gd name="T34" fmla="*/ 2147483647 w 6736"/>
              <a:gd name="T35" fmla="*/ 2147483647 h 2281"/>
              <a:gd name="T36" fmla="*/ 2147483647 w 6736"/>
              <a:gd name="T37" fmla="*/ 2147483647 h 2281"/>
              <a:gd name="T38" fmla="*/ 2147483647 w 6736"/>
              <a:gd name="T39" fmla="*/ 2147483647 h 2281"/>
              <a:gd name="T40" fmla="*/ 2147483647 w 6736"/>
              <a:gd name="T41" fmla="*/ 2147483647 h 2281"/>
              <a:gd name="T42" fmla="*/ 2147483647 w 6736"/>
              <a:gd name="T43" fmla="*/ 2147483647 h 2281"/>
              <a:gd name="T44" fmla="*/ 2147483647 w 6736"/>
              <a:gd name="T45" fmla="*/ 2147483647 h 2281"/>
              <a:gd name="T46" fmla="*/ 2147483647 w 6736"/>
              <a:gd name="T47" fmla="*/ 2147483647 h 2281"/>
              <a:gd name="T48" fmla="*/ 2147483647 w 6736"/>
              <a:gd name="T49" fmla="*/ 2147483647 h 2281"/>
              <a:gd name="T50" fmla="*/ 2147483647 w 6736"/>
              <a:gd name="T51" fmla="*/ 2147483647 h 2281"/>
              <a:gd name="T52" fmla="*/ 2147483647 w 6736"/>
              <a:gd name="T53" fmla="*/ 2147483647 h 2281"/>
              <a:gd name="T54" fmla="*/ 2147483647 w 6736"/>
              <a:gd name="T55" fmla="*/ 2147483647 h 2281"/>
              <a:gd name="T56" fmla="*/ 2147483647 w 6736"/>
              <a:gd name="T57" fmla="*/ 2147483647 h 2281"/>
              <a:gd name="T58" fmla="*/ 2147483647 w 6736"/>
              <a:gd name="T59" fmla="*/ 2147483647 h 2281"/>
              <a:gd name="T60" fmla="*/ 2147483647 w 6736"/>
              <a:gd name="T61" fmla="*/ 2147483647 h 2281"/>
              <a:gd name="T62" fmla="*/ 2147483647 w 6736"/>
              <a:gd name="T63" fmla="*/ 2147483647 h 2281"/>
              <a:gd name="T64" fmla="*/ 2147483647 w 6736"/>
              <a:gd name="T65" fmla="*/ 2147483647 h 2281"/>
              <a:gd name="T66" fmla="*/ 2147483647 w 6736"/>
              <a:gd name="T67" fmla="*/ 2147483647 h 2281"/>
              <a:gd name="T68" fmla="*/ 0 w 6736"/>
              <a:gd name="T69" fmla="*/ 2147483647 h 2281"/>
              <a:gd name="T70" fmla="*/ 2147483647 w 6736"/>
              <a:gd name="T71" fmla="*/ 2147483647 h 2281"/>
              <a:gd name="T72" fmla="*/ 2147483647 w 6736"/>
              <a:gd name="T73" fmla="*/ 2147483647 h 2281"/>
              <a:gd name="T74" fmla="*/ 2147483647 w 6736"/>
              <a:gd name="T75" fmla="*/ 2147483647 h 2281"/>
              <a:gd name="T76" fmla="*/ 2147483647 w 6736"/>
              <a:gd name="T77" fmla="*/ 2147483647 h 2281"/>
              <a:gd name="T78" fmla="*/ 2147483647 w 6736"/>
              <a:gd name="T79" fmla="*/ 2147483647 h 2281"/>
              <a:gd name="T80" fmla="*/ 2147483647 w 6736"/>
              <a:gd name="T81" fmla="*/ 2147483647 h 2281"/>
              <a:gd name="T82" fmla="*/ 2147483647 w 6736"/>
              <a:gd name="T83" fmla="*/ 2147483647 h 2281"/>
              <a:gd name="T84" fmla="*/ 2147483647 w 6736"/>
              <a:gd name="T85" fmla="*/ 2147483647 h 2281"/>
              <a:gd name="T86" fmla="*/ 2147483647 w 6736"/>
              <a:gd name="T87" fmla="*/ 2147483647 h 2281"/>
              <a:gd name="T88" fmla="*/ 2147483647 w 6736"/>
              <a:gd name="T89" fmla="*/ 2147483647 h 2281"/>
              <a:gd name="T90" fmla="*/ 2147483647 w 6736"/>
              <a:gd name="T91" fmla="*/ 2147483647 h 2281"/>
              <a:gd name="T92" fmla="*/ 2147483647 w 6736"/>
              <a:gd name="T93" fmla="*/ 2147483647 h 2281"/>
              <a:gd name="T94" fmla="*/ 2147483647 w 6736"/>
              <a:gd name="T95" fmla="*/ 2147483647 h 2281"/>
              <a:gd name="T96" fmla="*/ 2147483647 w 6736"/>
              <a:gd name="T97" fmla="*/ 2147483647 h 2281"/>
              <a:gd name="T98" fmla="*/ 2147483647 w 6736"/>
              <a:gd name="T99" fmla="*/ 2147483647 h 2281"/>
              <a:gd name="T100" fmla="*/ 2147483647 w 6736"/>
              <a:gd name="T101" fmla="*/ 2147483647 h 2281"/>
              <a:gd name="T102" fmla="*/ 2147483647 w 6736"/>
              <a:gd name="T103" fmla="*/ 2147483647 h 2281"/>
              <a:gd name="T104" fmla="*/ 2147483647 w 6736"/>
              <a:gd name="T105" fmla="*/ 2147483647 h 2281"/>
              <a:gd name="T106" fmla="*/ 2147483647 w 6736"/>
              <a:gd name="T107" fmla="*/ 2147483647 h 2281"/>
              <a:gd name="T108" fmla="*/ 2147483647 w 6736"/>
              <a:gd name="T109" fmla="*/ 2147483647 h 2281"/>
              <a:gd name="T110" fmla="*/ 2147483647 w 6736"/>
              <a:gd name="T111" fmla="*/ 2147483647 h 2281"/>
              <a:gd name="T112" fmla="*/ 2147483647 w 6736"/>
              <a:gd name="T113" fmla="*/ 2147483647 h 2281"/>
              <a:gd name="T114" fmla="*/ 2147483647 w 6736"/>
              <a:gd name="T115" fmla="*/ 2147483647 h 228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736"/>
              <a:gd name="T175" fmla="*/ 0 h 2281"/>
              <a:gd name="T176" fmla="*/ 6736 w 6736"/>
              <a:gd name="T177" fmla="*/ 2281 h 228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736" h="2281">
                <a:moveTo>
                  <a:pt x="1721" y="785"/>
                </a:moveTo>
                <a:lnTo>
                  <a:pt x="1721" y="785"/>
                </a:lnTo>
                <a:lnTo>
                  <a:pt x="1709" y="749"/>
                </a:lnTo>
                <a:lnTo>
                  <a:pt x="1699" y="714"/>
                </a:lnTo>
                <a:lnTo>
                  <a:pt x="1695" y="683"/>
                </a:lnTo>
                <a:lnTo>
                  <a:pt x="1694" y="653"/>
                </a:lnTo>
                <a:lnTo>
                  <a:pt x="1695" y="638"/>
                </a:lnTo>
                <a:lnTo>
                  <a:pt x="1697" y="624"/>
                </a:lnTo>
                <a:lnTo>
                  <a:pt x="1700" y="611"/>
                </a:lnTo>
                <a:lnTo>
                  <a:pt x="1706" y="597"/>
                </a:lnTo>
                <a:lnTo>
                  <a:pt x="1711" y="584"/>
                </a:lnTo>
                <a:lnTo>
                  <a:pt x="1716" y="572"/>
                </a:lnTo>
                <a:lnTo>
                  <a:pt x="1731" y="547"/>
                </a:lnTo>
                <a:lnTo>
                  <a:pt x="1751" y="523"/>
                </a:lnTo>
                <a:lnTo>
                  <a:pt x="1775" y="501"/>
                </a:lnTo>
                <a:lnTo>
                  <a:pt x="1800" y="481"/>
                </a:lnTo>
                <a:lnTo>
                  <a:pt x="1832" y="461"/>
                </a:lnTo>
                <a:lnTo>
                  <a:pt x="1866" y="440"/>
                </a:lnTo>
                <a:lnTo>
                  <a:pt x="1905" y="422"/>
                </a:lnTo>
                <a:lnTo>
                  <a:pt x="1947" y="403"/>
                </a:lnTo>
                <a:lnTo>
                  <a:pt x="1991" y="385"/>
                </a:lnTo>
                <a:lnTo>
                  <a:pt x="2034" y="369"/>
                </a:lnTo>
                <a:lnTo>
                  <a:pt x="2077" y="356"/>
                </a:lnTo>
                <a:lnTo>
                  <a:pt x="2119" y="342"/>
                </a:lnTo>
                <a:lnTo>
                  <a:pt x="2158" y="332"/>
                </a:lnTo>
                <a:lnTo>
                  <a:pt x="2196" y="324"/>
                </a:lnTo>
                <a:lnTo>
                  <a:pt x="2234" y="315"/>
                </a:lnTo>
                <a:lnTo>
                  <a:pt x="2306" y="305"/>
                </a:lnTo>
                <a:lnTo>
                  <a:pt x="2372" y="297"/>
                </a:lnTo>
                <a:lnTo>
                  <a:pt x="2434" y="294"/>
                </a:lnTo>
                <a:lnTo>
                  <a:pt x="2492" y="292"/>
                </a:lnTo>
                <a:lnTo>
                  <a:pt x="2546" y="292"/>
                </a:lnTo>
                <a:lnTo>
                  <a:pt x="3315" y="292"/>
                </a:lnTo>
                <a:lnTo>
                  <a:pt x="3387" y="294"/>
                </a:lnTo>
                <a:lnTo>
                  <a:pt x="3455" y="299"/>
                </a:lnTo>
                <a:lnTo>
                  <a:pt x="3519" y="305"/>
                </a:lnTo>
                <a:lnTo>
                  <a:pt x="3578" y="317"/>
                </a:lnTo>
                <a:lnTo>
                  <a:pt x="3635" y="329"/>
                </a:lnTo>
                <a:lnTo>
                  <a:pt x="3688" y="344"/>
                </a:lnTo>
                <a:lnTo>
                  <a:pt x="3737" y="361"/>
                </a:lnTo>
                <a:lnTo>
                  <a:pt x="3784" y="380"/>
                </a:lnTo>
                <a:lnTo>
                  <a:pt x="3826" y="400"/>
                </a:lnTo>
                <a:lnTo>
                  <a:pt x="3866" y="420"/>
                </a:lnTo>
                <a:lnTo>
                  <a:pt x="3905" y="440"/>
                </a:lnTo>
                <a:lnTo>
                  <a:pt x="3941" y="461"/>
                </a:lnTo>
                <a:lnTo>
                  <a:pt x="4007" y="503"/>
                </a:lnTo>
                <a:lnTo>
                  <a:pt x="4064" y="540"/>
                </a:lnTo>
                <a:lnTo>
                  <a:pt x="4573" y="871"/>
                </a:lnTo>
                <a:lnTo>
                  <a:pt x="4578" y="876"/>
                </a:lnTo>
                <a:lnTo>
                  <a:pt x="4582" y="884"/>
                </a:lnTo>
                <a:lnTo>
                  <a:pt x="4582" y="892"/>
                </a:lnTo>
                <a:lnTo>
                  <a:pt x="4580" y="901"/>
                </a:lnTo>
                <a:lnTo>
                  <a:pt x="4575" y="908"/>
                </a:lnTo>
                <a:lnTo>
                  <a:pt x="4570" y="914"/>
                </a:lnTo>
                <a:lnTo>
                  <a:pt x="4563" y="919"/>
                </a:lnTo>
                <a:lnTo>
                  <a:pt x="4555" y="919"/>
                </a:lnTo>
                <a:lnTo>
                  <a:pt x="1721" y="785"/>
                </a:lnTo>
                <a:close/>
                <a:moveTo>
                  <a:pt x="1490" y="1471"/>
                </a:moveTo>
                <a:lnTo>
                  <a:pt x="1490" y="1471"/>
                </a:lnTo>
                <a:lnTo>
                  <a:pt x="1463" y="1473"/>
                </a:lnTo>
                <a:lnTo>
                  <a:pt x="1436" y="1476"/>
                </a:lnTo>
                <a:lnTo>
                  <a:pt x="1410" y="1483"/>
                </a:lnTo>
                <a:lnTo>
                  <a:pt x="1385" y="1493"/>
                </a:lnTo>
                <a:lnTo>
                  <a:pt x="1361" y="1503"/>
                </a:lnTo>
                <a:lnTo>
                  <a:pt x="1339" y="1517"/>
                </a:lnTo>
                <a:lnTo>
                  <a:pt x="1319" y="1534"/>
                </a:lnTo>
                <a:lnTo>
                  <a:pt x="1299" y="1550"/>
                </a:lnTo>
                <a:lnTo>
                  <a:pt x="1282" y="1569"/>
                </a:lnTo>
                <a:lnTo>
                  <a:pt x="1267" y="1591"/>
                </a:lnTo>
                <a:lnTo>
                  <a:pt x="1253" y="1613"/>
                </a:lnTo>
                <a:lnTo>
                  <a:pt x="1242" y="1637"/>
                </a:lnTo>
                <a:lnTo>
                  <a:pt x="1233" y="1660"/>
                </a:lnTo>
                <a:lnTo>
                  <a:pt x="1226" y="1687"/>
                </a:lnTo>
                <a:lnTo>
                  <a:pt x="1221" y="1714"/>
                </a:lnTo>
                <a:lnTo>
                  <a:pt x="1220" y="1741"/>
                </a:lnTo>
                <a:lnTo>
                  <a:pt x="1221" y="1768"/>
                </a:lnTo>
                <a:lnTo>
                  <a:pt x="1226" y="1795"/>
                </a:lnTo>
                <a:lnTo>
                  <a:pt x="1233" y="1822"/>
                </a:lnTo>
                <a:lnTo>
                  <a:pt x="1242" y="1846"/>
                </a:lnTo>
                <a:lnTo>
                  <a:pt x="1253" y="1869"/>
                </a:lnTo>
                <a:lnTo>
                  <a:pt x="1267" y="1891"/>
                </a:lnTo>
                <a:lnTo>
                  <a:pt x="1282" y="1913"/>
                </a:lnTo>
                <a:lnTo>
                  <a:pt x="1299" y="1932"/>
                </a:lnTo>
                <a:lnTo>
                  <a:pt x="1319" y="1949"/>
                </a:lnTo>
                <a:lnTo>
                  <a:pt x="1339" y="1966"/>
                </a:lnTo>
                <a:lnTo>
                  <a:pt x="1361" y="1979"/>
                </a:lnTo>
                <a:lnTo>
                  <a:pt x="1385" y="1989"/>
                </a:lnTo>
                <a:lnTo>
                  <a:pt x="1410" y="1999"/>
                </a:lnTo>
                <a:lnTo>
                  <a:pt x="1436" y="2006"/>
                </a:lnTo>
                <a:lnTo>
                  <a:pt x="1463" y="2009"/>
                </a:lnTo>
                <a:lnTo>
                  <a:pt x="1490" y="2011"/>
                </a:lnTo>
                <a:lnTo>
                  <a:pt x="1518" y="2009"/>
                </a:lnTo>
                <a:lnTo>
                  <a:pt x="1545" y="2006"/>
                </a:lnTo>
                <a:lnTo>
                  <a:pt x="1571" y="1999"/>
                </a:lnTo>
                <a:lnTo>
                  <a:pt x="1596" y="1989"/>
                </a:lnTo>
                <a:lnTo>
                  <a:pt x="1619" y="1979"/>
                </a:lnTo>
                <a:lnTo>
                  <a:pt x="1641" y="1966"/>
                </a:lnTo>
                <a:lnTo>
                  <a:pt x="1662" y="1949"/>
                </a:lnTo>
                <a:lnTo>
                  <a:pt x="1682" y="1932"/>
                </a:lnTo>
                <a:lnTo>
                  <a:pt x="1699" y="1913"/>
                </a:lnTo>
                <a:lnTo>
                  <a:pt x="1714" y="1891"/>
                </a:lnTo>
                <a:lnTo>
                  <a:pt x="1727" y="1869"/>
                </a:lnTo>
                <a:lnTo>
                  <a:pt x="1739" y="1846"/>
                </a:lnTo>
                <a:lnTo>
                  <a:pt x="1748" y="1822"/>
                </a:lnTo>
                <a:lnTo>
                  <a:pt x="1754" y="1795"/>
                </a:lnTo>
                <a:lnTo>
                  <a:pt x="1759" y="1768"/>
                </a:lnTo>
                <a:lnTo>
                  <a:pt x="1759" y="1741"/>
                </a:lnTo>
                <a:lnTo>
                  <a:pt x="1759" y="1714"/>
                </a:lnTo>
                <a:lnTo>
                  <a:pt x="1754" y="1687"/>
                </a:lnTo>
                <a:lnTo>
                  <a:pt x="1748" y="1660"/>
                </a:lnTo>
                <a:lnTo>
                  <a:pt x="1739" y="1637"/>
                </a:lnTo>
                <a:lnTo>
                  <a:pt x="1727" y="1613"/>
                </a:lnTo>
                <a:lnTo>
                  <a:pt x="1714" y="1591"/>
                </a:lnTo>
                <a:lnTo>
                  <a:pt x="1699" y="1569"/>
                </a:lnTo>
                <a:lnTo>
                  <a:pt x="1682" y="1550"/>
                </a:lnTo>
                <a:lnTo>
                  <a:pt x="1662" y="1534"/>
                </a:lnTo>
                <a:lnTo>
                  <a:pt x="1641" y="1517"/>
                </a:lnTo>
                <a:lnTo>
                  <a:pt x="1619" y="1503"/>
                </a:lnTo>
                <a:lnTo>
                  <a:pt x="1596" y="1493"/>
                </a:lnTo>
                <a:lnTo>
                  <a:pt x="1571" y="1483"/>
                </a:lnTo>
                <a:lnTo>
                  <a:pt x="1545" y="1476"/>
                </a:lnTo>
                <a:lnTo>
                  <a:pt x="1518" y="1473"/>
                </a:lnTo>
                <a:lnTo>
                  <a:pt x="1490" y="1471"/>
                </a:lnTo>
                <a:close/>
                <a:moveTo>
                  <a:pt x="2029" y="1780"/>
                </a:moveTo>
                <a:lnTo>
                  <a:pt x="4850" y="1780"/>
                </a:lnTo>
                <a:lnTo>
                  <a:pt x="4850" y="2050"/>
                </a:lnTo>
                <a:lnTo>
                  <a:pt x="1933" y="2050"/>
                </a:lnTo>
                <a:lnTo>
                  <a:pt x="1915" y="2075"/>
                </a:lnTo>
                <a:lnTo>
                  <a:pt x="1894" y="2100"/>
                </a:lnTo>
                <a:lnTo>
                  <a:pt x="1873" y="2122"/>
                </a:lnTo>
                <a:lnTo>
                  <a:pt x="1849" y="2144"/>
                </a:lnTo>
                <a:lnTo>
                  <a:pt x="1824" y="2165"/>
                </a:lnTo>
                <a:lnTo>
                  <a:pt x="1798" y="2185"/>
                </a:lnTo>
                <a:lnTo>
                  <a:pt x="1771" y="2202"/>
                </a:lnTo>
                <a:lnTo>
                  <a:pt x="1744" y="2219"/>
                </a:lnTo>
                <a:lnTo>
                  <a:pt x="1716" y="2232"/>
                </a:lnTo>
                <a:lnTo>
                  <a:pt x="1685" y="2244"/>
                </a:lnTo>
                <a:lnTo>
                  <a:pt x="1655" y="2256"/>
                </a:lnTo>
                <a:lnTo>
                  <a:pt x="1623" y="2264"/>
                </a:lnTo>
                <a:lnTo>
                  <a:pt x="1591" y="2271"/>
                </a:lnTo>
                <a:lnTo>
                  <a:pt x="1559" y="2276"/>
                </a:lnTo>
                <a:lnTo>
                  <a:pt x="1525" y="2279"/>
                </a:lnTo>
                <a:lnTo>
                  <a:pt x="1490" y="2281"/>
                </a:lnTo>
                <a:lnTo>
                  <a:pt x="1463" y="2281"/>
                </a:lnTo>
                <a:lnTo>
                  <a:pt x="1436" y="2278"/>
                </a:lnTo>
                <a:lnTo>
                  <a:pt x="1409" y="2274"/>
                </a:lnTo>
                <a:lnTo>
                  <a:pt x="1382" y="2269"/>
                </a:lnTo>
                <a:lnTo>
                  <a:pt x="1355" y="2264"/>
                </a:lnTo>
                <a:lnTo>
                  <a:pt x="1329" y="2257"/>
                </a:lnTo>
                <a:lnTo>
                  <a:pt x="1304" y="2249"/>
                </a:lnTo>
                <a:lnTo>
                  <a:pt x="1280" y="2239"/>
                </a:lnTo>
                <a:lnTo>
                  <a:pt x="1257" y="2227"/>
                </a:lnTo>
                <a:lnTo>
                  <a:pt x="1233" y="2215"/>
                </a:lnTo>
                <a:lnTo>
                  <a:pt x="1211" y="2203"/>
                </a:lnTo>
                <a:lnTo>
                  <a:pt x="1189" y="2188"/>
                </a:lnTo>
                <a:lnTo>
                  <a:pt x="1167" y="2173"/>
                </a:lnTo>
                <a:lnTo>
                  <a:pt x="1147" y="2158"/>
                </a:lnTo>
                <a:lnTo>
                  <a:pt x="1127" y="2141"/>
                </a:lnTo>
                <a:lnTo>
                  <a:pt x="1108" y="2122"/>
                </a:lnTo>
                <a:lnTo>
                  <a:pt x="1091" y="2104"/>
                </a:lnTo>
                <a:lnTo>
                  <a:pt x="1075" y="2085"/>
                </a:lnTo>
                <a:lnTo>
                  <a:pt x="1058" y="2063"/>
                </a:lnTo>
                <a:lnTo>
                  <a:pt x="1043" y="2043"/>
                </a:lnTo>
                <a:lnTo>
                  <a:pt x="1029" y="2021"/>
                </a:lnTo>
                <a:lnTo>
                  <a:pt x="1016" y="1999"/>
                </a:lnTo>
                <a:lnTo>
                  <a:pt x="1004" y="1976"/>
                </a:lnTo>
                <a:lnTo>
                  <a:pt x="994" y="1952"/>
                </a:lnTo>
                <a:lnTo>
                  <a:pt x="983" y="1927"/>
                </a:lnTo>
                <a:lnTo>
                  <a:pt x="975" y="1901"/>
                </a:lnTo>
                <a:lnTo>
                  <a:pt x="968" y="1876"/>
                </a:lnTo>
                <a:lnTo>
                  <a:pt x="962" y="1849"/>
                </a:lnTo>
                <a:lnTo>
                  <a:pt x="957" y="1824"/>
                </a:lnTo>
                <a:lnTo>
                  <a:pt x="953" y="1797"/>
                </a:lnTo>
                <a:lnTo>
                  <a:pt x="951" y="1768"/>
                </a:lnTo>
                <a:lnTo>
                  <a:pt x="950" y="1741"/>
                </a:lnTo>
                <a:lnTo>
                  <a:pt x="951" y="1714"/>
                </a:lnTo>
                <a:lnTo>
                  <a:pt x="953" y="1685"/>
                </a:lnTo>
                <a:lnTo>
                  <a:pt x="957" y="1658"/>
                </a:lnTo>
                <a:lnTo>
                  <a:pt x="962" y="1631"/>
                </a:lnTo>
                <a:lnTo>
                  <a:pt x="968" y="1606"/>
                </a:lnTo>
                <a:lnTo>
                  <a:pt x="975" y="1581"/>
                </a:lnTo>
                <a:lnTo>
                  <a:pt x="983" y="1556"/>
                </a:lnTo>
                <a:lnTo>
                  <a:pt x="994" y="1530"/>
                </a:lnTo>
                <a:lnTo>
                  <a:pt x="1004" y="1507"/>
                </a:lnTo>
                <a:lnTo>
                  <a:pt x="1016" y="1483"/>
                </a:lnTo>
                <a:lnTo>
                  <a:pt x="1029" y="1461"/>
                </a:lnTo>
                <a:lnTo>
                  <a:pt x="1043" y="1439"/>
                </a:lnTo>
                <a:lnTo>
                  <a:pt x="1058" y="1419"/>
                </a:lnTo>
                <a:lnTo>
                  <a:pt x="1075" y="1397"/>
                </a:lnTo>
                <a:lnTo>
                  <a:pt x="1091" y="1378"/>
                </a:lnTo>
                <a:lnTo>
                  <a:pt x="1108" y="1360"/>
                </a:lnTo>
                <a:lnTo>
                  <a:pt x="1127" y="1341"/>
                </a:lnTo>
                <a:lnTo>
                  <a:pt x="1147" y="1324"/>
                </a:lnTo>
                <a:lnTo>
                  <a:pt x="1167" y="1309"/>
                </a:lnTo>
                <a:lnTo>
                  <a:pt x="1189" y="1294"/>
                </a:lnTo>
                <a:lnTo>
                  <a:pt x="1211" y="1279"/>
                </a:lnTo>
                <a:lnTo>
                  <a:pt x="1233" y="1267"/>
                </a:lnTo>
                <a:lnTo>
                  <a:pt x="1257" y="1255"/>
                </a:lnTo>
                <a:lnTo>
                  <a:pt x="1280" y="1243"/>
                </a:lnTo>
                <a:lnTo>
                  <a:pt x="1304" y="1233"/>
                </a:lnTo>
                <a:lnTo>
                  <a:pt x="1329" y="1225"/>
                </a:lnTo>
                <a:lnTo>
                  <a:pt x="1355" y="1218"/>
                </a:lnTo>
                <a:lnTo>
                  <a:pt x="1382" y="1211"/>
                </a:lnTo>
                <a:lnTo>
                  <a:pt x="1409" y="1208"/>
                </a:lnTo>
                <a:lnTo>
                  <a:pt x="1436" y="1205"/>
                </a:lnTo>
                <a:lnTo>
                  <a:pt x="1463" y="1201"/>
                </a:lnTo>
                <a:lnTo>
                  <a:pt x="1490" y="1201"/>
                </a:lnTo>
                <a:lnTo>
                  <a:pt x="1518" y="1201"/>
                </a:lnTo>
                <a:lnTo>
                  <a:pt x="1545" y="1205"/>
                </a:lnTo>
                <a:lnTo>
                  <a:pt x="1572" y="1208"/>
                </a:lnTo>
                <a:lnTo>
                  <a:pt x="1599" y="1211"/>
                </a:lnTo>
                <a:lnTo>
                  <a:pt x="1625" y="1218"/>
                </a:lnTo>
                <a:lnTo>
                  <a:pt x="1652" y="1225"/>
                </a:lnTo>
                <a:lnTo>
                  <a:pt x="1675" y="1233"/>
                </a:lnTo>
                <a:lnTo>
                  <a:pt x="1700" y="1243"/>
                </a:lnTo>
                <a:lnTo>
                  <a:pt x="1724" y="1255"/>
                </a:lnTo>
                <a:lnTo>
                  <a:pt x="1748" y="1267"/>
                </a:lnTo>
                <a:lnTo>
                  <a:pt x="1770" y="1279"/>
                </a:lnTo>
                <a:lnTo>
                  <a:pt x="1792" y="1294"/>
                </a:lnTo>
                <a:lnTo>
                  <a:pt x="1813" y="1309"/>
                </a:lnTo>
                <a:lnTo>
                  <a:pt x="1834" y="1324"/>
                </a:lnTo>
                <a:lnTo>
                  <a:pt x="1854" y="1341"/>
                </a:lnTo>
                <a:lnTo>
                  <a:pt x="1873" y="1360"/>
                </a:lnTo>
                <a:lnTo>
                  <a:pt x="1889" y="1378"/>
                </a:lnTo>
                <a:lnTo>
                  <a:pt x="1906" y="1397"/>
                </a:lnTo>
                <a:lnTo>
                  <a:pt x="1923" y="1419"/>
                </a:lnTo>
                <a:lnTo>
                  <a:pt x="1938" y="1439"/>
                </a:lnTo>
                <a:lnTo>
                  <a:pt x="1952" y="1461"/>
                </a:lnTo>
                <a:lnTo>
                  <a:pt x="1965" y="1483"/>
                </a:lnTo>
                <a:lnTo>
                  <a:pt x="1977" y="1507"/>
                </a:lnTo>
                <a:lnTo>
                  <a:pt x="1987" y="1530"/>
                </a:lnTo>
                <a:lnTo>
                  <a:pt x="1997" y="1556"/>
                </a:lnTo>
                <a:lnTo>
                  <a:pt x="2006" y="1581"/>
                </a:lnTo>
                <a:lnTo>
                  <a:pt x="2013" y="1606"/>
                </a:lnTo>
                <a:lnTo>
                  <a:pt x="2019" y="1631"/>
                </a:lnTo>
                <a:lnTo>
                  <a:pt x="2024" y="1658"/>
                </a:lnTo>
                <a:lnTo>
                  <a:pt x="2028" y="1685"/>
                </a:lnTo>
                <a:lnTo>
                  <a:pt x="2029" y="1714"/>
                </a:lnTo>
                <a:lnTo>
                  <a:pt x="2029" y="1741"/>
                </a:lnTo>
                <a:lnTo>
                  <a:pt x="2029" y="1780"/>
                </a:lnTo>
                <a:close/>
                <a:moveTo>
                  <a:pt x="5589" y="1201"/>
                </a:moveTo>
                <a:lnTo>
                  <a:pt x="5589" y="1201"/>
                </a:lnTo>
                <a:lnTo>
                  <a:pt x="5618" y="1201"/>
                </a:lnTo>
                <a:lnTo>
                  <a:pt x="5645" y="1205"/>
                </a:lnTo>
                <a:lnTo>
                  <a:pt x="5672" y="1208"/>
                </a:lnTo>
                <a:lnTo>
                  <a:pt x="5699" y="1211"/>
                </a:lnTo>
                <a:lnTo>
                  <a:pt x="5724" y="1218"/>
                </a:lnTo>
                <a:lnTo>
                  <a:pt x="5749" y="1225"/>
                </a:lnTo>
                <a:lnTo>
                  <a:pt x="5774" y="1233"/>
                </a:lnTo>
                <a:lnTo>
                  <a:pt x="5800" y="1243"/>
                </a:lnTo>
                <a:lnTo>
                  <a:pt x="5823" y="1255"/>
                </a:lnTo>
                <a:lnTo>
                  <a:pt x="5847" y="1267"/>
                </a:lnTo>
                <a:lnTo>
                  <a:pt x="5869" y="1279"/>
                </a:lnTo>
                <a:lnTo>
                  <a:pt x="5891" y="1294"/>
                </a:lnTo>
                <a:lnTo>
                  <a:pt x="5913" y="1309"/>
                </a:lnTo>
                <a:lnTo>
                  <a:pt x="5933" y="1324"/>
                </a:lnTo>
                <a:lnTo>
                  <a:pt x="5952" y="1341"/>
                </a:lnTo>
                <a:lnTo>
                  <a:pt x="5972" y="1360"/>
                </a:lnTo>
                <a:lnTo>
                  <a:pt x="5989" y="1378"/>
                </a:lnTo>
                <a:lnTo>
                  <a:pt x="6006" y="1397"/>
                </a:lnTo>
                <a:lnTo>
                  <a:pt x="6022" y="1419"/>
                </a:lnTo>
                <a:lnTo>
                  <a:pt x="6038" y="1439"/>
                </a:lnTo>
                <a:lnTo>
                  <a:pt x="6051" y="1461"/>
                </a:lnTo>
                <a:lnTo>
                  <a:pt x="6065" y="1483"/>
                </a:lnTo>
                <a:lnTo>
                  <a:pt x="6076" y="1507"/>
                </a:lnTo>
                <a:lnTo>
                  <a:pt x="6087" y="1530"/>
                </a:lnTo>
                <a:lnTo>
                  <a:pt x="6097" y="1556"/>
                </a:lnTo>
                <a:lnTo>
                  <a:pt x="6105" y="1581"/>
                </a:lnTo>
                <a:lnTo>
                  <a:pt x="6112" y="1606"/>
                </a:lnTo>
                <a:lnTo>
                  <a:pt x="6119" y="1631"/>
                </a:lnTo>
                <a:lnTo>
                  <a:pt x="6124" y="1658"/>
                </a:lnTo>
                <a:lnTo>
                  <a:pt x="6127" y="1685"/>
                </a:lnTo>
                <a:lnTo>
                  <a:pt x="6129" y="1714"/>
                </a:lnTo>
                <a:lnTo>
                  <a:pt x="6129" y="1741"/>
                </a:lnTo>
                <a:lnTo>
                  <a:pt x="6129" y="1768"/>
                </a:lnTo>
                <a:lnTo>
                  <a:pt x="6127" y="1797"/>
                </a:lnTo>
                <a:lnTo>
                  <a:pt x="6550" y="1793"/>
                </a:lnTo>
                <a:lnTo>
                  <a:pt x="6561" y="1792"/>
                </a:lnTo>
                <a:lnTo>
                  <a:pt x="6571" y="1788"/>
                </a:lnTo>
                <a:lnTo>
                  <a:pt x="6579" y="1782"/>
                </a:lnTo>
                <a:lnTo>
                  <a:pt x="6584" y="1775"/>
                </a:lnTo>
                <a:lnTo>
                  <a:pt x="6588" y="1766"/>
                </a:lnTo>
                <a:lnTo>
                  <a:pt x="6589" y="1758"/>
                </a:lnTo>
                <a:lnTo>
                  <a:pt x="6589" y="1751"/>
                </a:lnTo>
                <a:lnTo>
                  <a:pt x="6586" y="1746"/>
                </a:lnTo>
                <a:lnTo>
                  <a:pt x="6520" y="1669"/>
                </a:lnTo>
                <a:lnTo>
                  <a:pt x="6562" y="1370"/>
                </a:lnTo>
                <a:lnTo>
                  <a:pt x="6566" y="1340"/>
                </a:lnTo>
                <a:lnTo>
                  <a:pt x="6567" y="1309"/>
                </a:lnTo>
                <a:lnTo>
                  <a:pt x="6566" y="1281"/>
                </a:lnTo>
                <a:lnTo>
                  <a:pt x="6562" y="1252"/>
                </a:lnTo>
                <a:lnTo>
                  <a:pt x="6557" y="1225"/>
                </a:lnTo>
                <a:lnTo>
                  <a:pt x="6549" y="1198"/>
                </a:lnTo>
                <a:lnTo>
                  <a:pt x="6539" y="1173"/>
                </a:lnTo>
                <a:lnTo>
                  <a:pt x="6525" y="1149"/>
                </a:lnTo>
                <a:lnTo>
                  <a:pt x="6510" y="1127"/>
                </a:lnTo>
                <a:lnTo>
                  <a:pt x="6490" y="1105"/>
                </a:lnTo>
                <a:lnTo>
                  <a:pt x="6468" y="1087"/>
                </a:lnTo>
                <a:lnTo>
                  <a:pt x="6441" y="1070"/>
                </a:lnTo>
                <a:lnTo>
                  <a:pt x="6412" y="1054"/>
                </a:lnTo>
                <a:lnTo>
                  <a:pt x="6378" y="1041"/>
                </a:lnTo>
                <a:lnTo>
                  <a:pt x="6341" y="1031"/>
                </a:lnTo>
                <a:lnTo>
                  <a:pt x="6301" y="1024"/>
                </a:lnTo>
                <a:lnTo>
                  <a:pt x="5238" y="887"/>
                </a:lnTo>
                <a:lnTo>
                  <a:pt x="5150" y="874"/>
                </a:lnTo>
                <a:lnTo>
                  <a:pt x="5071" y="860"/>
                </a:lnTo>
                <a:lnTo>
                  <a:pt x="4997" y="844"/>
                </a:lnTo>
                <a:lnTo>
                  <a:pt x="4963" y="835"/>
                </a:lnTo>
                <a:lnTo>
                  <a:pt x="4929" y="825"/>
                </a:lnTo>
                <a:lnTo>
                  <a:pt x="4896" y="813"/>
                </a:lnTo>
                <a:lnTo>
                  <a:pt x="4863" y="801"/>
                </a:lnTo>
                <a:lnTo>
                  <a:pt x="4833" y="790"/>
                </a:lnTo>
                <a:lnTo>
                  <a:pt x="4801" y="776"/>
                </a:lnTo>
                <a:lnTo>
                  <a:pt x="4771" y="761"/>
                </a:lnTo>
                <a:lnTo>
                  <a:pt x="4740" y="744"/>
                </a:lnTo>
                <a:lnTo>
                  <a:pt x="4678" y="710"/>
                </a:lnTo>
                <a:lnTo>
                  <a:pt x="3944" y="265"/>
                </a:lnTo>
                <a:lnTo>
                  <a:pt x="3905" y="243"/>
                </a:lnTo>
                <a:lnTo>
                  <a:pt x="3863" y="219"/>
                </a:lnTo>
                <a:lnTo>
                  <a:pt x="3816" y="197"/>
                </a:lnTo>
                <a:lnTo>
                  <a:pt x="3769" y="179"/>
                </a:lnTo>
                <a:lnTo>
                  <a:pt x="3720" y="160"/>
                </a:lnTo>
                <a:lnTo>
                  <a:pt x="3694" y="154"/>
                </a:lnTo>
                <a:lnTo>
                  <a:pt x="3669" y="147"/>
                </a:lnTo>
                <a:lnTo>
                  <a:pt x="3644" y="142"/>
                </a:lnTo>
                <a:lnTo>
                  <a:pt x="3620" y="138"/>
                </a:lnTo>
                <a:lnTo>
                  <a:pt x="3595" y="137"/>
                </a:lnTo>
                <a:lnTo>
                  <a:pt x="3571" y="135"/>
                </a:lnTo>
                <a:lnTo>
                  <a:pt x="2291" y="135"/>
                </a:lnTo>
                <a:lnTo>
                  <a:pt x="2250" y="135"/>
                </a:lnTo>
                <a:lnTo>
                  <a:pt x="2210" y="137"/>
                </a:lnTo>
                <a:lnTo>
                  <a:pt x="2173" y="140"/>
                </a:lnTo>
                <a:lnTo>
                  <a:pt x="2137" y="143"/>
                </a:lnTo>
                <a:lnTo>
                  <a:pt x="2104" y="148"/>
                </a:lnTo>
                <a:lnTo>
                  <a:pt x="2072" y="154"/>
                </a:lnTo>
                <a:lnTo>
                  <a:pt x="2041" y="160"/>
                </a:lnTo>
                <a:lnTo>
                  <a:pt x="2011" y="167"/>
                </a:lnTo>
                <a:lnTo>
                  <a:pt x="1980" y="177"/>
                </a:lnTo>
                <a:lnTo>
                  <a:pt x="1952" y="186"/>
                </a:lnTo>
                <a:lnTo>
                  <a:pt x="1925" y="197"/>
                </a:lnTo>
                <a:lnTo>
                  <a:pt x="1896" y="209"/>
                </a:lnTo>
                <a:lnTo>
                  <a:pt x="1840" y="236"/>
                </a:lnTo>
                <a:lnTo>
                  <a:pt x="1785" y="268"/>
                </a:lnTo>
                <a:lnTo>
                  <a:pt x="1157" y="636"/>
                </a:lnTo>
                <a:lnTo>
                  <a:pt x="1105" y="666"/>
                </a:lnTo>
                <a:lnTo>
                  <a:pt x="1059" y="690"/>
                </a:lnTo>
                <a:lnTo>
                  <a:pt x="1019" y="709"/>
                </a:lnTo>
                <a:lnTo>
                  <a:pt x="978" y="724"/>
                </a:lnTo>
                <a:lnTo>
                  <a:pt x="958" y="731"/>
                </a:lnTo>
                <a:lnTo>
                  <a:pt x="938" y="734"/>
                </a:lnTo>
                <a:lnTo>
                  <a:pt x="891" y="742"/>
                </a:lnTo>
                <a:lnTo>
                  <a:pt x="838" y="747"/>
                </a:lnTo>
                <a:lnTo>
                  <a:pt x="774" y="751"/>
                </a:lnTo>
                <a:lnTo>
                  <a:pt x="351" y="764"/>
                </a:lnTo>
                <a:lnTo>
                  <a:pt x="319" y="768"/>
                </a:lnTo>
                <a:lnTo>
                  <a:pt x="305" y="769"/>
                </a:lnTo>
                <a:lnTo>
                  <a:pt x="292" y="773"/>
                </a:lnTo>
                <a:lnTo>
                  <a:pt x="278" y="778"/>
                </a:lnTo>
                <a:lnTo>
                  <a:pt x="268" y="783"/>
                </a:lnTo>
                <a:lnTo>
                  <a:pt x="258" y="790"/>
                </a:lnTo>
                <a:lnTo>
                  <a:pt x="248" y="796"/>
                </a:lnTo>
                <a:lnTo>
                  <a:pt x="240" y="805"/>
                </a:lnTo>
                <a:lnTo>
                  <a:pt x="233" y="815"/>
                </a:lnTo>
                <a:lnTo>
                  <a:pt x="228" y="825"/>
                </a:lnTo>
                <a:lnTo>
                  <a:pt x="223" y="837"/>
                </a:lnTo>
                <a:lnTo>
                  <a:pt x="219" y="850"/>
                </a:lnTo>
                <a:lnTo>
                  <a:pt x="216" y="865"/>
                </a:lnTo>
                <a:lnTo>
                  <a:pt x="214" y="881"/>
                </a:lnTo>
                <a:lnTo>
                  <a:pt x="214" y="899"/>
                </a:lnTo>
                <a:lnTo>
                  <a:pt x="214" y="1429"/>
                </a:lnTo>
                <a:lnTo>
                  <a:pt x="213" y="1441"/>
                </a:lnTo>
                <a:lnTo>
                  <a:pt x="209" y="1453"/>
                </a:lnTo>
                <a:lnTo>
                  <a:pt x="202" y="1463"/>
                </a:lnTo>
                <a:lnTo>
                  <a:pt x="196" y="1473"/>
                </a:lnTo>
                <a:lnTo>
                  <a:pt x="187" y="1481"/>
                </a:lnTo>
                <a:lnTo>
                  <a:pt x="179" y="1490"/>
                </a:lnTo>
                <a:lnTo>
                  <a:pt x="160" y="1503"/>
                </a:lnTo>
                <a:lnTo>
                  <a:pt x="263" y="1631"/>
                </a:lnTo>
                <a:lnTo>
                  <a:pt x="781" y="1677"/>
                </a:lnTo>
                <a:lnTo>
                  <a:pt x="781" y="1885"/>
                </a:lnTo>
                <a:lnTo>
                  <a:pt x="273" y="1827"/>
                </a:lnTo>
                <a:lnTo>
                  <a:pt x="263" y="1824"/>
                </a:lnTo>
                <a:lnTo>
                  <a:pt x="250" y="1817"/>
                </a:lnTo>
                <a:lnTo>
                  <a:pt x="234" y="1809"/>
                </a:lnTo>
                <a:lnTo>
                  <a:pt x="228" y="1802"/>
                </a:lnTo>
                <a:lnTo>
                  <a:pt x="196" y="1765"/>
                </a:lnTo>
                <a:lnTo>
                  <a:pt x="165" y="1729"/>
                </a:lnTo>
                <a:lnTo>
                  <a:pt x="108" y="1669"/>
                </a:lnTo>
                <a:lnTo>
                  <a:pt x="59" y="1616"/>
                </a:lnTo>
                <a:lnTo>
                  <a:pt x="39" y="1593"/>
                </a:lnTo>
                <a:lnTo>
                  <a:pt x="24" y="1569"/>
                </a:lnTo>
                <a:lnTo>
                  <a:pt x="12" y="1549"/>
                </a:lnTo>
                <a:lnTo>
                  <a:pt x="7" y="1537"/>
                </a:lnTo>
                <a:lnTo>
                  <a:pt x="3" y="1527"/>
                </a:lnTo>
                <a:lnTo>
                  <a:pt x="2" y="1517"/>
                </a:lnTo>
                <a:lnTo>
                  <a:pt x="0" y="1507"/>
                </a:lnTo>
                <a:lnTo>
                  <a:pt x="2" y="1496"/>
                </a:lnTo>
                <a:lnTo>
                  <a:pt x="3" y="1486"/>
                </a:lnTo>
                <a:lnTo>
                  <a:pt x="7" y="1475"/>
                </a:lnTo>
                <a:lnTo>
                  <a:pt x="12" y="1464"/>
                </a:lnTo>
                <a:lnTo>
                  <a:pt x="19" y="1454"/>
                </a:lnTo>
                <a:lnTo>
                  <a:pt x="27" y="1442"/>
                </a:lnTo>
                <a:lnTo>
                  <a:pt x="37" y="1431"/>
                </a:lnTo>
                <a:lnTo>
                  <a:pt x="49" y="1421"/>
                </a:lnTo>
                <a:lnTo>
                  <a:pt x="79" y="1395"/>
                </a:lnTo>
                <a:lnTo>
                  <a:pt x="79" y="899"/>
                </a:lnTo>
                <a:lnTo>
                  <a:pt x="81" y="865"/>
                </a:lnTo>
                <a:lnTo>
                  <a:pt x="84" y="833"/>
                </a:lnTo>
                <a:lnTo>
                  <a:pt x="91" y="805"/>
                </a:lnTo>
                <a:lnTo>
                  <a:pt x="101" y="778"/>
                </a:lnTo>
                <a:lnTo>
                  <a:pt x="111" y="754"/>
                </a:lnTo>
                <a:lnTo>
                  <a:pt x="125" y="732"/>
                </a:lnTo>
                <a:lnTo>
                  <a:pt x="142" y="712"/>
                </a:lnTo>
                <a:lnTo>
                  <a:pt x="159" y="695"/>
                </a:lnTo>
                <a:lnTo>
                  <a:pt x="177" y="680"/>
                </a:lnTo>
                <a:lnTo>
                  <a:pt x="199" y="668"/>
                </a:lnTo>
                <a:lnTo>
                  <a:pt x="221" y="656"/>
                </a:lnTo>
                <a:lnTo>
                  <a:pt x="243" y="648"/>
                </a:lnTo>
                <a:lnTo>
                  <a:pt x="268" y="641"/>
                </a:lnTo>
                <a:lnTo>
                  <a:pt x="294" y="636"/>
                </a:lnTo>
                <a:lnTo>
                  <a:pt x="319" y="631"/>
                </a:lnTo>
                <a:lnTo>
                  <a:pt x="346" y="629"/>
                </a:lnTo>
                <a:lnTo>
                  <a:pt x="827" y="611"/>
                </a:lnTo>
                <a:lnTo>
                  <a:pt x="849" y="607"/>
                </a:lnTo>
                <a:lnTo>
                  <a:pt x="874" y="604"/>
                </a:lnTo>
                <a:lnTo>
                  <a:pt x="899" y="599"/>
                </a:lnTo>
                <a:lnTo>
                  <a:pt x="923" y="590"/>
                </a:lnTo>
                <a:lnTo>
                  <a:pt x="946" y="584"/>
                </a:lnTo>
                <a:lnTo>
                  <a:pt x="968" y="575"/>
                </a:lnTo>
                <a:lnTo>
                  <a:pt x="987" y="567"/>
                </a:lnTo>
                <a:lnTo>
                  <a:pt x="1004" y="558"/>
                </a:lnTo>
                <a:lnTo>
                  <a:pt x="1719" y="150"/>
                </a:lnTo>
                <a:lnTo>
                  <a:pt x="1783" y="115"/>
                </a:lnTo>
                <a:lnTo>
                  <a:pt x="1813" y="100"/>
                </a:lnTo>
                <a:lnTo>
                  <a:pt x="1846" y="84"/>
                </a:lnTo>
                <a:lnTo>
                  <a:pt x="1876" y="73"/>
                </a:lnTo>
                <a:lnTo>
                  <a:pt x="1908" y="59"/>
                </a:lnTo>
                <a:lnTo>
                  <a:pt x="1940" y="49"/>
                </a:lnTo>
                <a:lnTo>
                  <a:pt x="1974" y="39"/>
                </a:lnTo>
                <a:lnTo>
                  <a:pt x="2007" y="30"/>
                </a:lnTo>
                <a:lnTo>
                  <a:pt x="2043" y="22"/>
                </a:lnTo>
                <a:lnTo>
                  <a:pt x="2080" y="15"/>
                </a:lnTo>
                <a:lnTo>
                  <a:pt x="2119" y="10"/>
                </a:lnTo>
                <a:lnTo>
                  <a:pt x="2159" y="5"/>
                </a:lnTo>
                <a:lnTo>
                  <a:pt x="2201" y="3"/>
                </a:lnTo>
                <a:lnTo>
                  <a:pt x="2245" y="2"/>
                </a:lnTo>
                <a:lnTo>
                  <a:pt x="2291" y="0"/>
                </a:lnTo>
                <a:lnTo>
                  <a:pt x="3608" y="0"/>
                </a:lnTo>
                <a:lnTo>
                  <a:pt x="3629" y="2"/>
                </a:lnTo>
                <a:lnTo>
                  <a:pt x="3649" y="3"/>
                </a:lnTo>
                <a:lnTo>
                  <a:pt x="3672" y="7"/>
                </a:lnTo>
                <a:lnTo>
                  <a:pt x="3696" y="12"/>
                </a:lnTo>
                <a:lnTo>
                  <a:pt x="3750" y="27"/>
                </a:lnTo>
                <a:lnTo>
                  <a:pt x="3809" y="47"/>
                </a:lnTo>
                <a:lnTo>
                  <a:pt x="3872" y="71"/>
                </a:lnTo>
                <a:lnTo>
                  <a:pt x="3937" y="101"/>
                </a:lnTo>
                <a:lnTo>
                  <a:pt x="4005" y="137"/>
                </a:lnTo>
                <a:lnTo>
                  <a:pt x="4074" y="175"/>
                </a:lnTo>
                <a:lnTo>
                  <a:pt x="4808" y="612"/>
                </a:lnTo>
                <a:lnTo>
                  <a:pt x="4852" y="636"/>
                </a:lnTo>
                <a:lnTo>
                  <a:pt x="4897" y="658"/>
                </a:lnTo>
                <a:lnTo>
                  <a:pt x="4946" y="677"/>
                </a:lnTo>
                <a:lnTo>
                  <a:pt x="4997" y="693"/>
                </a:lnTo>
                <a:lnTo>
                  <a:pt x="5049" y="707"/>
                </a:lnTo>
                <a:lnTo>
                  <a:pt x="5103" y="719"/>
                </a:lnTo>
                <a:lnTo>
                  <a:pt x="5159" y="729"/>
                </a:lnTo>
                <a:lnTo>
                  <a:pt x="5216" y="737"/>
                </a:lnTo>
                <a:lnTo>
                  <a:pt x="6272" y="874"/>
                </a:lnTo>
                <a:lnTo>
                  <a:pt x="6324" y="882"/>
                </a:lnTo>
                <a:lnTo>
                  <a:pt x="6375" y="894"/>
                </a:lnTo>
                <a:lnTo>
                  <a:pt x="6422" y="909"/>
                </a:lnTo>
                <a:lnTo>
                  <a:pt x="6466" y="926"/>
                </a:lnTo>
                <a:lnTo>
                  <a:pt x="6507" y="948"/>
                </a:lnTo>
                <a:lnTo>
                  <a:pt x="6525" y="960"/>
                </a:lnTo>
                <a:lnTo>
                  <a:pt x="6544" y="972"/>
                </a:lnTo>
                <a:lnTo>
                  <a:pt x="6561" y="984"/>
                </a:lnTo>
                <a:lnTo>
                  <a:pt x="6577" y="997"/>
                </a:lnTo>
                <a:lnTo>
                  <a:pt x="6593" y="1012"/>
                </a:lnTo>
                <a:lnTo>
                  <a:pt x="6608" y="1026"/>
                </a:lnTo>
                <a:lnTo>
                  <a:pt x="6621" y="1041"/>
                </a:lnTo>
                <a:lnTo>
                  <a:pt x="6633" y="1058"/>
                </a:lnTo>
                <a:lnTo>
                  <a:pt x="6645" y="1073"/>
                </a:lnTo>
                <a:lnTo>
                  <a:pt x="6657" y="1090"/>
                </a:lnTo>
                <a:lnTo>
                  <a:pt x="6667" y="1107"/>
                </a:lnTo>
                <a:lnTo>
                  <a:pt x="6675" y="1125"/>
                </a:lnTo>
                <a:lnTo>
                  <a:pt x="6682" y="1144"/>
                </a:lnTo>
                <a:lnTo>
                  <a:pt x="6689" y="1162"/>
                </a:lnTo>
                <a:lnTo>
                  <a:pt x="6696" y="1183"/>
                </a:lnTo>
                <a:lnTo>
                  <a:pt x="6699" y="1201"/>
                </a:lnTo>
                <a:lnTo>
                  <a:pt x="6702" y="1221"/>
                </a:lnTo>
                <a:lnTo>
                  <a:pt x="6706" y="1242"/>
                </a:lnTo>
                <a:lnTo>
                  <a:pt x="6706" y="1264"/>
                </a:lnTo>
                <a:lnTo>
                  <a:pt x="6706" y="1286"/>
                </a:lnTo>
                <a:lnTo>
                  <a:pt x="6704" y="1306"/>
                </a:lnTo>
                <a:lnTo>
                  <a:pt x="6702" y="1329"/>
                </a:lnTo>
                <a:lnTo>
                  <a:pt x="6660" y="1633"/>
                </a:lnTo>
                <a:lnTo>
                  <a:pt x="6672" y="1642"/>
                </a:lnTo>
                <a:lnTo>
                  <a:pt x="6682" y="1650"/>
                </a:lnTo>
                <a:lnTo>
                  <a:pt x="6690" y="1658"/>
                </a:lnTo>
                <a:lnTo>
                  <a:pt x="6699" y="1669"/>
                </a:lnTo>
                <a:lnTo>
                  <a:pt x="6714" y="1691"/>
                </a:lnTo>
                <a:lnTo>
                  <a:pt x="6724" y="1712"/>
                </a:lnTo>
                <a:lnTo>
                  <a:pt x="6731" y="1736"/>
                </a:lnTo>
                <a:lnTo>
                  <a:pt x="6736" y="1761"/>
                </a:lnTo>
                <a:lnTo>
                  <a:pt x="6736" y="1785"/>
                </a:lnTo>
                <a:lnTo>
                  <a:pt x="6733" y="1810"/>
                </a:lnTo>
                <a:lnTo>
                  <a:pt x="6726" y="1832"/>
                </a:lnTo>
                <a:lnTo>
                  <a:pt x="6714" y="1854"/>
                </a:lnTo>
                <a:lnTo>
                  <a:pt x="6709" y="1864"/>
                </a:lnTo>
                <a:lnTo>
                  <a:pt x="6701" y="1874"/>
                </a:lnTo>
                <a:lnTo>
                  <a:pt x="6692" y="1883"/>
                </a:lnTo>
                <a:lnTo>
                  <a:pt x="6684" y="1891"/>
                </a:lnTo>
                <a:lnTo>
                  <a:pt x="6674" y="1900"/>
                </a:lnTo>
                <a:lnTo>
                  <a:pt x="6662" y="1906"/>
                </a:lnTo>
                <a:lnTo>
                  <a:pt x="6650" y="1913"/>
                </a:lnTo>
                <a:lnTo>
                  <a:pt x="6638" y="1918"/>
                </a:lnTo>
                <a:lnTo>
                  <a:pt x="6625" y="1922"/>
                </a:lnTo>
                <a:lnTo>
                  <a:pt x="6609" y="1925"/>
                </a:lnTo>
                <a:lnTo>
                  <a:pt x="6594" y="1927"/>
                </a:lnTo>
                <a:lnTo>
                  <a:pt x="6577" y="1928"/>
                </a:lnTo>
                <a:lnTo>
                  <a:pt x="6093" y="1933"/>
                </a:lnTo>
                <a:lnTo>
                  <a:pt x="6078" y="1972"/>
                </a:lnTo>
                <a:lnTo>
                  <a:pt x="6060" y="2008"/>
                </a:lnTo>
                <a:lnTo>
                  <a:pt x="6038" y="2041"/>
                </a:lnTo>
                <a:lnTo>
                  <a:pt x="6014" y="2073"/>
                </a:lnTo>
                <a:lnTo>
                  <a:pt x="5989" y="2104"/>
                </a:lnTo>
                <a:lnTo>
                  <a:pt x="5960" y="2133"/>
                </a:lnTo>
                <a:lnTo>
                  <a:pt x="5931" y="2160"/>
                </a:lnTo>
                <a:lnTo>
                  <a:pt x="5899" y="2183"/>
                </a:lnTo>
                <a:lnTo>
                  <a:pt x="5866" y="2205"/>
                </a:lnTo>
                <a:lnTo>
                  <a:pt x="5830" y="2225"/>
                </a:lnTo>
                <a:lnTo>
                  <a:pt x="5793" y="2242"/>
                </a:lnTo>
                <a:lnTo>
                  <a:pt x="5754" y="2256"/>
                </a:lnTo>
                <a:lnTo>
                  <a:pt x="5715" y="2266"/>
                </a:lnTo>
                <a:lnTo>
                  <a:pt x="5673" y="2274"/>
                </a:lnTo>
                <a:lnTo>
                  <a:pt x="5633" y="2279"/>
                </a:lnTo>
                <a:lnTo>
                  <a:pt x="5589" y="2281"/>
                </a:lnTo>
                <a:lnTo>
                  <a:pt x="5562" y="2281"/>
                </a:lnTo>
                <a:lnTo>
                  <a:pt x="5535" y="2278"/>
                </a:lnTo>
                <a:lnTo>
                  <a:pt x="5508" y="2274"/>
                </a:lnTo>
                <a:lnTo>
                  <a:pt x="5481" y="2269"/>
                </a:lnTo>
                <a:lnTo>
                  <a:pt x="5454" y="2264"/>
                </a:lnTo>
                <a:lnTo>
                  <a:pt x="5429" y="2257"/>
                </a:lnTo>
                <a:lnTo>
                  <a:pt x="5403" y="2249"/>
                </a:lnTo>
                <a:lnTo>
                  <a:pt x="5380" y="2239"/>
                </a:lnTo>
                <a:lnTo>
                  <a:pt x="5356" y="2227"/>
                </a:lnTo>
                <a:lnTo>
                  <a:pt x="5332" y="2215"/>
                </a:lnTo>
                <a:lnTo>
                  <a:pt x="5309" y="2203"/>
                </a:lnTo>
                <a:lnTo>
                  <a:pt x="5287" y="2188"/>
                </a:lnTo>
                <a:lnTo>
                  <a:pt x="5267" y="2173"/>
                </a:lnTo>
                <a:lnTo>
                  <a:pt x="5246" y="2158"/>
                </a:lnTo>
                <a:lnTo>
                  <a:pt x="5226" y="2141"/>
                </a:lnTo>
                <a:lnTo>
                  <a:pt x="5208" y="2122"/>
                </a:lnTo>
                <a:lnTo>
                  <a:pt x="5189" y="2104"/>
                </a:lnTo>
                <a:lnTo>
                  <a:pt x="5172" y="2085"/>
                </a:lnTo>
                <a:lnTo>
                  <a:pt x="5157" y="2063"/>
                </a:lnTo>
                <a:lnTo>
                  <a:pt x="5142" y="2043"/>
                </a:lnTo>
                <a:lnTo>
                  <a:pt x="5128" y="2021"/>
                </a:lnTo>
                <a:lnTo>
                  <a:pt x="5115" y="1999"/>
                </a:lnTo>
                <a:lnTo>
                  <a:pt x="5103" y="1976"/>
                </a:lnTo>
                <a:lnTo>
                  <a:pt x="5091" y="1952"/>
                </a:lnTo>
                <a:lnTo>
                  <a:pt x="5083" y="1927"/>
                </a:lnTo>
                <a:lnTo>
                  <a:pt x="5074" y="1901"/>
                </a:lnTo>
                <a:lnTo>
                  <a:pt x="5066" y="1876"/>
                </a:lnTo>
                <a:lnTo>
                  <a:pt x="5061" y="1849"/>
                </a:lnTo>
                <a:lnTo>
                  <a:pt x="5056" y="1824"/>
                </a:lnTo>
                <a:lnTo>
                  <a:pt x="5052" y="1797"/>
                </a:lnTo>
                <a:lnTo>
                  <a:pt x="5051" y="1768"/>
                </a:lnTo>
                <a:lnTo>
                  <a:pt x="5049" y="1741"/>
                </a:lnTo>
                <a:lnTo>
                  <a:pt x="5051" y="1714"/>
                </a:lnTo>
                <a:lnTo>
                  <a:pt x="5052" y="1685"/>
                </a:lnTo>
                <a:lnTo>
                  <a:pt x="5056" y="1658"/>
                </a:lnTo>
                <a:lnTo>
                  <a:pt x="5061" y="1631"/>
                </a:lnTo>
                <a:lnTo>
                  <a:pt x="5066" y="1606"/>
                </a:lnTo>
                <a:lnTo>
                  <a:pt x="5074" y="1581"/>
                </a:lnTo>
                <a:lnTo>
                  <a:pt x="5083" y="1556"/>
                </a:lnTo>
                <a:lnTo>
                  <a:pt x="5091" y="1530"/>
                </a:lnTo>
                <a:lnTo>
                  <a:pt x="5103" y="1507"/>
                </a:lnTo>
                <a:lnTo>
                  <a:pt x="5115" y="1483"/>
                </a:lnTo>
                <a:lnTo>
                  <a:pt x="5128" y="1461"/>
                </a:lnTo>
                <a:lnTo>
                  <a:pt x="5142" y="1439"/>
                </a:lnTo>
                <a:lnTo>
                  <a:pt x="5157" y="1419"/>
                </a:lnTo>
                <a:lnTo>
                  <a:pt x="5172" y="1397"/>
                </a:lnTo>
                <a:lnTo>
                  <a:pt x="5189" y="1378"/>
                </a:lnTo>
                <a:lnTo>
                  <a:pt x="5208" y="1360"/>
                </a:lnTo>
                <a:lnTo>
                  <a:pt x="5226" y="1341"/>
                </a:lnTo>
                <a:lnTo>
                  <a:pt x="5246" y="1324"/>
                </a:lnTo>
                <a:lnTo>
                  <a:pt x="5267" y="1309"/>
                </a:lnTo>
                <a:lnTo>
                  <a:pt x="5287" y="1294"/>
                </a:lnTo>
                <a:lnTo>
                  <a:pt x="5309" y="1279"/>
                </a:lnTo>
                <a:lnTo>
                  <a:pt x="5332" y="1267"/>
                </a:lnTo>
                <a:lnTo>
                  <a:pt x="5356" y="1255"/>
                </a:lnTo>
                <a:lnTo>
                  <a:pt x="5380" y="1243"/>
                </a:lnTo>
                <a:lnTo>
                  <a:pt x="5403" y="1233"/>
                </a:lnTo>
                <a:lnTo>
                  <a:pt x="5429" y="1225"/>
                </a:lnTo>
                <a:lnTo>
                  <a:pt x="5454" y="1218"/>
                </a:lnTo>
                <a:lnTo>
                  <a:pt x="5481" y="1211"/>
                </a:lnTo>
                <a:lnTo>
                  <a:pt x="5508" y="1208"/>
                </a:lnTo>
                <a:lnTo>
                  <a:pt x="5535" y="1205"/>
                </a:lnTo>
                <a:lnTo>
                  <a:pt x="5562" y="1201"/>
                </a:lnTo>
                <a:lnTo>
                  <a:pt x="5589" y="1201"/>
                </a:lnTo>
                <a:close/>
                <a:moveTo>
                  <a:pt x="5589" y="1471"/>
                </a:moveTo>
                <a:lnTo>
                  <a:pt x="5589" y="1471"/>
                </a:lnTo>
                <a:lnTo>
                  <a:pt x="5562" y="1473"/>
                </a:lnTo>
                <a:lnTo>
                  <a:pt x="5535" y="1476"/>
                </a:lnTo>
                <a:lnTo>
                  <a:pt x="5510" y="1483"/>
                </a:lnTo>
                <a:lnTo>
                  <a:pt x="5484" y="1493"/>
                </a:lnTo>
                <a:lnTo>
                  <a:pt x="5461" y="1503"/>
                </a:lnTo>
                <a:lnTo>
                  <a:pt x="5439" y="1517"/>
                </a:lnTo>
                <a:lnTo>
                  <a:pt x="5418" y="1534"/>
                </a:lnTo>
                <a:lnTo>
                  <a:pt x="5398" y="1550"/>
                </a:lnTo>
                <a:lnTo>
                  <a:pt x="5381" y="1569"/>
                </a:lnTo>
                <a:lnTo>
                  <a:pt x="5366" y="1591"/>
                </a:lnTo>
                <a:lnTo>
                  <a:pt x="5353" y="1613"/>
                </a:lnTo>
                <a:lnTo>
                  <a:pt x="5341" y="1637"/>
                </a:lnTo>
                <a:lnTo>
                  <a:pt x="5332" y="1660"/>
                </a:lnTo>
                <a:lnTo>
                  <a:pt x="5326" y="1687"/>
                </a:lnTo>
                <a:lnTo>
                  <a:pt x="5321" y="1714"/>
                </a:lnTo>
                <a:lnTo>
                  <a:pt x="5319" y="1741"/>
                </a:lnTo>
                <a:lnTo>
                  <a:pt x="5321" y="1768"/>
                </a:lnTo>
                <a:lnTo>
                  <a:pt x="5326" y="1795"/>
                </a:lnTo>
                <a:lnTo>
                  <a:pt x="5332" y="1822"/>
                </a:lnTo>
                <a:lnTo>
                  <a:pt x="5341" y="1846"/>
                </a:lnTo>
                <a:lnTo>
                  <a:pt x="5353" y="1869"/>
                </a:lnTo>
                <a:lnTo>
                  <a:pt x="5366" y="1891"/>
                </a:lnTo>
                <a:lnTo>
                  <a:pt x="5381" y="1913"/>
                </a:lnTo>
                <a:lnTo>
                  <a:pt x="5398" y="1932"/>
                </a:lnTo>
                <a:lnTo>
                  <a:pt x="5418" y="1949"/>
                </a:lnTo>
                <a:lnTo>
                  <a:pt x="5439" y="1966"/>
                </a:lnTo>
                <a:lnTo>
                  <a:pt x="5461" y="1979"/>
                </a:lnTo>
                <a:lnTo>
                  <a:pt x="5484" y="1989"/>
                </a:lnTo>
                <a:lnTo>
                  <a:pt x="5510" y="1999"/>
                </a:lnTo>
                <a:lnTo>
                  <a:pt x="5535" y="2006"/>
                </a:lnTo>
                <a:lnTo>
                  <a:pt x="5562" y="2009"/>
                </a:lnTo>
                <a:lnTo>
                  <a:pt x="5589" y="2011"/>
                </a:lnTo>
                <a:lnTo>
                  <a:pt x="5618" y="2009"/>
                </a:lnTo>
                <a:lnTo>
                  <a:pt x="5645" y="2006"/>
                </a:lnTo>
                <a:lnTo>
                  <a:pt x="5670" y="1999"/>
                </a:lnTo>
                <a:lnTo>
                  <a:pt x="5695" y="1989"/>
                </a:lnTo>
                <a:lnTo>
                  <a:pt x="5719" y="1979"/>
                </a:lnTo>
                <a:lnTo>
                  <a:pt x="5741" y="1966"/>
                </a:lnTo>
                <a:lnTo>
                  <a:pt x="5761" y="1949"/>
                </a:lnTo>
                <a:lnTo>
                  <a:pt x="5779" y="1932"/>
                </a:lnTo>
                <a:lnTo>
                  <a:pt x="5798" y="1913"/>
                </a:lnTo>
                <a:lnTo>
                  <a:pt x="5813" y="1891"/>
                </a:lnTo>
                <a:lnTo>
                  <a:pt x="5827" y="1869"/>
                </a:lnTo>
                <a:lnTo>
                  <a:pt x="5839" y="1846"/>
                </a:lnTo>
                <a:lnTo>
                  <a:pt x="5847" y="1822"/>
                </a:lnTo>
                <a:lnTo>
                  <a:pt x="5854" y="1795"/>
                </a:lnTo>
                <a:lnTo>
                  <a:pt x="5857" y="1768"/>
                </a:lnTo>
                <a:lnTo>
                  <a:pt x="5859" y="1741"/>
                </a:lnTo>
                <a:lnTo>
                  <a:pt x="5857" y="1714"/>
                </a:lnTo>
                <a:lnTo>
                  <a:pt x="5854" y="1687"/>
                </a:lnTo>
                <a:lnTo>
                  <a:pt x="5847" y="1660"/>
                </a:lnTo>
                <a:lnTo>
                  <a:pt x="5839" y="1637"/>
                </a:lnTo>
                <a:lnTo>
                  <a:pt x="5827" y="1613"/>
                </a:lnTo>
                <a:lnTo>
                  <a:pt x="5813" y="1591"/>
                </a:lnTo>
                <a:lnTo>
                  <a:pt x="5798" y="1569"/>
                </a:lnTo>
                <a:lnTo>
                  <a:pt x="5779" y="1550"/>
                </a:lnTo>
                <a:lnTo>
                  <a:pt x="5761" y="1534"/>
                </a:lnTo>
                <a:lnTo>
                  <a:pt x="5741" y="1517"/>
                </a:lnTo>
                <a:lnTo>
                  <a:pt x="5719" y="1503"/>
                </a:lnTo>
                <a:lnTo>
                  <a:pt x="5695" y="1493"/>
                </a:lnTo>
                <a:lnTo>
                  <a:pt x="5670" y="1483"/>
                </a:lnTo>
                <a:lnTo>
                  <a:pt x="5645" y="1476"/>
                </a:lnTo>
                <a:lnTo>
                  <a:pt x="5618" y="1473"/>
                </a:lnTo>
                <a:lnTo>
                  <a:pt x="5589" y="1471"/>
                </a:lnTo>
                <a:close/>
              </a:path>
            </a:pathLst>
          </a:custGeom>
          <a:solidFill>
            <a:schemeClr val="bg1"/>
          </a:solidFill>
          <a:ln w="9525">
            <a:noFill/>
            <a:round/>
            <a:headEnd/>
            <a:tailEnd/>
          </a:ln>
        </p:spPr>
        <p:txBody>
          <a:bodyPr vert="horz" wrap="square" lIns="91440" tIns="45720" rIns="91440" bIns="45720" anchor="t"/>
          <a:lstStyle/>
          <a:p>
            <a:pPr defTabSz="914077"/>
            <a:endParaRPr lang="de-DE">
              <a:solidFill>
                <a:srgbClr val="000000"/>
              </a:solidFill>
            </a:endParaRPr>
          </a:p>
        </p:txBody>
      </p:sp>
      <p:sp>
        <p:nvSpPr>
          <p:cNvPr id="46" name="Freeform 14"/>
          <p:cNvSpPr>
            <a:spLocks/>
          </p:cNvSpPr>
          <p:nvPr/>
        </p:nvSpPr>
        <p:spPr bwMode="auto">
          <a:xfrm>
            <a:off x="10906834" y="4418761"/>
            <a:ext cx="548899" cy="684353"/>
          </a:xfrm>
          <a:custGeom>
            <a:avLst/>
            <a:gdLst>
              <a:gd name="T0" fmla="*/ 121 w 121"/>
              <a:gd name="T1" fmla="*/ 84 h 129"/>
              <a:gd name="T2" fmla="*/ 121 w 121"/>
              <a:gd name="T3" fmla="*/ 85 h 129"/>
              <a:gd name="T4" fmla="*/ 119 w 121"/>
              <a:gd name="T5" fmla="*/ 88 h 129"/>
              <a:gd name="T6" fmla="*/ 116 w 121"/>
              <a:gd name="T7" fmla="*/ 89 h 129"/>
              <a:gd name="T8" fmla="*/ 73 w 121"/>
              <a:gd name="T9" fmla="*/ 77 h 129"/>
              <a:gd name="T10" fmla="*/ 73 w 121"/>
              <a:gd name="T11" fmla="*/ 85 h 129"/>
              <a:gd name="T12" fmla="*/ 73 w 121"/>
              <a:gd name="T13" fmla="*/ 111 h 129"/>
              <a:gd name="T14" fmla="*/ 87 w 121"/>
              <a:gd name="T15" fmla="*/ 121 h 129"/>
              <a:gd name="T16" fmla="*/ 89 w 121"/>
              <a:gd name="T17" fmla="*/ 124 h 129"/>
              <a:gd name="T18" fmla="*/ 89 w 121"/>
              <a:gd name="T19" fmla="*/ 125 h 129"/>
              <a:gd name="T20" fmla="*/ 87 w 121"/>
              <a:gd name="T21" fmla="*/ 128 h 129"/>
              <a:gd name="T22" fmla="*/ 84 w 121"/>
              <a:gd name="T23" fmla="*/ 129 h 129"/>
              <a:gd name="T24" fmla="*/ 61 w 121"/>
              <a:gd name="T25" fmla="*/ 121 h 129"/>
              <a:gd name="T26" fmla="*/ 38 w 121"/>
              <a:gd name="T27" fmla="*/ 129 h 129"/>
              <a:gd name="T28" fmla="*/ 34 w 121"/>
              <a:gd name="T29" fmla="*/ 128 h 129"/>
              <a:gd name="T30" fmla="*/ 32 w 121"/>
              <a:gd name="T31" fmla="*/ 125 h 129"/>
              <a:gd name="T32" fmla="*/ 32 w 121"/>
              <a:gd name="T33" fmla="*/ 124 h 129"/>
              <a:gd name="T34" fmla="*/ 34 w 121"/>
              <a:gd name="T35" fmla="*/ 121 h 129"/>
              <a:gd name="T36" fmla="*/ 48 w 121"/>
              <a:gd name="T37" fmla="*/ 111 h 129"/>
              <a:gd name="T38" fmla="*/ 48 w 121"/>
              <a:gd name="T39" fmla="*/ 85 h 129"/>
              <a:gd name="T40" fmla="*/ 48 w 121"/>
              <a:gd name="T41" fmla="*/ 77 h 129"/>
              <a:gd name="T42" fmla="*/ 5 w 121"/>
              <a:gd name="T43" fmla="*/ 89 h 129"/>
              <a:gd name="T44" fmla="*/ 2 w 121"/>
              <a:gd name="T45" fmla="*/ 88 h 129"/>
              <a:gd name="T46" fmla="*/ 0 w 121"/>
              <a:gd name="T47" fmla="*/ 85 h 129"/>
              <a:gd name="T48" fmla="*/ 0 w 121"/>
              <a:gd name="T49" fmla="*/ 84 h 129"/>
              <a:gd name="T50" fmla="*/ 2 w 121"/>
              <a:gd name="T51" fmla="*/ 81 h 129"/>
              <a:gd name="T52" fmla="*/ 48 w 121"/>
              <a:gd name="T53" fmla="*/ 46 h 129"/>
              <a:gd name="T54" fmla="*/ 48 w 121"/>
              <a:gd name="T55" fmla="*/ 24 h 129"/>
              <a:gd name="T56" fmla="*/ 61 w 121"/>
              <a:gd name="T57" fmla="*/ 0 h 129"/>
              <a:gd name="T58" fmla="*/ 73 w 121"/>
              <a:gd name="T59" fmla="*/ 24 h 129"/>
              <a:gd name="T60" fmla="*/ 73 w 121"/>
              <a:gd name="T61" fmla="*/ 46 h 129"/>
              <a:gd name="T62" fmla="*/ 119 w 121"/>
              <a:gd name="T63" fmla="*/ 81 h 129"/>
              <a:gd name="T64" fmla="*/ 121 w 121"/>
              <a:gd name="T65" fmla="*/ 8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29">
                <a:moveTo>
                  <a:pt x="121" y="84"/>
                </a:moveTo>
                <a:cubicBezTo>
                  <a:pt x="121" y="85"/>
                  <a:pt x="121" y="85"/>
                  <a:pt x="121" y="85"/>
                </a:cubicBezTo>
                <a:cubicBezTo>
                  <a:pt x="121" y="86"/>
                  <a:pt x="120" y="87"/>
                  <a:pt x="119" y="88"/>
                </a:cubicBezTo>
                <a:cubicBezTo>
                  <a:pt x="118" y="89"/>
                  <a:pt x="117" y="89"/>
                  <a:pt x="116" y="89"/>
                </a:cubicBezTo>
                <a:cubicBezTo>
                  <a:pt x="73" y="77"/>
                  <a:pt x="73" y="77"/>
                  <a:pt x="73" y="77"/>
                </a:cubicBezTo>
                <a:cubicBezTo>
                  <a:pt x="73" y="85"/>
                  <a:pt x="73" y="85"/>
                  <a:pt x="73" y="85"/>
                </a:cubicBezTo>
                <a:cubicBezTo>
                  <a:pt x="73" y="111"/>
                  <a:pt x="73" y="111"/>
                  <a:pt x="73" y="111"/>
                </a:cubicBezTo>
                <a:cubicBezTo>
                  <a:pt x="87" y="121"/>
                  <a:pt x="87" y="121"/>
                  <a:pt x="87" y="121"/>
                </a:cubicBezTo>
                <a:cubicBezTo>
                  <a:pt x="88" y="122"/>
                  <a:pt x="89" y="123"/>
                  <a:pt x="89" y="124"/>
                </a:cubicBezTo>
                <a:cubicBezTo>
                  <a:pt x="89" y="125"/>
                  <a:pt x="89" y="125"/>
                  <a:pt x="89" y="125"/>
                </a:cubicBezTo>
                <a:cubicBezTo>
                  <a:pt x="89" y="126"/>
                  <a:pt x="88" y="127"/>
                  <a:pt x="87" y="128"/>
                </a:cubicBezTo>
                <a:cubicBezTo>
                  <a:pt x="86" y="129"/>
                  <a:pt x="85" y="129"/>
                  <a:pt x="84" y="129"/>
                </a:cubicBezTo>
                <a:cubicBezTo>
                  <a:pt x="61" y="121"/>
                  <a:pt x="61" y="121"/>
                  <a:pt x="61" y="121"/>
                </a:cubicBezTo>
                <a:cubicBezTo>
                  <a:pt x="38" y="129"/>
                  <a:pt x="38" y="129"/>
                  <a:pt x="38" y="129"/>
                </a:cubicBezTo>
                <a:cubicBezTo>
                  <a:pt x="36" y="129"/>
                  <a:pt x="35" y="129"/>
                  <a:pt x="34" y="128"/>
                </a:cubicBezTo>
                <a:cubicBezTo>
                  <a:pt x="33" y="127"/>
                  <a:pt x="32" y="126"/>
                  <a:pt x="32" y="125"/>
                </a:cubicBezTo>
                <a:cubicBezTo>
                  <a:pt x="32" y="124"/>
                  <a:pt x="32" y="124"/>
                  <a:pt x="32" y="124"/>
                </a:cubicBezTo>
                <a:cubicBezTo>
                  <a:pt x="32" y="123"/>
                  <a:pt x="33" y="122"/>
                  <a:pt x="34" y="121"/>
                </a:cubicBezTo>
                <a:cubicBezTo>
                  <a:pt x="48" y="111"/>
                  <a:pt x="48" y="111"/>
                  <a:pt x="48" y="111"/>
                </a:cubicBezTo>
                <a:cubicBezTo>
                  <a:pt x="48" y="85"/>
                  <a:pt x="48" y="85"/>
                  <a:pt x="48" y="85"/>
                </a:cubicBezTo>
                <a:cubicBezTo>
                  <a:pt x="48" y="77"/>
                  <a:pt x="48" y="77"/>
                  <a:pt x="48" y="77"/>
                </a:cubicBezTo>
                <a:cubicBezTo>
                  <a:pt x="5" y="89"/>
                  <a:pt x="5" y="89"/>
                  <a:pt x="5" y="89"/>
                </a:cubicBezTo>
                <a:cubicBezTo>
                  <a:pt x="4" y="89"/>
                  <a:pt x="3" y="89"/>
                  <a:pt x="2" y="88"/>
                </a:cubicBezTo>
                <a:cubicBezTo>
                  <a:pt x="1" y="87"/>
                  <a:pt x="0" y="86"/>
                  <a:pt x="0" y="85"/>
                </a:cubicBezTo>
                <a:cubicBezTo>
                  <a:pt x="0" y="84"/>
                  <a:pt x="0" y="84"/>
                  <a:pt x="0" y="84"/>
                </a:cubicBezTo>
                <a:cubicBezTo>
                  <a:pt x="0" y="83"/>
                  <a:pt x="1" y="81"/>
                  <a:pt x="2" y="81"/>
                </a:cubicBezTo>
                <a:cubicBezTo>
                  <a:pt x="48" y="46"/>
                  <a:pt x="48" y="46"/>
                  <a:pt x="48" y="46"/>
                </a:cubicBezTo>
                <a:cubicBezTo>
                  <a:pt x="48" y="24"/>
                  <a:pt x="48" y="24"/>
                  <a:pt x="48" y="24"/>
                </a:cubicBezTo>
                <a:cubicBezTo>
                  <a:pt x="48" y="18"/>
                  <a:pt x="55" y="0"/>
                  <a:pt x="61" y="0"/>
                </a:cubicBezTo>
                <a:cubicBezTo>
                  <a:pt x="67" y="0"/>
                  <a:pt x="73" y="18"/>
                  <a:pt x="73" y="24"/>
                </a:cubicBezTo>
                <a:cubicBezTo>
                  <a:pt x="73" y="46"/>
                  <a:pt x="73" y="46"/>
                  <a:pt x="73" y="46"/>
                </a:cubicBezTo>
                <a:cubicBezTo>
                  <a:pt x="119" y="81"/>
                  <a:pt x="119" y="81"/>
                  <a:pt x="119" y="81"/>
                </a:cubicBezTo>
                <a:cubicBezTo>
                  <a:pt x="120" y="81"/>
                  <a:pt x="121" y="83"/>
                  <a:pt x="121" y="8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sz="1600" dirty="0">
              <a:solidFill>
                <a:srgbClr val="000000"/>
              </a:solidFill>
            </a:endParaRPr>
          </a:p>
        </p:txBody>
      </p:sp>
      <p:grpSp>
        <p:nvGrpSpPr>
          <p:cNvPr id="45" name="Group 44"/>
          <p:cNvGrpSpPr/>
          <p:nvPr/>
        </p:nvGrpSpPr>
        <p:grpSpPr>
          <a:xfrm>
            <a:off x="10599229" y="4310939"/>
            <a:ext cx="1200180" cy="1251670"/>
            <a:chOff x="10476000" y="2232001"/>
            <a:chExt cx="1200180" cy="1251670"/>
          </a:xfrm>
        </p:grpSpPr>
        <p:sp>
          <p:nvSpPr>
            <p:cNvPr id="47" name="Oval 46">
              <a:hlinkClick r:id="rId7" action="ppaction://hlinksldjump"/>
              <a:extLst>
                <a:ext uri="{FF2B5EF4-FFF2-40B4-BE49-F238E27FC236}">
                  <a16:creationId xmlns:a16="http://schemas.microsoft.com/office/drawing/2014/main" id="{3D5978CC-21CF-4266-B779-B610CDE61A97}"/>
                </a:ext>
              </a:extLst>
            </p:cNvPr>
            <p:cNvSpPr/>
            <p:nvPr/>
          </p:nvSpPr>
          <p:spPr>
            <a:xfrm>
              <a:off x="10611971" y="2232001"/>
              <a:ext cx="900000" cy="899999"/>
            </a:xfrm>
            <a:prstGeom prst="ellipse">
              <a:avLst/>
            </a:prstGeom>
            <a:solidFill>
              <a:schemeClr val="tx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Title 1">
              <a:extLst>
                <a:ext uri="{FF2B5EF4-FFF2-40B4-BE49-F238E27FC236}">
                  <a16:creationId xmlns:a16="http://schemas.microsoft.com/office/drawing/2014/main" id="{F7157F35-AD18-466E-8A5F-E7736AF44B6A}"/>
                </a:ext>
              </a:extLst>
            </p:cNvPr>
            <p:cNvSpPr txBox="1">
              <a:spLocks/>
            </p:cNvSpPr>
            <p:nvPr/>
          </p:nvSpPr>
          <p:spPr bwMode="auto">
            <a:xfrm>
              <a:off x="10476000" y="3267671"/>
              <a:ext cx="1200180" cy="2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954" b="1">
                  <a:solidFill>
                    <a:schemeClr val="tx1"/>
                  </a:solidFill>
                  <a:latin typeface="+mj-lt"/>
                  <a:ea typeface="+mj-ea"/>
                  <a:cs typeface="+mj-cs"/>
                </a:defRPr>
              </a:lvl1pPr>
              <a:lvl2pPr algn="l" rtl="0" eaLnBrk="1" fontAlgn="base" hangingPunct="1">
                <a:spcBef>
                  <a:spcPct val="0"/>
                </a:spcBef>
                <a:spcAft>
                  <a:spcPct val="0"/>
                </a:spcAft>
                <a:defRPr sz="2954" b="1">
                  <a:solidFill>
                    <a:schemeClr val="tx1"/>
                  </a:solidFill>
                  <a:latin typeface="Arial" charset="0"/>
                  <a:cs typeface="Arial" charset="0"/>
                </a:defRPr>
              </a:lvl2pPr>
              <a:lvl3pPr algn="l" rtl="0" eaLnBrk="1" fontAlgn="base" hangingPunct="1">
                <a:spcBef>
                  <a:spcPct val="0"/>
                </a:spcBef>
                <a:spcAft>
                  <a:spcPct val="0"/>
                </a:spcAft>
                <a:defRPr sz="2954" b="1">
                  <a:solidFill>
                    <a:schemeClr val="tx1"/>
                  </a:solidFill>
                  <a:latin typeface="Arial" charset="0"/>
                  <a:cs typeface="Arial" charset="0"/>
                </a:defRPr>
              </a:lvl3pPr>
              <a:lvl4pPr algn="l" rtl="0" eaLnBrk="1" fontAlgn="base" hangingPunct="1">
                <a:spcBef>
                  <a:spcPct val="0"/>
                </a:spcBef>
                <a:spcAft>
                  <a:spcPct val="0"/>
                </a:spcAft>
                <a:defRPr sz="2954" b="1">
                  <a:solidFill>
                    <a:schemeClr val="tx1"/>
                  </a:solidFill>
                  <a:latin typeface="Arial" charset="0"/>
                  <a:cs typeface="Arial" charset="0"/>
                </a:defRPr>
              </a:lvl4pPr>
              <a:lvl5pPr algn="l" rtl="0" eaLnBrk="1" fontAlgn="base" hangingPunct="1">
                <a:spcBef>
                  <a:spcPct val="0"/>
                </a:spcBef>
                <a:spcAft>
                  <a:spcPct val="0"/>
                </a:spcAft>
                <a:defRPr sz="2954" b="1">
                  <a:solidFill>
                    <a:schemeClr val="tx1"/>
                  </a:solidFill>
                  <a:latin typeface="Arial" charset="0"/>
                  <a:cs typeface="Arial" charset="0"/>
                </a:defRPr>
              </a:lvl5pPr>
              <a:lvl6pPr marL="562722" algn="l" rtl="0" eaLnBrk="1" fontAlgn="base" hangingPunct="1">
                <a:spcBef>
                  <a:spcPct val="0"/>
                </a:spcBef>
                <a:spcAft>
                  <a:spcPct val="0"/>
                </a:spcAft>
                <a:defRPr sz="3446" b="1">
                  <a:solidFill>
                    <a:schemeClr val="tx1"/>
                  </a:solidFill>
                  <a:latin typeface="Arial" charset="0"/>
                  <a:cs typeface="Arial" charset="0"/>
                </a:defRPr>
              </a:lvl6pPr>
              <a:lvl7pPr marL="1125444" algn="l" rtl="0" eaLnBrk="1" fontAlgn="base" hangingPunct="1">
                <a:spcBef>
                  <a:spcPct val="0"/>
                </a:spcBef>
                <a:spcAft>
                  <a:spcPct val="0"/>
                </a:spcAft>
                <a:defRPr sz="3446" b="1">
                  <a:solidFill>
                    <a:schemeClr val="tx1"/>
                  </a:solidFill>
                  <a:latin typeface="Arial" charset="0"/>
                  <a:cs typeface="Arial" charset="0"/>
                </a:defRPr>
              </a:lvl7pPr>
              <a:lvl8pPr marL="1688165" algn="l" rtl="0" eaLnBrk="1" fontAlgn="base" hangingPunct="1">
                <a:spcBef>
                  <a:spcPct val="0"/>
                </a:spcBef>
                <a:spcAft>
                  <a:spcPct val="0"/>
                </a:spcAft>
                <a:defRPr sz="3446" b="1">
                  <a:solidFill>
                    <a:schemeClr val="tx1"/>
                  </a:solidFill>
                  <a:latin typeface="Arial" charset="0"/>
                  <a:cs typeface="Arial" charset="0"/>
                </a:defRPr>
              </a:lvl8pPr>
              <a:lvl9pPr marL="2250887" algn="l" rtl="0" eaLnBrk="1" fontAlgn="base" hangingPunct="1">
                <a:spcBef>
                  <a:spcPct val="0"/>
                </a:spcBef>
                <a:spcAft>
                  <a:spcPct val="0"/>
                </a:spcAft>
                <a:defRPr sz="3446" b="1">
                  <a:solidFill>
                    <a:schemeClr val="tx1"/>
                  </a:solidFill>
                  <a:latin typeface="Arial" charset="0"/>
                  <a:cs typeface="Arial" charset="0"/>
                </a:defRPr>
              </a:lvl9pPr>
            </a:lstStyle>
            <a:p>
              <a:pPr algn="ctr"/>
              <a:r>
                <a:rPr lang="en-GB" sz="1050" b="0" kern="0" dirty="0"/>
                <a:t>TECHNOLOGY &amp; INNOVATION</a:t>
              </a:r>
            </a:p>
          </p:txBody>
        </p:sp>
      </p:grpSp>
      <p:grpSp>
        <p:nvGrpSpPr>
          <p:cNvPr id="51" name="Group 50"/>
          <p:cNvGrpSpPr/>
          <p:nvPr/>
        </p:nvGrpSpPr>
        <p:grpSpPr>
          <a:xfrm>
            <a:off x="10600256" y="2802092"/>
            <a:ext cx="1200180" cy="1251167"/>
            <a:chOff x="10378426" y="4281408"/>
            <a:chExt cx="1494520" cy="1558009"/>
          </a:xfrm>
        </p:grpSpPr>
        <p:sp>
          <p:nvSpPr>
            <p:cNvPr id="53" name="Title 1">
              <a:extLst>
                <a:ext uri="{FF2B5EF4-FFF2-40B4-BE49-F238E27FC236}">
                  <a16:creationId xmlns:a16="http://schemas.microsoft.com/office/drawing/2014/main" id="{F7157F35-AD18-466E-8A5F-E7736AF44B6A}"/>
                </a:ext>
              </a:extLst>
            </p:cNvPr>
            <p:cNvSpPr txBox="1">
              <a:spLocks/>
            </p:cNvSpPr>
            <p:nvPr/>
          </p:nvSpPr>
          <p:spPr bwMode="auto">
            <a:xfrm>
              <a:off x="10378426" y="5570444"/>
              <a:ext cx="1494520" cy="268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954" b="1">
                  <a:solidFill>
                    <a:schemeClr val="tx1"/>
                  </a:solidFill>
                  <a:latin typeface="+mj-lt"/>
                  <a:ea typeface="+mj-ea"/>
                  <a:cs typeface="+mj-cs"/>
                </a:defRPr>
              </a:lvl1pPr>
              <a:lvl2pPr algn="l" rtl="0" eaLnBrk="1" fontAlgn="base" hangingPunct="1">
                <a:spcBef>
                  <a:spcPct val="0"/>
                </a:spcBef>
                <a:spcAft>
                  <a:spcPct val="0"/>
                </a:spcAft>
                <a:defRPr sz="2954" b="1">
                  <a:solidFill>
                    <a:schemeClr val="tx1"/>
                  </a:solidFill>
                  <a:latin typeface="Arial" charset="0"/>
                  <a:cs typeface="Arial" charset="0"/>
                </a:defRPr>
              </a:lvl2pPr>
              <a:lvl3pPr algn="l" rtl="0" eaLnBrk="1" fontAlgn="base" hangingPunct="1">
                <a:spcBef>
                  <a:spcPct val="0"/>
                </a:spcBef>
                <a:spcAft>
                  <a:spcPct val="0"/>
                </a:spcAft>
                <a:defRPr sz="2954" b="1">
                  <a:solidFill>
                    <a:schemeClr val="tx1"/>
                  </a:solidFill>
                  <a:latin typeface="Arial" charset="0"/>
                  <a:cs typeface="Arial" charset="0"/>
                </a:defRPr>
              </a:lvl3pPr>
              <a:lvl4pPr algn="l" rtl="0" eaLnBrk="1" fontAlgn="base" hangingPunct="1">
                <a:spcBef>
                  <a:spcPct val="0"/>
                </a:spcBef>
                <a:spcAft>
                  <a:spcPct val="0"/>
                </a:spcAft>
                <a:defRPr sz="2954" b="1">
                  <a:solidFill>
                    <a:schemeClr val="tx1"/>
                  </a:solidFill>
                  <a:latin typeface="Arial" charset="0"/>
                  <a:cs typeface="Arial" charset="0"/>
                </a:defRPr>
              </a:lvl4pPr>
              <a:lvl5pPr algn="l" rtl="0" eaLnBrk="1" fontAlgn="base" hangingPunct="1">
                <a:spcBef>
                  <a:spcPct val="0"/>
                </a:spcBef>
                <a:spcAft>
                  <a:spcPct val="0"/>
                </a:spcAft>
                <a:defRPr sz="2954" b="1">
                  <a:solidFill>
                    <a:schemeClr val="tx1"/>
                  </a:solidFill>
                  <a:latin typeface="Arial" charset="0"/>
                  <a:cs typeface="Arial" charset="0"/>
                </a:defRPr>
              </a:lvl5pPr>
              <a:lvl6pPr marL="562722" algn="l" rtl="0" eaLnBrk="1" fontAlgn="base" hangingPunct="1">
                <a:spcBef>
                  <a:spcPct val="0"/>
                </a:spcBef>
                <a:spcAft>
                  <a:spcPct val="0"/>
                </a:spcAft>
                <a:defRPr sz="3446" b="1">
                  <a:solidFill>
                    <a:schemeClr val="tx1"/>
                  </a:solidFill>
                  <a:latin typeface="Arial" charset="0"/>
                  <a:cs typeface="Arial" charset="0"/>
                </a:defRPr>
              </a:lvl6pPr>
              <a:lvl7pPr marL="1125444" algn="l" rtl="0" eaLnBrk="1" fontAlgn="base" hangingPunct="1">
                <a:spcBef>
                  <a:spcPct val="0"/>
                </a:spcBef>
                <a:spcAft>
                  <a:spcPct val="0"/>
                </a:spcAft>
                <a:defRPr sz="3446" b="1">
                  <a:solidFill>
                    <a:schemeClr val="tx1"/>
                  </a:solidFill>
                  <a:latin typeface="Arial" charset="0"/>
                  <a:cs typeface="Arial" charset="0"/>
                </a:defRPr>
              </a:lvl7pPr>
              <a:lvl8pPr marL="1688165" algn="l" rtl="0" eaLnBrk="1" fontAlgn="base" hangingPunct="1">
                <a:spcBef>
                  <a:spcPct val="0"/>
                </a:spcBef>
                <a:spcAft>
                  <a:spcPct val="0"/>
                </a:spcAft>
                <a:defRPr sz="3446" b="1">
                  <a:solidFill>
                    <a:schemeClr val="tx1"/>
                  </a:solidFill>
                  <a:latin typeface="Arial" charset="0"/>
                  <a:cs typeface="Arial" charset="0"/>
                </a:defRPr>
              </a:lvl8pPr>
              <a:lvl9pPr marL="2250887" algn="l" rtl="0" eaLnBrk="1" fontAlgn="base" hangingPunct="1">
                <a:spcBef>
                  <a:spcPct val="0"/>
                </a:spcBef>
                <a:spcAft>
                  <a:spcPct val="0"/>
                </a:spcAft>
                <a:defRPr sz="3446" b="1">
                  <a:solidFill>
                    <a:schemeClr val="tx1"/>
                  </a:solidFill>
                  <a:latin typeface="Arial" charset="0"/>
                  <a:cs typeface="Arial" charset="0"/>
                </a:defRPr>
              </a:lvl9pPr>
            </a:lstStyle>
            <a:p>
              <a:pPr algn="ctr"/>
              <a:r>
                <a:rPr lang="en-GB" sz="1050" b="0" kern="0" dirty="0"/>
                <a:t>SUSTAINABLE AQUACULTURE</a:t>
              </a:r>
              <a:endParaRPr lang="en-GB" sz="1000" b="0" kern="0" dirty="0"/>
            </a:p>
          </p:txBody>
        </p:sp>
        <p:sp>
          <p:nvSpPr>
            <p:cNvPr id="54" name="Oval 53">
              <a:hlinkClick r:id="rId8" action="ppaction://hlinksldjump"/>
              <a:extLst>
                <a:ext uri="{FF2B5EF4-FFF2-40B4-BE49-F238E27FC236}">
                  <a16:creationId xmlns:a16="http://schemas.microsoft.com/office/drawing/2014/main" id="{467206F7-1D2D-471E-8D05-8B612A9C0551}"/>
                </a:ext>
              </a:extLst>
            </p:cNvPr>
            <p:cNvSpPr/>
            <p:nvPr/>
          </p:nvSpPr>
          <p:spPr>
            <a:xfrm>
              <a:off x="10544347" y="4281408"/>
              <a:ext cx="1120722" cy="1120721"/>
            </a:xfrm>
            <a:prstGeom prst="ellipse">
              <a:avLst/>
            </a:prstGeom>
            <a:solidFill>
              <a:schemeClr val="tx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2" name="Oval 31">
            <a:extLst>
              <a:ext uri="{FF2B5EF4-FFF2-40B4-BE49-F238E27FC236}">
                <a16:creationId xmlns:a16="http://schemas.microsoft.com/office/drawing/2014/main" id="{3594B0BA-B9D5-42C3-AC7E-A5AA76EAFC1A}"/>
              </a:ext>
            </a:extLst>
          </p:cNvPr>
          <p:cNvSpPr/>
          <p:nvPr/>
        </p:nvSpPr>
        <p:spPr>
          <a:xfrm>
            <a:off x="10733499" y="1196804"/>
            <a:ext cx="900000" cy="900000"/>
          </a:xfrm>
          <a:prstGeom prst="ellipse">
            <a:avLst/>
          </a:prstGeom>
          <a:solidFill>
            <a:schemeClr val="tx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Title 1">
            <a:extLst>
              <a:ext uri="{FF2B5EF4-FFF2-40B4-BE49-F238E27FC236}">
                <a16:creationId xmlns:a16="http://schemas.microsoft.com/office/drawing/2014/main" id="{4F0F9950-1C7E-4B11-BDA0-F5454DA9FACE}"/>
              </a:ext>
            </a:extLst>
          </p:cNvPr>
          <p:cNvSpPr txBox="1">
            <a:spLocks/>
          </p:cNvSpPr>
          <p:nvPr/>
        </p:nvSpPr>
        <p:spPr bwMode="auto">
          <a:xfrm>
            <a:off x="10599229" y="2190891"/>
            <a:ext cx="1200180" cy="2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954" b="1">
                <a:solidFill>
                  <a:schemeClr val="tx1"/>
                </a:solidFill>
                <a:latin typeface="+mj-lt"/>
                <a:ea typeface="+mj-ea"/>
                <a:cs typeface="+mj-cs"/>
              </a:defRPr>
            </a:lvl1pPr>
            <a:lvl2pPr algn="l" rtl="0" eaLnBrk="1" fontAlgn="base" hangingPunct="1">
              <a:spcBef>
                <a:spcPct val="0"/>
              </a:spcBef>
              <a:spcAft>
                <a:spcPct val="0"/>
              </a:spcAft>
              <a:defRPr sz="2954" b="1">
                <a:solidFill>
                  <a:schemeClr val="tx1"/>
                </a:solidFill>
                <a:latin typeface="Arial" charset="0"/>
                <a:cs typeface="Arial" charset="0"/>
              </a:defRPr>
            </a:lvl2pPr>
            <a:lvl3pPr algn="l" rtl="0" eaLnBrk="1" fontAlgn="base" hangingPunct="1">
              <a:spcBef>
                <a:spcPct val="0"/>
              </a:spcBef>
              <a:spcAft>
                <a:spcPct val="0"/>
              </a:spcAft>
              <a:defRPr sz="2954" b="1">
                <a:solidFill>
                  <a:schemeClr val="tx1"/>
                </a:solidFill>
                <a:latin typeface="Arial" charset="0"/>
                <a:cs typeface="Arial" charset="0"/>
              </a:defRPr>
            </a:lvl3pPr>
            <a:lvl4pPr algn="l" rtl="0" eaLnBrk="1" fontAlgn="base" hangingPunct="1">
              <a:spcBef>
                <a:spcPct val="0"/>
              </a:spcBef>
              <a:spcAft>
                <a:spcPct val="0"/>
              </a:spcAft>
              <a:defRPr sz="2954" b="1">
                <a:solidFill>
                  <a:schemeClr val="tx1"/>
                </a:solidFill>
                <a:latin typeface="Arial" charset="0"/>
                <a:cs typeface="Arial" charset="0"/>
              </a:defRPr>
            </a:lvl4pPr>
            <a:lvl5pPr algn="l" rtl="0" eaLnBrk="1" fontAlgn="base" hangingPunct="1">
              <a:spcBef>
                <a:spcPct val="0"/>
              </a:spcBef>
              <a:spcAft>
                <a:spcPct val="0"/>
              </a:spcAft>
              <a:defRPr sz="2954" b="1">
                <a:solidFill>
                  <a:schemeClr val="tx1"/>
                </a:solidFill>
                <a:latin typeface="Arial" charset="0"/>
                <a:cs typeface="Arial" charset="0"/>
              </a:defRPr>
            </a:lvl5pPr>
            <a:lvl6pPr marL="562722" algn="l" rtl="0" eaLnBrk="1" fontAlgn="base" hangingPunct="1">
              <a:spcBef>
                <a:spcPct val="0"/>
              </a:spcBef>
              <a:spcAft>
                <a:spcPct val="0"/>
              </a:spcAft>
              <a:defRPr sz="3446" b="1">
                <a:solidFill>
                  <a:schemeClr val="tx1"/>
                </a:solidFill>
                <a:latin typeface="Arial" charset="0"/>
                <a:cs typeface="Arial" charset="0"/>
              </a:defRPr>
            </a:lvl6pPr>
            <a:lvl7pPr marL="1125444" algn="l" rtl="0" eaLnBrk="1" fontAlgn="base" hangingPunct="1">
              <a:spcBef>
                <a:spcPct val="0"/>
              </a:spcBef>
              <a:spcAft>
                <a:spcPct val="0"/>
              </a:spcAft>
              <a:defRPr sz="3446" b="1">
                <a:solidFill>
                  <a:schemeClr val="tx1"/>
                </a:solidFill>
                <a:latin typeface="Arial" charset="0"/>
                <a:cs typeface="Arial" charset="0"/>
              </a:defRPr>
            </a:lvl7pPr>
            <a:lvl8pPr marL="1688165" algn="l" rtl="0" eaLnBrk="1" fontAlgn="base" hangingPunct="1">
              <a:spcBef>
                <a:spcPct val="0"/>
              </a:spcBef>
              <a:spcAft>
                <a:spcPct val="0"/>
              </a:spcAft>
              <a:defRPr sz="3446" b="1">
                <a:solidFill>
                  <a:schemeClr val="tx1"/>
                </a:solidFill>
                <a:latin typeface="Arial" charset="0"/>
                <a:cs typeface="Arial" charset="0"/>
              </a:defRPr>
            </a:lvl8pPr>
            <a:lvl9pPr marL="2250887" algn="l" rtl="0" eaLnBrk="1" fontAlgn="base" hangingPunct="1">
              <a:spcBef>
                <a:spcPct val="0"/>
              </a:spcBef>
              <a:spcAft>
                <a:spcPct val="0"/>
              </a:spcAft>
              <a:defRPr sz="3446" b="1">
                <a:solidFill>
                  <a:schemeClr val="tx1"/>
                </a:solidFill>
                <a:latin typeface="Arial" charset="0"/>
                <a:cs typeface="Arial" charset="0"/>
              </a:defRPr>
            </a:lvl9pPr>
          </a:lstStyle>
          <a:p>
            <a:pPr algn="ctr"/>
            <a:r>
              <a:rPr lang="en-GB" sz="1050" b="0" kern="0" dirty="0"/>
              <a:t>DEMAND</a:t>
            </a:r>
            <a:endParaRPr lang="en-GB" sz="1000" b="0" kern="0" dirty="0"/>
          </a:p>
        </p:txBody>
      </p:sp>
      <p:sp>
        <p:nvSpPr>
          <p:cNvPr id="6" name="TextBox 5">
            <a:extLst>
              <a:ext uri="{FF2B5EF4-FFF2-40B4-BE49-F238E27FC236}">
                <a16:creationId xmlns:a16="http://schemas.microsoft.com/office/drawing/2014/main" id="{9B27D9B3-8AB5-425A-9322-13F810CAB499}"/>
              </a:ext>
            </a:extLst>
          </p:cNvPr>
          <p:cNvSpPr txBox="1"/>
          <p:nvPr/>
        </p:nvSpPr>
        <p:spPr>
          <a:xfrm>
            <a:off x="143019" y="2888220"/>
            <a:ext cx="9933137" cy="307777"/>
          </a:xfrm>
          <a:prstGeom prst="rect">
            <a:avLst/>
          </a:prstGeom>
          <a:solidFill>
            <a:schemeClr val="accent1"/>
          </a:solidFill>
        </p:spPr>
        <p:txBody>
          <a:bodyPr wrap="square" rtlCol="0">
            <a:spAutoFit/>
          </a:bodyPr>
          <a:lstStyle/>
          <a:p>
            <a:pPr algn="ctr"/>
            <a:r>
              <a:rPr lang="en-GB" sz="1400" dirty="0">
                <a:solidFill>
                  <a:schemeClr val="bg1"/>
                </a:solidFill>
              </a:rPr>
              <a:t>Global seafood consumption has more than doubled in the past 50 years, putting stress on the sustainability of fishing. </a:t>
            </a:r>
          </a:p>
        </p:txBody>
      </p:sp>
      <p:pic>
        <p:nvPicPr>
          <p:cNvPr id="35" name="Graphic 34" descr="Earth globe: Africa and Europe">
            <a:extLst>
              <a:ext uri="{FF2B5EF4-FFF2-40B4-BE49-F238E27FC236}">
                <a16:creationId xmlns:a16="http://schemas.microsoft.com/office/drawing/2014/main" id="{5FFBD9B8-F1EE-4358-8E9F-1A8A88E9C04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2346" y="1373372"/>
            <a:ext cx="592331" cy="592331"/>
          </a:xfrm>
          <a:prstGeom prst="rect">
            <a:avLst/>
          </a:prstGeom>
        </p:spPr>
      </p:pic>
      <p:pic>
        <p:nvPicPr>
          <p:cNvPr id="36" name="Graphic 35" descr="Sunset scene">
            <a:hlinkClick r:id="rId8" action="ppaction://hlinksldjump"/>
            <a:extLst>
              <a:ext uri="{FF2B5EF4-FFF2-40B4-BE49-F238E27FC236}">
                <a16:creationId xmlns:a16="http://schemas.microsoft.com/office/drawing/2014/main" id="{CBDDECCC-4B42-432C-8878-C22CF54B2C73}"/>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95664" y="2906479"/>
            <a:ext cx="771238" cy="771238"/>
          </a:xfrm>
          <a:prstGeom prst="rect">
            <a:avLst/>
          </a:prstGeom>
        </p:spPr>
      </p:pic>
      <p:pic>
        <p:nvPicPr>
          <p:cNvPr id="37" name="Graphic 36" descr="Fish">
            <a:hlinkClick r:id="rId7" action="ppaction://hlinksldjump"/>
            <a:extLst>
              <a:ext uri="{FF2B5EF4-FFF2-40B4-BE49-F238E27FC236}">
                <a16:creationId xmlns:a16="http://schemas.microsoft.com/office/drawing/2014/main" id="{1012C799-E79E-4ECE-AFB2-61554DE8C60C}"/>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844716" y="4471630"/>
            <a:ext cx="673134" cy="673134"/>
          </a:xfrm>
          <a:prstGeom prst="rect">
            <a:avLst/>
          </a:prstGeom>
        </p:spPr>
      </p:pic>
      <p:grpSp>
        <p:nvGrpSpPr>
          <p:cNvPr id="29" name="Group 28">
            <a:extLst>
              <a:ext uri="{FF2B5EF4-FFF2-40B4-BE49-F238E27FC236}">
                <a16:creationId xmlns:a16="http://schemas.microsoft.com/office/drawing/2014/main" id="{B9D2F61F-2781-451D-A384-3E0381FD4A76}"/>
              </a:ext>
            </a:extLst>
          </p:cNvPr>
          <p:cNvGrpSpPr/>
          <p:nvPr/>
        </p:nvGrpSpPr>
        <p:grpSpPr>
          <a:xfrm>
            <a:off x="3960328" y="4010432"/>
            <a:ext cx="1791739" cy="2491286"/>
            <a:chOff x="4252364" y="3954093"/>
            <a:chExt cx="1791739" cy="2491286"/>
          </a:xfrm>
        </p:grpSpPr>
        <p:grpSp>
          <p:nvGrpSpPr>
            <p:cNvPr id="19" name="Group 18">
              <a:extLst>
                <a:ext uri="{FF2B5EF4-FFF2-40B4-BE49-F238E27FC236}">
                  <a16:creationId xmlns:a16="http://schemas.microsoft.com/office/drawing/2014/main" id="{74B3F2B9-00B0-4388-BF98-56D286062884}"/>
                </a:ext>
              </a:extLst>
            </p:cNvPr>
            <p:cNvGrpSpPr/>
            <p:nvPr/>
          </p:nvGrpSpPr>
          <p:grpSpPr>
            <a:xfrm>
              <a:off x="4252364" y="3954093"/>
              <a:ext cx="1791739" cy="2491286"/>
              <a:chOff x="7593171" y="3874954"/>
              <a:chExt cx="1791739" cy="2491286"/>
            </a:xfrm>
          </p:grpSpPr>
          <p:sp>
            <p:nvSpPr>
              <p:cNvPr id="9" name="Rectangle 8">
                <a:extLst>
                  <a:ext uri="{FF2B5EF4-FFF2-40B4-BE49-F238E27FC236}">
                    <a16:creationId xmlns:a16="http://schemas.microsoft.com/office/drawing/2014/main" id="{B446E624-CD63-4EE1-9B50-804BCC536101}"/>
                  </a:ext>
                </a:extLst>
              </p:cNvPr>
              <p:cNvSpPr/>
              <p:nvPr/>
            </p:nvSpPr>
            <p:spPr>
              <a:xfrm>
                <a:off x="7795078" y="4486954"/>
                <a:ext cx="360000" cy="1476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AE7B25D9-C6A5-4616-9DE5-8F47F763A85D}"/>
                  </a:ext>
                </a:extLst>
              </p:cNvPr>
              <p:cNvSpPr>
                <a:spLocks/>
              </p:cNvSpPr>
              <p:nvPr/>
            </p:nvSpPr>
            <p:spPr>
              <a:xfrm>
                <a:off x="8790757" y="3874954"/>
                <a:ext cx="396000" cy="208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31ADD33A-E979-4C32-B4BE-925D580026BC}"/>
                  </a:ext>
                </a:extLst>
              </p:cNvPr>
              <p:cNvSpPr txBox="1"/>
              <p:nvPr/>
            </p:nvSpPr>
            <p:spPr>
              <a:xfrm>
                <a:off x="7593171" y="5996908"/>
                <a:ext cx="771683" cy="369332"/>
              </a:xfrm>
              <a:prstGeom prst="rect">
                <a:avLst/>
              </a:prstGeom>
              <a:noFill/>
            </p:spPr>
            <p:txBody>
              <a:bodyPr wrap="square" rtlCol="0">
                <a:spAutoFit/>
              </a:bodyPr>
              <a:lstStyle/>
              <a:p>
                <a:r>
                  <a:rPr lang="en-GB" dirty="0"/>
                  <a:t>2018</a:t>
                </a:r>
              </a:p>
            </p:txBody>
          </p:sp>
          <p:sp>
            <p:nvSpPr>
              <p:cNvPr id="43" name="TextBox 42">
                <a:extLst>
                  <a:ext uri="{FF2B5EF4-FFF2-40B4-BE49-F238E27FC236}">
                    <a16:creationId xmlns:a16="http://schemas.microsoft.com/office/drawing/2014/main" id="{EE92B9C9-C188-49A1-9E98-C060CE477323}"/>
                  </a:ext>
                </a:extLst>
              </p:cNvPr>
              <p:cNvSpPr txBox="1"/>
              <p:nvPr/>
            </p:nvSpPr>
            <p:spPr>
              <a:xfrm>
                <a:off x="8606573" y="5996908"/>
                <a:ext cx="778337" cy="369332"/>
              </a:xfrm>
              <a:prstGeom prst="rect">
                <a:avLst/>
              </a:prstGeom>
              <a:noFill/>
            </p:spPr>
            <p:txBody>
              <a:bodyPr wrap="square" rtlCol="0">
                <a:spAutoFit/>
              </a:bodyPr>
              <a:lstStyle/>
              <a:p>
                <a:r>
                  <a:rPr lang="en-GB" dirty="0"/>
                  <a:t>2022</a:t>
                </a:r>
              </a:p>
            </p:txBody>
          </p:sp>
          <p:cxnSp>
            <p:nvCxnSpPr>
              <p:cNvPr id="17" name="Straight Connector 16">
                <a:extLst>
                  <a:ext uri="{FF2B5EF4-FFF2-40B4-BE49-F238E27FC236}">
                    <a16:creationId xmlns:a16="http://schemas.microsoft.com/office/drawing/2014/main" id="{F153F131-4F6E-4061-8372-4048551659E8}"/>
                  </a:ext>
                </a:extLst>
              </p:cNvPr>
              <p:cNvCxnSpPr>
                <a:cxnSpLocks/>
              </p:cNvCxnSpPr>
              <p:nvPr/>
            </p:nvCxnSpPr>
            <p:spPr>
              <a:xfrm flipV="1">
                <a:off x="7741812" y="5973788"/>
                <a:ext cx="1512000" cy="1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Arrow: Down 19">
              <a:extLst>
                <a:ext uri="{FF2B5EF4-FFF2-40B4-BE49-F238E27FC236}">
                  <a16:creationId xmlns:a16="http://schemas.microsoft.com/office/drawing/2014/main" id="{4F029A08-CE4C-44F8-B2E1-29FD3165F36F}"/>
                </a:ext>
              </a:extLst>
            </p:cNvPr>
            <p:cNvSpPr/>
            <p:nvPr/>
          </p:nvSpPr>
          <p:spPr>
            <a:xfrm flipV="1">
              <a:off x="5602733" y="4251293"/>
              <a:ext cx="90435" cy="169403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Rectangle 24">
            <a:extLst>
              <a:ext uri="{FF2B5EF4-FFF2-40B4-BE49-F238E27FC236}">
                <a16:creationId xmlns:a16="http://schemas.microsoft.com/office/drawing/2014/main" id="{29F85E6E-74C9-48DE-8169-CD47D12C6881}"/>
              </a:ext>
            </a:extLst>
          </p:cNvPr>
          <p:cNvSpPr/>
          <p:nvPr/>
        </p:nvSpPr>
        <p:spPr>
          <a:xfrm>
            <a:off x="204254" y="3821384"/>
            <a:ext cx="2318747" cy="1569660"/>
          </a:xfrm>
          <a:prstGeom prst="rect">
            <a:avLst/>
          </a:prstGeom>
        </p:spPr>
        <p:txBody>
          <a:bodyPr wrap="square">
            <a:spAutoFit/>
          </a:bodyPr>
          <a:lstStyle/>
          <a:p>
            <a:r>
              <a:rPr lang="en-GB" sz="1200" b="1" dirty="0">
                <a:solidFill>
                  <a:schemeClr val="tx2"/>
                </a:solidFill>
              </a:rPr>
              <a:t>Seafood purchases in Great Britain are estimated to be worth £6.61bn while aquaculture represents only 17% of this supply. An opportunity exists to meet this demand through growth in sustainable aquaculture.</a:t>
            </a:r>
          </a:p>
        </p:txBody>
      </p:sp>
      <p:sp>
        <p:nvSpPr>
          <p:cNvPr id="26" name="Rectangle 25">
            <a:extLst>
              <a:ext uri="{FF2B5EF4-FFF2-40B4-BE49-F238E27FC236}">
                <a16:creationId xmlns:a16="http://schemas.microsoft.com/office/drawing/2014/main" id="{4D9F98C4-60E4-4D50-9962-781FEF39849D}"/>
              </a:ext>
            </a:extLst>
          </p:cNvPr>
          <p:cNvSpPr/>
          <p:nvPr/>
        </p:nvSpPr>
        <p:spPr>
          <a:xfrm>
            <a:off x="197740" y="5468380"/>
            <a:ext cx="2328983" cy="830997"/>
          </a:xfrm>
          <a:prstGeom prst="rect">
            <a:avLst/>
          </a:prstGeom>
        </p:spPr>
        <p:txBody>
          <a:bodyPr wrap="square">
            <a:spAutoFit/>
          </a:bodyPr>
          <a:lstStyle/>
          <a:p>
            <a:r>
              <a:rPr lang="en-GB" sz="1200" b="1" dirty="0">
                <a:solidFill>
                  <a:schemeClr val="tx2"/>
                </a:solidFill>
              </a:rPr>
              <a:t>Globally, the average annual increase in fish consumption (3.2%) has outpaced population growth (1.6%).</a:t>
            </a:r>
          </a:p>
        </p:txBody>
      </p:sp>
      <p:sp>
        <p:nvSpPr>
          <p:cNvPr id="27" name="TextBox 26">
            <a:extLst>
              <a:ext uri="{FF2B5EF4-FFF2-40B4-BE49-F238E27FC236}">
                <a16:creationId xmlns:a16="http://schemas.microsoft.com/office/drawing/2014/main" id="{4ACC2A4A-214D-4932-98AD-28CF35268F4A}"/>
              </a:ext>
            </a:extLst>
          </p:cNvPr>
          <p:cNvSpPr txBox="1"/>
          <p:nvPr/>
        </p:nvSpPr>
        <p:spPr>
          <a:xfrm>
            <a:off x="181352" y="3461832"/>
            <a:ext cx="3645089" cy="369332"/>
          </a:xfrm>
          <a:prstGeom prst="rect">
            <a:avLst/>
          </a:prstGeom>
          <a:noFill/>
        </p:spPr>
        <p:txBody>
          <a:bodyPr wrap="square" rtlCol="0">
            <a:spAutoFit/>
          </a:bodyPr>
          <a:lstStyle/>
          <a:p>
            <a:r>
              <a:rPr lang="en-GB" b="1" dirty="0"/>
              <a:t>Demand:</a:t>
            </a:r>
          </a:p>
        </p:txBody>
      </p:sp>
      <p:sp>
        <p:nvSpPr>
          <p:cNvPr id="3" name="Rectangle 2"/>
          <p:cNvSpPr/>
          <p:nvPr/>
        </p:nvSpPr>
        <p:spPr>
          <a:xfrm>
            <a:off x="2629747" y="3537021"/>
            <a:ext cx="2235222" cy="901460"/>
          </a:xfrm>
          <a:prstGeom prst="rect">
            <a:avLst/>
          </a:prstGeom>
          <a:solidFill>
            <a:schemeClr val="accent4"/>
          </a:solidFill>
        </p:spPr>
        <p:txBody>
          <a:bodyPr wrap="square" lIns="108000" tIns="108000" rIns="108000" bIns="108000" anchor="ctr">
            <a:noAutofit/>
          </a:bodyPr>
          <a:lstStyle/>
          <a:p>
            <a:pPr algn="ctr"/>
            <a:r>
              <a:rPr lang="en-GB" sz="2800" b="1" dirty="0">
                <a:solidFill>
                  <a:schemeClr val="tx2"/>
                </a:solidFill>
              </a:rPr>
              <a:t>£173 billion</a:t>
            </a:r>
          </a:p>
          <a:p>
            <a:pPr algn="ctr"/>
            <a:r>
              <a:rPr lang="en-GB" sz="1200" dirty="0"/>
              <a:t>Global aquaculture market by 2022</a:t>
            </a:r>
          </a:p>
        </p:txBody>
      </p:sp>
      <p:sp>
        <p:nvSpPr>
          <p:cNvPr id="55" name="TextBox 54">
            <a:extLst>
              <a:ext uri="{FF2B5EF4-FFF2-40B4-BE49-F238E27FC236}">
                <a16:creationId xmlns:a16="http://schemas.microsoft.com/office/drawing/2014/main" id="{F03A9E89-2AE8-498F-AEE5-3E0E99460B4B}"/>
              </a:ext>
            </a:extLst>
          </p:cNvPr>
          <p:cNvSpPr txBox="1"/>
          <p:nvPr/>
        </p:nvSpPr>
        <p:spPr>
          <a:xfrm>
            <a:off x="6011550" y="3501051"/>
            <a:ext cx="3796364" cy="369332"/>
          </a:xfrm>
          <a:prstGeom prst="rect">
            <a:avLst/>
          </a:prstGeom>
          <a:noFill/>
        </p:spPr>
        <p:txBody>
          <a:bodyPr wrap="square" rtlCol="0">
            <a:spAutoFit/>
          </a:bodyPr>
          <a:lstStyle/>
          <a:p>
            <a:r>
              <a:rPr lang="en-GB" b="1" dirty="0"/>
              <a:t>Aquaculture:</a:t>
            </a:r>
          </a:p>
        </p:txBody>
      </p:sp>
      <p:graphicFrame>
        <p:nvGraphicFramePr>
          <p:cNvPr id="50" name="Table 49">
            <a:extLst>
              <a:ext uri="{FF2B5EF4-FFF2-40B4-BE49-F238E27FC236}">
                <a16:creationId xmlns:a16="http://schemas.microsoft.com/office/drawing/2014/main" id="{0E090656-9CAF-4FF3-A106-AA14D36F2AA0}"/>
              </a:ext>
            </a:extLst>
          </p:cNvPr>
          <p:cNvGraphicFramePr>
            <a:graphicFrameLocks noGrp="1"/>
          </p:cNvGraphicFramePr>
          <p:nvPr>
            <p:extLst>
              <p:ext uri="{D42A27DB-BD31-4B8C-83A1-F6EECF244321}">
                <p14:modId xmlns:p14="http://schemas.microsoft.com/office/powerpoint/2010/main" val="4079623897"/>
              </p:ext>
            </p:extLst>
          </p:nvPr>
        </p:nvGraphicFramePr>
        <p:xfrm>
          <a:off x="5993786" y="3914706"/>
          <a:ext cx="4224412" cy="2194560"/>
        </p:xfrm>
        <a:graphic>
          <a:graphicData uri="http://schemas.openxmlformats.org/drawingml/2006/table">
            <a:tbl>
              <a:tblPr firstRow="1" bandRow="1">
                <a:tableStyleId>{5C22544A-7EE6-4342-B048-85BDC9FD1C3A}</a:tableStyleId>
              </a:tblPr>
              <a:tblGrid>
                <a:gridCol w="4224412">
                  <a:extLst>
                    <a:ext uri="{9D8B030D-6E8A-4147-A177-3AD203B41FA5}">
                      <a16:colId xmlns:a16="http://schemas.microsoft.com/office/drawing/2014/main" val="4259914386"/>
                    </a:ext>
                  </a:extLst>
                </a:gridCol>
              </a:tblGrid>
              <a:tr h="0">
                <a:tc>
                  <a:txBody>
                    <a:bodyPr/>
                    <a:lstStyle/>
                    <a:p>
                      <a:pPr marL="285750" indent="-285750" algn="l">
                        <a:buFont typeface="Arial" panose="020B0604020202020204" pitchFamily="34" charset="0"/>
                        <a:buChar char="•"/>
                      </a:pPr>
                      <a:r>
                        <a:rPr lang="en-GB" sz="1400" b="0" dirty="0">
                          <a:solidFill>
                            <a:schemeClr val="tx1"/>
                          </a:solidFill>
                        </a:rPr>
                        <a:t>is projected to be the prime source of seafood by 2030, as global demand grows and wild capture fisheries approach their maximum take.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916180570"/>
                  </a:ext>
                </a:extLst>
              </a:tr>
              <a:tr h="370840">
                <a:tc>
                  <a:txBody>
                    <a:bodyPr/>
                    <a:lstStyle/>
                    <a:p>
                      <a:pPr marL="285750" indent="-285750" algn="l">
                        <a:buFont typeface="Arial" panose="020B0604020202020204" pitchFamily="34" charset="0"/>
                        <a:buChar char="•"/>
                      </a:pPr>
                      <a:r>
                        <a:rPr lang="en-GB" sz="1400" b="0" dirty="0">
                          <a:solidFill>
                            <a:schemeClr val="tx1"/>
                          </a:solidFill>
                        </a:rPr>
                        <a:t>when practiced responsibly, can help provide livelihoods and feed a global population that will reach nine billion by 2050.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2228961944"/>
                  </a:ext>
                </a:extLst>
              </a:tr>
              <a:tr h="370840">
                <a:tc>
                  <a:txBody>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offers business growth by improved logistics systems, improvements in sustainable practices and diversification of species.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3680607182"/>
                  </a:ext>
                </a:extLst>
              </a:tr>
            </a:tbl>
          </a:graphicData>
        </a:graphic>
      </p:graphicFrame>
      <p:sp>
        <p:nvSpPr>
          <p:cNvPr id="52" name="Rectangle 51">
            <a:extLst>
              <a:ext uri="{FF2B5EF4-FFF2-40B4-BE49-F238E27FC236}">
                <a16:creationId xmlns:a16="http://schemas.microsoft.com/office/drawing/2014/main" id="{FF601BEE-D3E8-43CF-A927-6578FB237E45}"/>
              </a:ext>
            </a:extLst>
          </p:cNvPr>
          <p:cNvSpPr/>
          <p:nvPr/>
        </p:nvSpPr>
        <p:spPr>
          <a:xfrm>
            <a:off x="2629747" y="4531127"/>
            <a:ext cx="1326440" cy="1877437"/>
          </a:xfrm>
          <a:prstGeom prst="rect">
            <a:avLst/>
          </a:prstGeom>
          <a:solidFill>
            <a:schemeClr val="accent4"/>
          </a:solidFill>
        </p:spPr>
        <p:txBody>
          <a:bodyPr wrap="square">
            <a:spAutoFit/>
          </a:bodyPr>
          <a:lstStyle/>
          <a:p>
            <a:r>
              <a:rPr lang="en-GB" sz="1200" dirty="0"/>
              <a:t>With the current UK aquaculture market generating revenues of </a:t>
            </a:r>
            <a:r>
              <a:rPr lang="en-GB" sz="2800" b="1" dirty="0">
                <a:solidFill>
                  <a:schemeClr val="tx2"/>
                </a:solidFill>
              </a:rPr>
              <a:t>£1.4 billion</a:t>
            </a:r>
            <a:endParaRPr lang="en-GB" dirty="0"/>
          </a:p>
        </p:txBody>
      </p:sp>
    </p:spTree>
    <p:extLst>
      <p:ext uri="{BB962C8B-B14F-4D97-AF65-F5344CB8AC3E}">
        <p14:creationId xmlns:p14="http://schemas.microsoft.com/office/powerpoint/2010/main" val="21658035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7E481E9-F720-4648-AC07-FB295A955258}"/>
              </a:ext>
            </a:extLst>
          </p:cNvPr>
          <p:cNvPicPr>
            <a:picLocks noChangeAspect="1"/>
          </p:cNvPicPr>
          <p:nvPr/>
        </p:nvPicPr>
        <p:blipFill>
          <a:blip r:embed="rId3"/>
          <a:stretch>
            <a:fillRect/>
          </a:stretch>
        </p:blipFill>
        <p:spPr>
          <a:xfrm>
            <a:off x="0" y="-3319"/>
            <a:ext cx="9721386" cy="3263166"/>
          </a:xfrm>
          <a:prstGeom prst="rect">
            <a:avLst/>
          </a:prstGeom>
        </p:spPr>
      </p:pic>
      <p:pic>
        <p:nvPicPr>
          <p:cNvPr id="17" name="Picture 16">
            <a:extLst>
              <a:ext uri="{FF2B5EF4-FFF2-40B4-BE49-F238E27FC236}">
                <a16:creationId xmlns:a16="http://schemas.microsoft.com/office/drawing/2014/main" id="{A9BF8649-89F4-4B24-8ACD-C70AF674D9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3364" y="4348458"/>
            <a:ext cx="4998022" cy="2081957"/>
          </a:xfrm>
          <a:prstGeom prst="rect">
            <a:avLst/>
          </a:prstGeom>
        </p:spPr>
      </p:pic>
      <p:sp>
        <p:nvSpPr>
          <p:cNvPr id="73" name="Oval 72">
            <a:hlinkClick r:id="rId5" action="ppaction://hlinksldjump"/>
            <a:extLst>
              <a:ext uri="{FF2B5EF4-FFF2-40B4-BE49-F238E27FC236}">
                <a16:creationId xmlns:a16="http://schemas.microsoft.com/office/drawing/2014/main" id="{3D5978CC-21CF-4266-B779-B610CDE61A97}"/>
              </a:ext>
            </a:extLst>
          </p:cNvPr>
          <p:cNvSpPr/>
          <p:nvPr/>
        </p:nvSpPr>
        <p:spPr>
          <a:xfrm>
            <a:off x="10735200" y="4310939"/>
            <a:ext cx="900000" cy="899999"/>
          </a:xfrm>
          <a:prstGeom prst="ellipse">
            <a:avLst/>
          </a:prstGeom>
          <a:solidFill>
            <a:schemeClr val="tx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Arial"/>
            </a:endParaRPr>
          </a:p>
        </p:txBody>
      </p:sp>
      <p:sp>
        <p:nvSpPr>
          <p:cNvPr id="53" name="Oval 52">
            <a:hlinkClick r:id="rId6" action="ppaction://hlinksldjump"/>
            <a:extLst>
              <a:ext uri="{FF2B5EF4-FFF2-40B4-BE49-F238E27FC236}">
                <a16:creationId xmlns:a16="http://schemas.microsoft.com/office/drawing/2014/main" id="{3594B0BA-B9D5-42C3-AC7E-A5AA76EAFC1A}"/>
              </a:ext>
            </a:extLst>
          </p:cNvPr>
          <p:cNvSpPr/>
          <p:nvPr/>
        </p:nvSpPr>
        <p:spPr>
          <a:xfrm>
            <a:off x="10733499" y="1196804"/>
            <a:ext cx="900000" cy="900000"/>
          </a:xfrm>
          <a:prstGeom prst="ellipse">
            <a:avLst/>
          </a:prstGeom>
          <a:solidFill>
            <a:schemeClr val="tx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Arial"/>
            </a:endParaRPr>
          </a:p>
        </p:txBody>
      </p:sp>
      <p:sp>
        <p:nvSpPr>
          <p:cNvPr id="57" name="Title 1">
            <a:extLst>
              <a:ext uri="{FF2B5EF4-FFF2-40B4-BE49-F238E27FC236}">
                <a16:creationId xmlns:a16="http://schemas.microsoft.com/office/drawing/2014/main" id="{4F0F9950-1C7E-4B11-BDA0-F5454DA9FACE}"/>
              </a:ext>
            </a:extLst>
          </p:cNvPr>
          <p:cNvSpPr txBox="1">
            <a:spLocks/>
          </p:cNvSpPr>
          <p:nvPr/>
        </p:nvSpPr>
        <p:spPr bwMode="auto">
          <a:xfrm>
            <a:off x="10599229" y="2190891"/>
            <a:ext cx="1200180" cy="2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954" b="1">
                <a:solidFill>
                  <a:schemeClr val="tx1"/>
                </a:solidFill>
                <a:latin typeface="+mj-lt"/>
                <a:ea typeface="+mj-ea"/>
                <a:cs typeface="+mj-cs"/>
              </a:defRPr>
            </a:lvl1pPr>
            <a:lvl2pPr algn="l" rtl="0" eaLnBrk="1" fontAlgn="base" hangingPunct="1">
              <a:spcBef>
                <a:spcPct val="0"/>
              </a:spcBef>
              <a:spcAft>
                <a:spcPct val="0"/>
              </a:spcAft>
              <a:defRPr sz="2954" b="1">
                <a:solidFill>
                  <a:schemeClr val="tx1"/>
                </a:solidFill>
                <a:latin typeface="Arial" charset="0"/>
                <a:cs typeface="Arial" charset="0"/>
              </a:defRPr>
            </a:lvl2pPr>
            <a:lvl3pPr algn="l" rtl="0" eaLnBrk="1" fontAlgn="base" hangingPunct="1">
              <a:spcBef>
                <a:spcPct val="0"/>
              </a:spcBef>
              <a:spcAft>
                <a:spcPct val="0"/>
              </a:spcAft>
              <a:defRPr sz="2954" b="1">
                <a:solidFill>
                  <a:schemeClr val="tx1"/>
                </a:solidFill>
                <a:latin typeface="Arial" charset="0"/>
                <a:cs typeface="Arial" charset="0"/>
              </a:defRPr>
            </a:lvl3pPr>
            <a:lvl4pPr algn="l" rtl="0" eaLnBrk="1" fontAlgn="base" hangingPunct="1">
              <a:spcBef>
                <a:spcPct val="0"/>
              </a:spcBef>
              <a:spcAft>
                <a:spcPct val="0"/>
              </a:spcAft>
              <a:defRPr sz="2954" b="1">
                <a:solidFill>
                  <a:schemeClr val="tx1"/>
                </a:solidFill>
                <a:latin typeface="Arial" charset="0"/>
                <a:cs typeface="Arial" charset="0"/>
              </a:defRPr>
            </a:lvl4pPr>
            <a:lvl5pPr algn="l" rtl="0" eaLnBrk="1" fontAlgn="base" hangingPunct="1">
              <a:spcBef>
                <a:spcPct val="0"/>
              </a:spcBef>
              <a:spcAft>
                <a:spcPct val="0"/>
              </a:spcAft>
              <a:defRPr sz="2954" b="1">
                <a:solidFill>
                  <a:schemeClr val="tx1"/>
                </a:solidFill>
                <a:latin typeface="Arial" charset="0"/>
                <a:cs typeface="Arial" charset="0"/>
              </a:defRPr>
            </a:lvl5pPr>
            <a:lvl6pPr marL="562722" algn="l" rtl="0" eaLnBrk="1" fontAlgn="base" hangingPunct="1">
              <a:spcBef>
                <a:spcPct val="0"/>
              </a:spcBef>
              <a:spcAft>
                <a:spcPct val="0"/>
              </a:spcAft>
              <a:defRPr sz="3446" b="1">
                <a:solidFill>
                  <a:schemeClr val="tx1"/>
                </a:solidFill>
                <a:latin typeface="Arial" charset="0"/>
                <a:cs typeface="Arial" charset="0"/>
              </a:defRPr>
            </a:lvl6pPr>
            <a:lvl7pPr marL="1125444" algn="l" rtl="0" eaLnBrk="1" fontAlgn="base" hangingPunct="1">
              <a:spcBef>
                <a:spcPct val="0"/>
              </a:spcBef>
              <a:spcAft>
                <a:spcPct val="0"/>
              </a:spcAft>
              <a:defRPr sz="3446" b="1">
                <a:solidFill>
                  <a:schemeClr val="tx1"/>
                </a:solidFill>
                <a:latin typeface="Arial" charset="0"/>
                <a:cs typeface="Arial" charset="0"/>
              </a:defRPr>
            </a:lvl7pPr>
            <a:lvl8pPr marL="1688165" algn="l" rtl="0" eaLnBrk="1" fontAlgn="base" hangingPunct="1">
              <a:spcBef>
                <a:spcPct val="0"/>
              </a:spcBef>
              <a:spcAft>
                <a:spcPct val="0"/>
              </a:spcAft>
              <a:defRPr sz="3446" b="1">
                <a:solidFill>
                  <a:schemeClr val="tx1"/>
                </a:solidFill>
                <a:latin typeface="Arial" charset="0"/>
                <a:cs typeface="Arial" charset="0"/>
              </a:defRPr>
            </a:lvl8pPr>
            <a:lvl9pPr marL="2250887" algn="l" rtl="0" eaLnBrk="1" fontAlgn="base" hangingPunct="1">
              <a:spcBef>
                <a:spcPct val="0"/>
              </a:spcBef>
              <a:spcAft>
                <a:spcPct val="0"/>
              </a:spcAft>
              <a:defRPr sz="3446" b="1">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0" i="0" u="none" strike="noStrike" kern="0" cap="none" spc="0" normalizeH="0" baseline="0" noProof="0" dirty="0">
                <a:ln>
                  <a:noFill/>
                </a:ln>
                <a:solidFill>
                  <a:srgbClr val="180E3C"/>
                </a:solidFill>
                <a:effectLst/>
                <a:uLnTx/>
                <a:uFillTx/>
                <a:latin typeface="Arial"/>
                <a:ea typeface="+mj-ea"/>
                <a:cs typeface="Arial"/>
              </a:rPr>
              <a:t>DEMAND</a:t>
            </a:r>
            <a:endParaRPr kumimoji="0" lang="en-GB" sz="1000" b="0" i="0" u="none" strike="noStrike" kern="0" cap="none" spc="0" normalizeH="0" baseline="0" noProof="0" dirty="0">
              <a:ln>
                <a:noFill/>
              </a:ln>
              <a:solidFill>
                <a:srgbClr val="180E3C"/>
              </a:solidFill>
              <a:effectLst/>
              <a:uLnTx/>
              <a:uFillTx/>
              <a:latin typeface="Arial"/>
              <a:ea typeface="+mj-ea"/>
              <a:cs typeface="Arial"/>
            </a:endParaRPr>
          </a:p>
        </p:txBody>
      </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99BD540-CAF4-4BC4-AA40-D496466E7C29}" type="slidenum">
              <a:rPr kumimoji="0" lang="en-GB" altLang="en-US" sz="900" b="0" i="0" u="none" strike="noStrike" kern="1200" cap="none" spc="0" normalizeH="0" baseline="0" noProof="0" smtClean="0">
                <a:ln>
                  <a:noFill/>
                </a:ln>
                <a:solidFill>
                  <a:srgbClr val="180E3C"/>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altLang="en-US" sz="9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endParaRPr>
          </a:p>
        </p:txBody>
      </p:sp>
      <p:pic>
        <p:nvPicPr>
          <p:cNvPr id="42" name="Picture 41">
            <a:hlinkClick r:id="" action="ppaction://hlinkshowjump?jump=nextslide"/>
            <a:extLst>
              <a:ext uri="{FF2B5EF4-FFF2-40B4-BE49-F238E27FC236}">
                <a16:creationId xmlns:a16="http://schemas.microsoft.com/office/drawing/2014/main" id="{5D3E9091-3468-4411-AF03-CE667733824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0800000">
            <a:off x="828000" y="6534000"/>
            <a:ext cx="285913" cy="288000"/>
          </a:xfrm>
          <a:prstGeom prst="rect">
            <a:avLst/>
          </a:prstGeom>
        </p:spPr>
      </p:pic>
      <p:pic>
        <p:nvPicPr>
          <p:cNvPr id="44" name="Picture 43">
            <a:hlinkClick r:id="rId8" action="ppaction://hlinksldjump"/>
            <a:extLst>
              <a:ext uri="{FF2B5EF4-FFF2-40B4-BE49-F238E27FC236}">
                <a16:creationId xmlns:a16="http://schemas.microsoft.com/office/drawing/2014/main" id="{1DE6C996-7F7D-46C0-84CA-4D025ACDD61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8000" y="6534000"/>
            <a:ext cx="288001" cy="288000"/>
          </a:xfrm>
          <a:prstGeom prst="rect">
            <a:avLst/>
          </a:prstGeom>
        </p:spPr>
      </p:pic>
      <p:pic>
        <p:nvPicPr>
          <p:cNvPr id="45" name="Picture 44">
            <a:hlinkClick r:id="" action="ppaction://hlinkshowjump?jump=previousslide"/>
            <a:extLst>
              <a:ext uri="{FF2B5EF4-FFF2-40B4-BE49-F238E27FC236}">
                <a16:creationId xmlns:a16="http://schemas.microsoft.com/office/drawing/2014/main" id="{5D3E9091-3468-4411-AF03-CE667733824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68000" y="6534000"/>
            <a:ext cx="285913" cy="288000"/>
          </a:xfrm>
          <a:prstGeom prst="rect">
            <a:avLst/>
          </a:prstGeom>
        </p:spPr>
      </p:pic>
      <p:sp>
        <p:nvSpPr>
          <p:cNvPr id="9" name="Rectangle 8"/>
          <p:cNvSpPr/>
          <p:nvPr/>
        </p:nvSpPr>
        <p:spPr>
          <a:xfrm>
            <a:off x="0" y="3255201"/>
            <a:ext cx="144000" cy="32450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Arial"/>
            </a:endParaRPr>
          </a:p>
        </p:txBody>
      </p:sp>
      <p:sp>
        <p:nvSpPr>
          <p:cNvPr id="70" name="Oval 69"/>
          <p:cNvSpPr/>
          <p:nvPr/>
        </p:nvSpPr>
        <p:spPr>
          <a:xfrm>
            <a:off x="10733499" y="2802091"/>
            <a:ext cx="900000" cy="900000"/>
          </a:xfrm>
          <a:prstGeom prst="ellipse">
            <a:avLst/>
          </a:prstGeom>
          <a:solidFill>
            <a:schemeClr val="tx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Arial"/>
            </a:endParaRPr>
          </a:p>
        </p:txBody>
      </p:sp>
      <p:sp>
        <p:nvSpPr>
          <p:cNvPr id="30" name="TextBox 29">
            <a:extLst>
              <a:ext uri="{FF2B5EF4-FFF2-40B4-BE49-F238E27FC236}">
                <a16:creationId xmlns:a16="http://schemas.microsoft.com/office/drawing/2014/main" id="{AE049C30-A633-444C-B019-A841EF6E69DF}"/>
              </a:ext>
            </a:extLst>
          </p:cNvPr>
          <p:cNvSpPr txBox="1"/>
          <p:nvPr/>
        </p:nvSpPr>
        <p:spPr>
          <a:xfrm>
            <a:off x="10834022" y="6200329"/>
            <a:ext cx="1257714" cy="246221"/>
          </a:xfrm>
          <a:prstGeom prst="rect">
            <a:avLst/>
          </a:prstGeom>
          <a:noFill/>
        </p:spPr>
        <p:txBody>
          <a:bodyPr wrap="squar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rPr>
              <a:t>Sources: Cefas, Seafood 2040</a:t>
            </a:r>
          </a:p>
        </p:txBody>
      </p:sp>
      <p:sp>
        <p:nvSpPr>
          <p:cNvPr id="32" name="Title 3"/>
          <p:cNvSpPr txBox="1">
            <a:spLocks/>
          </p:cNvSpPr>
          <p:nvPr/>
        </p:nvSpPr>
        <p:spPr bwMode="auto">
          <a:xfrm>
            <a:off x="610956" y="427585"/>
            <a:ext cx="8645187" cy="933403"/>
          </a:xfrm>
          <a:prstGeom prst="rect">
            <a:avLst/>
          </a:prstGeom>
          <a:solidFill>
            <a:schemeClr val="tx1">
              <a:alpha val="57000"/>
            </a:schemeClr>
          </a:solidFill>
          <a:ln>
            <a:noFill/>
          </a:ln>
          <a:effectLst/>
        </p:spPr>
        <p:txBody>
          <a:bodyPr vert="horz" wrap="square" lIns="90000" tIns="0" rIns="0" bIns="0" numCol="1" anchor="t" anchorCtr="0" compatLnSpc="1">
            <a:prstTxWarp prst="textNoShape">
              <a:avLst/>
            </a:prstTxWarp>
          </a:bodyPr>
          <a:lstStyle>
            <a:lvl1pPr algn="l" rtl="0" eaLnBrk="1" fontAlgn="base" hangingPunct="1">
              <a:spcBef>
                <a:spcPct val="0"/>
              </a:spcBef>
              <a:spcAft>
                <a:spcPct val="0"/>
              </a:spcAft>
              <a:defRPr sz="2000" b="1">
                <a:solidFill>
                  <a:schemeClr val="tx1"/>
                </a:solidFill>
                <a:latin typeface="+mj-lt"/>
                <a:ea typeface="+mj-ea"/>
                <a:cs typeface="+mj-cs"/>
              </a:defRPr>
            </a:lvl1pPr>
            <a:lvl2pPr algn="l" rtl="0" eaLnBrk="1" fontAlgn="base" hangingPunct="1">
              <a:spcBef>
                <a:spcPct val="0"/>
              </a:spcBef>
              <a:spcAft>
                <a:spcPct val="0"/>
              </a:spcAft>
              <a:defRPr sz="2954" b="1">
                <a:solidFill>
                  <a:schemeClr val="tx1"/>
                </a:solidFill>
                <a:latin typeface="Arial" charset="0"/>
                <a:cs typeface="Arial" charset="0"/>
              </a:defRPr>
            </a:lvl2pPr>
            <a:lvl3pPr algn="l" rtl="0" eaLnBrk="1" fontAlgn="base" hangingPunct="1">
              <a:spcBef>
                <a:spcPct val="0"/>
              </a:spcBef>
              <a:spcAft>
                <a:spcPct val="0"/>
              </a:spcAft>
              <a:defRPr sz="2954" b="1">
                <a:solidFill>
                  <a:schemeClr val="tx1"/>
                </a:solidFill>
                <a:latin typeface="Arial" charset="0"/>
                <a:cs typeface="Arial" charset="0"/>
              </a:defRPr>
            </a:lvl3pPr>
            <a:lvl4pPr algn="l" rtl="0" eaLnBrk="1" fontAlgn="base" hangingPunct="1">
              <a:spcBef>
                <a:spcPct val="0"/>
              </a:spcBef>
              <a:spcAft>
                <a:spcPct val="0"/>
              </a:spcAft>
              <a:defRPr sz="2954" b="1">
                <a:solidFill>
                  <a:schemeClr val="tx1"/>
                </a:solidFill>
                <a:latin typeface="Arial" charset="0"/>
                <a:cs typeface="Arial" charset="0"/>
              </a:defRPr>
            </a:lvl4pPr>
            <a:lvl5pPr algn="l" rtl="0" eaLnBrk="1" fontAlgn="base" hangingPunct="1">
              <a:spcBef>
                <a:spcPct val="0"/>
              </a:spcBef>
              <a:spcAft>
                <a:spcPct val="0"/>
              </a:spcAft>
              <a:defRPr sz="2954" b="1">
                <a:solidFill>
                  <a:schemeClr val="tx1"/>
                </a:solidFill>
                <a:latin typeface="Arial" charset="0"/>
                <a:cs typeface="Arial" charset="0"/>
              </a:defRPr>
            </a:lvl5pPr>
            <a:lvl6pPr marL="562722" algn="l" rtl="0" eaLnBrk="1" fontAlgn="base" hangingPunct="1">
              <a:spcBef>
                <a:spcPct val="0"/>
              </a:spcBef>
              <a:spcAft>
                <a:spcPct val="0"/>
              </a:spcAft>
              <a:defRPr sz="3446" b="1">
                <a:solidFill>
                  <a:schemeClr val="tx1"/>
                </a:solidFill>
                <a:latin typeface="Arial" charset="0"/>
                <a:cs typeface="Arial" charset="0"/>
              </a:defRPr>
            </a:lvl6pPr>
            <a:lvl7pPr marL="1125444" algn="l" rtl="0" eaLnBrk="1" fontAlgn="base" hangingPunct="1">
              <a:spcBef>
                <a:spcPct val="0"/>
              </a:spcBef>
              <a:spcAft>
                <a:spcPct val="0"/>
              </a:spcAft>
              <a:defRPr sz="3446" b="1">
                <a:solidFill>
                  <a:schemeClr val="tx1"/>
                </a:solidFill>
                <a:latin typeface="Arial" charset="0"/>
                <a:cs typeface="Arial" charset="0"/>
              </a:defRPr>
            </a:lvl7pPr>
            <a:lvl8pPr marL="1688165" algn="l" rtl="0" eaLnBrk="1" fontAlgn="base" hangingPunct="1">
              <a:spcBef>
                <a:spcPct val="0"/>
              </a:spcBef>
              <a:spcAft>
                <a:spcPct val="0"/>
              </a:spcAft>
              <a:defRPr sz="3446" b="1">
                <a:solidFill>
                  <a:schemeClr val="tx1"/>
                </a:solidFill>
                <a:latin typeface="Arial" charset="0"/>
                <a:cs typeface="Arial" charset="0"/>
              </a:defRPr>
            </a:lvl8pPr>
            <a:lvl9pPr marL="2250887" algn="l" rtl="0" eaLnBrk="1" fontAlgn="base" hangingPunct="1">
              <a:spcBef>
                <a:spcPct val="0"/>
              </a:spcBef>
              <a:spcAft>
                <a:spcPct val="0"/>
              </a:spcAft>
              <a:defRPr sz="3446" b="1">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0" cap="none" spc="0" normalizeH="0" baseline="0" noProof="0" dirty="0">
                <a:ln>
                  <a:noFill/>
                </a:ln>
                <a:solidFill>
                  <a:srgbClr val="FFFFFF"/>
                </a:solidFill>
                <a:effectLst/>
                <a:uLnTx/>
                <a:uFillTx/>
                <a:latin typeface="Arial"/>
                <a:ea typeface="+mj-ea"/>
                <a:cs typeface="Arial"/>
              </a:rPr>
              <a:t>Contribute to an environmental, economic and socially sustainable aquaculture supply chain</a:t>
            </a:r>
          </a:p>
        </p:txBody>
      </p:sp>
      <p:sp>
        <p:nvSpPr>
          <p:cNvPr id="36" name="Title 1">
            <a:extLst>
              <a:ext uri="{FF2B5EF4-FFF2-40B4-BE49-F238E27FC236}">
                <a16:creationId xmlns:a16="http://schemas.microsoft.com/office/drawing/2014/main" id="{CC4980E6-4FF3-4A90-AF45-FBA93BD26984}"/>
              </a:ext>
            </a:extLst>
          </p:cNvPr>
          <p:cNvSpPr txBox="1">
            <a:spLocks/>
          </p:cNvSpPr>
          <p:nvPr/>
        </p:nvSpPr>
        <p:spPr bwMode="auto">
          <a:xfrm>
            <a:off x="10600256" y="3837259"/>
            <a:ext cx="1200180" cy="2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954" b="1">
                <a:solidFill>
                  <a:schemeClr val="tx1"/>
                </a:solidFill>
                <a:latin typeface="+mj-lt"/>
                <a:ea typeface="+mj-ea"/>
                <a:cs typeface="+mj-cs"/>
              </a:defRPr>
            </a:lvl1pPr>
            <a:lvl2pPr algn="l" rtl="0" eaLnBrk="1" fontAlgn="base" hangingPunct="1">
              <a:spcBef>
                <a:spcPct val="0"/>
              </a:spcBef>
              <a:spcAft>
                <a:spcPct val="0"/>
              </a:spcAft>
              <a:defRPr sz="2954" b="1">
                <a:solidFill>
                  <a:schemeClr val="tx1"/>
                </a:solidFill>
                <a:latin typeface="Arial" charset="0"/>
                <a:cs typeface="Arial" charset="0"/>
              </a:defRPr>
            </a:lvl2pPr>
            <a:lvl3pPr algn="l" rtl="0" eaLnBrk="1" fontAlgn="base" hangingPunct="1">
              <a:spcBef>
                <a:spcPct val="0"/>
              </a:spcBef>
              <a:spcAft>
                <a:spcPct val="0"/>
              </a:spcAft>
              <a:defRPr sz="2954" b="1">
                <a:solidFill>
                  <a:schemeClr val="tx1"/>
                </a:solidFill>
                <a:latin typeface="Arial" charset="0"/>
                <a:cs typeface="Arial" charset="0"/>
              </a:defRPr>
            </a:lvl3pPr>
            <a:lvl4pPr algn="l" rtl="0" eaLnBrk="1" fontAlgn="base" hangingPunct="1">
              <a:spcBef>
                <a:spcPct val="0"/>
              </a:spcBef>
              <a:spcAft>
                <a:spcPct val="0"/>
              </a:spcAft>
              <a:defRPr sz="2954" b="1">
                <a:solidFill>
                  <a:schemeClr val="tx1"/>
                </a:solidFill>
                <a:latin typeface="Arial" charset="0"/>
                <a:cs typeface="Arial" charset="0"/>
              </a:defRPr>
            </a:lvl4pPr>
            <a:lvl5pPr algn="l" rtl="0" eaLnBrk="1" fontAlgn="base" hangingPunct="1">
              <a:spcBef>
                <a:spcPct val="0"/>
              </a:spcBef>
              <a:spcAft>
                <a:spcPct val="0"/>
              </a:spcAft>
              <a:defRPr sz="2954" b="1">
                <a:solidFill>
                  <a:schemeClr val="tx1"/>
                </a:solidFill>
                <a:latin typeface="Arial" charset="0"/>
                <a:cs typeface="Arial" charset="0"/>
              </a:defRPr>
            </a:lvl5pPr>
            <a:lvl6pPr marL="562722" algn="l" rtl="0" eaLnBrk="1" fontAlgn="base" hangingPunct="1">
              <a:spcBef>
                <a:spcPct val="0"/>
              </a:spcBef>
              <a:spcAft>
                <a:spcPct val="0"/>
              </a:spcAft>
              <a:defRPr sz="3446" b="1">
                <a:solidFill>
                  <a:schemeClr val="tx1"/>
                </a:solidFill>
                <a:latin typeface="Arial" charset="0"/>
                <a:cs typeface="Arial" charset="0"/>
              </a:defRPr>
            </a:lvl6pPr>
            <a:lvl7pPr marL="1125444" algn="l" rtl="0" eaLnBrk="1" fontAlgn="base" hangingPunct="1">
              <a:spcBef>
                <a:spcPct val="0"/>
              </a:spcBef>
              <a:spcAft>
                <a:spcPct val="0"/>
              </a:spcAft>
              <a:defRPr sz="3446" b="1">
                <a:solidFill>
                  <a:schemeClr val="tx1"/>
                </a:solidFill>
                <a:latin typeface="Arial" charset="0"/>
                <a:cs typeface="Arial" charset="0"/>
              </a:defRPr>
            </a:lvl7pPr>
            <a:lvl8pPr marL="1688165" algn="l" rtl="0" eaLnBrk="1" fontAlgn="base" hangingPunct="1">
              <a:spcBef>
                <a:spcPct val="0"/>
              </a:spcBef>
              <a:spcAft>
                <a:spcPct val="0"/>
              </a:spcAft>
              <a:defRPr sz="3446" b="1">
                <a:solidFill>
                  <a:schemeClr val="tx1"/>
                </a:solidFill>
                <a:latin typeface="Arial" charset="0"/>
                <a:cs typeface="Arial" charset="0"/>
              </a:defRPr>
            </a:lvl8pPr>
            <a:lvl9pPr marL="2250887" algn="l" rtl="0" eaLnBrk="1" fontAlgn="base" hangingPunct="1">
              <a:spcBef>
                <a:spcPct val="0"/>
              </a:spcBef>
              <a:spcAft>
                <a:spcPct val="0"/>
              </a:spcAft>
              <a:defRPr sz="3446" b="1">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0" i="0" u="none" strike="noStrike" kern="0" cap="none" spc="0" normalizeH="0" baseline="0" noProof="0" dirty="0">
                <a:ln>
                  <a:noFill/>
                </a:ln>
                <a:solidFill>
                  <a:srgbClr val="180E3C"/>
                </a:solidFill>
                <a:effectLst/>
                <a:uLnTx/>
                <a:uFillTx/>
                <a:latin typeface="Arial"/>
                <a:ea typeface="+mj-ea"/>
                <a:cs typeface="Arial"/>
              </a:rPr>
              <a:t>SUSTAINABLE AQUACULTURE</a:t>
            </a:r>
            <a:endParaRPr kumimoji="0" lang="en-GB" sz="1000" b="0" i="0" u="none" strike="noStrike" kern="0" cap="none" spc="0" normalizeH="0" baseline="0" noProof="0" dirty="0">
              <a:ln>
                <a:noFill/>
              </a:ln>
              <a:solidFill>
                <a:srgbClr val="180E3C"/>
              </a:solidFill>
              <a:effectLst/>
              <a:uLnTx/>
              <a:uFillTx/>
              <a:latin typeface="Arial"/>
              <a:ea typeface="+mj-ea"/>
              <a:cs typeface="Arial"/>
            </a:endParaRPr>
          </a:p>
        </p:txBody>
      </p:sp>
      <p:sp>
        <p:nvSpPr>
          <p:cNvPr id="37" name="Title 1">
            <a:extLst>
              <a:ext uri="{FF2B5EF4-FFF2-40B4-BE49-F238E27FC236}">
                <a16:creationId xmlns:a16="http://schemas.microsoft.com/office/drawing/2014/main" id="{A1EFAEFB-CBDE-44C1-A338-2ED47E5016E0}"/>
              </a:ext>
            </a:extLst>
          </p:cNvPr>
          <p:cNvSpPr txBox="1">
            <a:spLocks/>
          </p:cNvSpPr>
          <p:nvPr/>
        </p:nvSpPr>
        <p:spPr bwMode="auto">
          <a:xfrm>
            <a:off x="10599229" y="5346609"/>
            <a:ext cx="1200180" cy="2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954" b="1">
                <a:solidFill>
                  <a:schemeClr val="tx1"/>
                </a:solidFill>
                <a:latin typeface="+mj-lt"/>
                <a:ea typeface="+mj-ea"/>
                <a:cs typeface="+mj-cs"/>
              </a:defRPr>
            </a:lvl1pPr>
            <a:lvl2pPr algn="l" rtl="0" eaLnBrk="1" fontAlgn="base" hangingPunct="1">
              <a:spcBef>
                <a:spcPct val="0"/>
              </a:spcBef>
              <a:spcAft>
                <a:spcPct val="0"/>
              </a:spcAft>
              <a:defRPr sz="2954" b="1">
                <a:solidFill>
                  <a:schemeClr val="tx1"/>
                </a:solidFill>
                <a:latin typeface="Arial" charset="0"/>
                <a:cs typeface="Arial" charset="0"/>
              </a:defRPr>
            </a:lvl2pPr>
            <a:lvl3pPr algn="l" rtl="0" eaLnBrk="1" fontAlgn="base" hangingPunct="1">
              <a:spcBef>
                <a:spcPct val="0"/>
              </a:spcBef>
              <a:spcAft>
                <a:spcPct val="0"/>
              </a:spcAft>
              <a:defRPr sz="2954" b="1">
                <a:solidFill>
                  <a:schemeClr val="tx1"/>
                </a:solidFill>
                <a:latin typeface="Arial" charset="0"/>
                <a:cs typeface="Arial" charset="0"/>
              </a:defRPr>
            </a:lvl3pPr>
            <a:lvl4pPr algn="l" rtl="0" eaLnBrk="1" fontAlgn="base" hangingPunct="1">
              <a:spcBef>
                <a:spcPct val="0"/>
              </a:spcBef>
              <a:spcAft>
                <a:spcPct val="0"/>
              </a:spcAft>
              <a:defRPr sz="2954" b="1">
                <a:solidFill>
                  <a:schemeClr val="tx1"/>
                </a:solidFill>
                <a:latin typeface="Arial" charset="0"/>
                <a:cs typeface="Arial" charset="0"/>
              </a:defRPr>
            </a:lvl4pPr>
            <a:lvl5pPr algn="l" rtl="0" eaLnBrk="1" fontAlgn="base" hangingPunct="1">
              <a:spcBef>
                <a:spcPct val="0"/>
              </a:spcBef>
              <a:spcAft>
                <a:spcPct val="0"/>
              </a:spcAft>
              <a:defRPr sz="2954" b="1">
                <a:solidFill>
                  <a:schemeClr val="tx1"/>
                </a:solidFill>
                <a:latin typeface="Arial" charset="0"/>
                <a:cs typeface="Arial" charset="0"/>
              </a:defRPr>
            </a:lvl5pPr>
            <a:lvl6pPr marL="562722" algn="l" rtl="0" eaLnBrk="1" fontAlgn="base" hangingPunct="1">
              <a:spcBef>
                <a:spcPct val="0"/>
              </a:spcBef>
              <a:spcAft>
                <a:spcPct val="0"/>
              </a:spcAft>
              <a:defRPr sz="3446" b="1">
                <a:solidFill>
                  <a:schemeClr val="tx1"/>
                </a:solidFill>
                <a:latin typeface="Arial" charset="0"/>
                <a:cs typeface="Arial" charset="0"/>
              </a:defRPr>
            </a:lvl6pPr>
            <a:lvl7pPr marL="1125444" algn="l" rtl="0" eaLnBrk="1" fontAlgn="base" hangingPunct="1">
              <a:spcBef>
                <a:spcPct val="0"/>
              </a:spcBef>
              <a:spcAft>
                <a:spcPct val="0"/>
              </a:spcAft>
              <a:defRPr sz="3446" b="1">
                <a:solidFill>
                  <a:schemeClr val="tx1"/>
                </a:solidFill>
                <a:latin typeface="Arial" charset="0"/>
                <a:cs typeface="Arial" charset="0"/>
              </a:defRPr>
            </a:lvl7pPr>
            <a:lvl8pPr marL="1688165" algn="l" rtl="0" eaLnBrk="1" fontAlgn="base" hangingPunct="1">
              <a:spcBef>
                <a:spcPct val="0"/>
              </a:spcBef>
              <a:spcAft>
                <a:spcPct val="0"/>
              </a:spcAft>
              <a:defRPr sz="3446" b="1">
                <a:solidFill>
                  <a:schemeClr val="tx1"/>
                </a:solidFill>
                <a:latin typeface="Arial" charset="0"/>
                <a:cs typeface="Arial" charset="0"/>
              </a:defRPr>
            </a:lvl8pPr>
            <a:lvl9pPr marL="2250887" algn="l" rtl="0" eaLnBrk="1" fontAlgn="base" hangingPunct="1">
              <a:spcBef>
                <a:spcPct val="0"/>
              </a:spcBef>
              <a:spcAft>
                <a:spcPct val="0"/>
              </a:spcAft>
              <a:defRPr sz="3446" b="1">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0" i="0" u="none" strike="noStrike" kern="0" cap="none" spc="0" normalizeH="0" baseline="0" noProof="0" dirty="0">
                <a:ln>
                  <a:noFill/>
                </a:ln>
                <a:solidFill>
                  <a:srgbClr val="180E3C"/>
                </a:solidFill>
                <a:effectLst/>
                <a:uLnTx/>
                <a:uFillTx/>
                <a:latin typeface="Arial"/>
                <a:ea typeface="+mj-ea"/>
                <a:cs typeface="Arial"/>
              </a:rPr>
              <a:t>TECHNOLOGY &amp; INNOVATION</a:t>
            </a:r>
          </a:p>
        </p:txBody>
      </p:sp>
      <p:pic>
        <p:nvPicPr>
          <p:cNvPr id="13" name="Picture 12">
            <a:extLst>
              <a:ext uri="{FF2B5EF4-FFF2-40B4-BE49-F238E27FC236}">
                <a16:creationId xmlns:a16="http://schemas.microsoft.com/office/drawing/2014/main" id="{AF0A676E-FF91-4477-8AD2-16BF83FF8C2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56062" y="3273238"/>
            <a:ext cx="2384493" cy="1558645"/>
          </a:xfrm>
          <a:prstGeom prst="rect">
            <a:avLst/>
          </a:prstGeom>
        </p:spPr>
      </p:pic>
      <p:pic>
        <p:nvPicPr>
          <p:cNvPr id="16" name="Picture 15">
            <a:extLst>
              <a:ext uri="{FF2B5EF4-FFF2-40B4-BE49-F238E27FC236}">
                <a16:creationId xmlns:a16="http://schemas.microsoft.com/office/drawing/2014/main" id="{A8D53BB9-B5E6-4FC9-8E40-1A9E687A502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456062" y="4829646"/>
            <a:ext cx="2374948" cy="1579267"/>
          </a:xfrm>
          <a:prstGeom prst="rect">
            <a:avLst/>
          </a:prstGeom>
        </p:spPr>
      </p:pic>
      <p:sp>
        <p:nvSpPr>
          <p:cNvPr id="4" name="Rectangle 3">
            <a:hlinkClick r:id="rId12"/>
            <a:extLst>
              <a:ext uri="{FF2B5EF4-FFF2-40B4-BE49-F238E27FC236}">
                <a16:creationId xmlns:a16="http://schemas.microsoft.com/office/drawing/2014/main" id="{E5EA5370-E537-4688-8B9A-3E1EDFA35E15}"/>
              </a:ext>
            </a:extLst>
          </p:cNvPr>
          <p:cNvSpPr/>
          <p:nvPr/>
        </p:nvSpPr>
        <p:spPr>
          <a:xfrm>
            <a:off x="4840520" y="3273238"/>
            <a:ext cx="4880866" cy="1061829"/>
          </a:xfrm>
          <a:prstGeom prst="rect">
            <a:avLst/>
          </a:prstGeom>
          <a:solidFill>
            <a:schemeClr val="accent4"/>
          </a:solidFill>
        </p:spPr>
        <p:txBody>
          <a:bodyPr wrap="square" anchor="ctr">
            <a:spAutoFit/>
          </a:bodyPr>
          <a:lstStyle/>
          <a:p>
            <a:pPr marL="0" marR="0" lvl="0" indent="0" algn="ctr" defTabSz="914400" rtl="0" eaLnBrk="0" fontAlgn="base" latinLnBrk="0" hangingPunct="0">
              <a:lnSpc>
                <a:spcPct val="100000"/>
              </a:lnSpc>
              <a:spcBef>
                <a:spcPct val="0"/>
              </a:spcBef>
              <a:spcAft>
                <a:spcPts val="600"/>
              </a:spcAft>
              <a:buClrTx/>
              <a:buSzTx/>
              <a:buFontTx/>
              <a:buNone/>
              <a:tabLst/>
              <a:defRPr/>
            </a:pPr>
            <a:r>
              <a:rPr kumimoji="0" lang="en-GB" sz="1400" b="1"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rPr>
              <a:t>Seafood 2040 Strategic Framework</a:t>
            </a:r>
          </a:p>
          <a:p>
            <a:pPr lvl="0">
              <a:spcAft>
                <a:spcPts val="600"/>
              </a:spcAft>
            </a:pPr>
            <a:r>
              <a:rPr kumimoji="0" lang="en-GB" sz="11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rPr>
              <a:t>The result of shared enterprise from stakeholders across the English seafood supply chain that sets out a vision for an industry that is </a:t>
            </a:r>
            <a:r>
              <a:rPr kumimoji="0" lang="en-GB" sz="1100" b="1" i="0" u="none" strike="noStrike" kern="1200" cap="none" spc="0" normalizeH="0" baseline="0" noProof="0" dirty="0">
                <a:ln>
                  <a:noFill/>
                </a:ln>
                <a:solidFill>
                  <a:srgbClr val="B00D23"/>
                </a:solidFill>
                <a:effectLst/>
                <a:uLnTx/>
                <a:uFillTx/>
                <a:latin typeface="Arial" panose="020B0604020202020204" pitchFamily="34" charset="0"/>
                <a:ea typeface="+mn-ea"/>
                <a:cs typeface="Arial" panose="020B0604020202020204" pitchFamily="34" charset="0"/>
              </a:rPr>
              <a:t>sustainable and truly thriving – a success story built on collaboration, innovation and best practice</a:t>
            </a:r>
            <a:r>
              <a:rPr lang="en-GB" sz="1100" b="1" dirty="0">
                <a:solidFill>
                  <a:srgbClr val="B00D23"/>
                </a:solidFill>
              </a:rPr>
              <a:t> (please click here)</a:t>
            </a:r>
            <a:endParaRPr kumimoji="0" lang="en-GB" sz="1100" b="0" i="0" u="none" strike="noStrike" kern="1200" cap="none" spc="0" normalizeH="0" baseline="0" noProof="0" dirty="0">
              <a:ln>
                <a:noFill/>
              </a:ln>
              <a:solidFill>
                <a:srgbClr val="180E3C"/>
              </a:solidFill>
              <a:effectLst/>
              <a:uLnTx/>
              <a:uFillTx/>
              <a:latin typeface="Arial" panose="020B0604020202020204" pitchFamily="34" charset="0"/>
              <a:ea typeface="+mn-ea"/>
              <a:cs typeface="Arial" panose="020B0604020202020204" pitchFamily="34" charset="0"/>
            </a:endParaRPr>
          </a:p>
        </p:txBody>
      </p:sp>
      <p:pic>
        <p:nvPicPr>
          <p:cNvPr id="27" name="Graphic 26" descr="Earth globe: Africa and Europe">
            <a:hlinkClick r:id="rId6" action="ppaction://hlinksldjump"/>
            <a:extLst>
              <a:ext uri="{FF2B5EF4-FFF2-40B4-BE49-F238E27FC236}">
                <a16:creationId xmlns:a16="http://schemas.microsoft.com/office/drawing/2014/main" id="{BF48574F-9450-45E3-811C-FD17C0FE2F96}"/>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892346" y="1373372"/>
            <a:ext cx="592331" cy="592331"/>
          </a:xfrm>
          <a:prstGeom prst="rect">
            <a:avLst/>
          </a:prstGeom>
        </p:spPr>
      </p:pic>
      <p:pic>
        <p:nvPicPr>
          <p:cNvPr id="28" name="Graphic 27" descr="Sunset scene">
            <a:extLst>
              <a:ext uri="{FF2B5EF4-FFF2-40B4-BE49-F238E27FC236}">
                <a16:creationId xmlns:a16="http://schemas.microsoft.com/office/drawing/2014/main" id="{2BE84644-13A4-466F-A751-5440D5014F7E}"/>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795664" y="2906479"/>
            <a:ext cx="771238" cy="771238"/>
          </a:xfrm>
          <a:prstGeom prst="rect">
            <a:avLst/>
          </a:prstGeom>
        </p:spPr>
      </p:pic>
      <p:pic>
        <p:nvPicPr>
          <p:cNvPr id="33" name="Graphic 32" descr="Fish">
            <a:hlinkClick r:id="rId5" action="ppaction://hlinksldjump"/>
            <a:extLst>
              <a:ext uri="{FF2B5EF4-FFF2-40B4-BE49-F238E27FC236}">
                <a16:creationId xmlns:a16="http://schemas.microsoft.com/office/drawing/2014/main" id="{8FE5854F-EA10-4EFC-A219-25B53AE2A5E6}"/>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844716" y="4471630"/>
            <a:ext cx="673134" cy="673134"/>
          </a:xfrm>
          <a:prstGeom prst="rect">
            <a:avLst/>
          </a:prstGeom>
        </p:spPr>
      </p:pic>
      <p:sp>
        <p:nvSpPr>
          <p:cNvPr id="31" name="Rectangle 30">
            <a:hlinkClick r:id="rId12"/>
            <a:extLst>
              <a:ext uri="{FF2B5EF4-FFF2-40B4-BE49-F238E27FC236}">
                <a16:creationId xmlns:a16="http://schemas.microsoft.com/office/drawing/2014/main" id="{6C515934-C4A7-4B52-AE29-9001EEC43901}"/>
              </a:ext>
            </a:extLst>
          </p:cNvPr>
          <p:cNvSpPr/>
          <p:nvPr/>
        </p:nvSpPr>
        <p:spPr>
          <a:xfrm>
            <a:off x="4933549" y="4579352"/>
            <a:ext cx="4787837" cy="1692771"/>
          </a:xfrm>
          <a:prstGeom prst="rect">
            <a:avLst/>
          </a:prstGeom>
          <a:solidFill>
            <a:schemeClr val="accent2">
              <a:alpha val="57000"/>
            </a:schemeClr>
          </a:solidFill>
        </p:spPr>
        <p:txBody>
          <a:bodyPr wrap="square" anchor="ctr">
            <a:spAutoFit/>
          </a:body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Recommendations include:</a:t>
            </a:r>
          </a:p>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Aquaculture growth strategy;</a:t>
            </a:r>
          </a:p>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Potential for priority aquaculture zones;</a:t>
            </a:r>
          </a:p>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Protection of shellfish waters; and</a:t>
            </a:r>
          </a:p>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Review and simplification of legislation and regulation.</a:t>
            </a:r>
          </a:p>
        </p:txBody>
      </p:sp>
      <p:sp>
        <p:nvSpPr>
          <p:cNvPr id="5" name="Rectangle 4">
            <a:extLst>
              <a:ext uri="{FF2B5EF4-FFF2-40B4-BE49-F238E27FC236}">
                <a16:creationId xmlns:a16="http://schemas.microsoft.com/office/drawing/2014/main" id="{2FADE91E-7F5A-4AC9-BBF3-EDF98FF21DE3}"/>
              </a:ext>
            </a:extLst>
          </p:cNvPr>
          <p:cNvSpPr/>
          <p:nvPr/>
        </p:nvSpPr>
        <p:spPr>
          <a:xfrm>
            <a:off x="148204" y="3291094"/>
            <a:ext cx="2289563" cy="3139321"/>
          </a:xfrm>
          <a:prstGeom prst="rect">
            <a:avLst/>
          </a:prstGeom>
        </p:spPr>
        <p:txBody>
          <a:bodyPr wrap="square">
            <a:spAutoFit/>
          </a:bodyPr>
          <a:lstStyle/>
          <a:p>
            <a:pPr lvl="0">
              <a:defRPr/>
            </a:pPr>
            <a:r>
              <a:rPr lang="en-GB" sz="1100" b="1" dirty="0">
                <a:solidFill>
                  <a:srgbClr val="B00D23"/>
                </a:solidFill>
              </a:rPr>
              <a:t>Opportunities exist in Dorset for truly sustainable aquaculture systems that have: </a:t>
            </a:r>
          </a:p>
          <a:p>
            <a:pPr lvl="0">
              <a:defRPr/>
            </a:pPr>
            <a:endParaRPr lang="en-GB" sz="1100" dirty="0">
              <a:solidFill>
                <a:srgbClr val="B00D23"/>
              </a:solidFill>
            </a:endParaRPr>
          </a:p>
          <a:p>
            <a:pPr marL="285750" lvl="0" indent="-285750">
              <a:buFont typeface="Wingdings" panose="05000000000000000000" pitchFamily="2" charset="2"/>
              <a:buChar char="§"/>
              <a:defRPr/>
            </a:pPr>
            <a:r>
              <a:rPr lang="en-GB" sz="1100" dirty="0">
                <a:solidFill>
                  <a:srgbClr val="180E3C"/>
                </a:solidFill>
              </a:rPr>
              <a:t>Minimal</a:t>
            </a:r>
            <a:r>
              <a:rPr lang="en-GB" sz="1100" dirty="0">
                <a:solidFill>
                  <a:srgbClr val="B00D23"/>
                </a:solidFill>
              </a:rPr>
              <a:t> Environmental Impacts – </a:t>
            </a:r>
            <a:r>
              <a:rPr lang="en-GB" sz="1100" dirty="0">
                <a:solidFill>
                  <a:srgbClr val="180E3C"/>
                </a:solidFill>
              </a:rPr>
              <a:t>No significant disruption to the ecosystem, or loss of biodiversity or substantial pollution impacts. </a:t>
            </a:r>
          </a:p>
          <a:p>
            <a:pPr marL="285750" lvl="0" indent="-285750">
              <a:buFont typeface="Wingdings" panose="05000000000000000000" pitchFamily="2" charset="2"/>
              <a:buChar char="§"/>
              <a:defRPr/>
            </a:pPr>
            <a:r>
              <a:rPr lang="en-GB" sz="1100" dirty="0">
                <a:solidFill>
                  <a:srgbClr val="B00D23"/>
                </a:solidFill>
              </a:rPr>
              <a:t>Economic Value – </a:t>
            </a:r>
            <a:r>
              <a:rPr lang="en-GB" sz="1100" dirty="0">
                <a:solidFill>
                  <a:srgbClr val="180E3C"/>
                </a:solidFill>
              </a:rPr>
              <a:t>No significant disruption to the ecosystem, or cause for loss of biodiversity or substantial pollution impacts. </a:t>
            </a:r>
          </a:p>
          <a:p>
            <a:pPr marL="285750" lvl="0" indent="-285750">
              <a:buFont typeface="Wingdings" panose="05000000000000000000" pitchFamily="2" charset="2"/>
              <a:buChar char="§"/>
              <a:defRPr/>
            </a:pPr>
            <a:r>
              <a:rPr lang="en-GB" sz="1100" dirty="0">
                <a:solidFill>
                  <a:srgbClr val="B00D23"/>
                </a:solidFill>
              </a:rPr>
              <a:t>Social Contribution –</a:t>
            </a:r>
            <a:r>
              <a:rPr lang="en-GB" sz="1100" dirty="0">
                <a:solidFill>
                  <a:srgbClr val="180E3C"/>
                </a:solidFill>
              </a:rPr>
              <a:t>Contribute to community well-being and are socially responsible. </a:t>
            </a:r>
          </a:p>
        </p:txBody>
      </p:sp>
    </p:spTree>
    <p:extLst>
      <p:ext uri="{BB962C8B-B14F-4D97-AF65-F5344CB8AC3E}">
        <p14:creationId xmlns:p14="http://schemas.microsoft.com/office/powerpoint/2010/main" val="8622683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C9B4861-6903-4095-AD67-6C7536521B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6" y="-22017"/>
            <a:ext cx="10187390" cy="6354426"/>
          </a:xfrm>
          <a:prstGeom prst="rect">
            <a:avLst/>
          </a:prstGeom>
        </p:spPr>
      </p:pic>
      <p:sp>
        <p:nvSpPr>
          <p:cNvPr id="82" name="Oval 81">
            <a:extLst>
              <a:ext uri="{FF2B5EF4-FFF2-40B4-BE49-F238E27FC236}">
                <a16:creationId xmlns:a16="http://schemas.microsoft.com/office/drawing/2014/main" id="{3D5978CC-21CF-4266-B779-B610CDE61A97}"/>
              </a:ext>
            </a:extLst>
          </p:cNvPr>
          <p:cNvSpPr/>
          <p:nvPr/>
        </p:nvSpPr>
        <p:spPr>
          <a:xfrm>
            <a:off x="10735200" y="4310939"/>
            <a:ext cx="900000" cy="899999"/>
          </a:xfrm>
          <a:prstGeom prst="ellipse">
            <a:avLst/>
          </a:prstGeom>
          <a:solidFill>
            <a:schemeClr val="tx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0" name="Oval 79">
            <a:hlinkClick r:id="rId4" action="ppaction://hlinksldjump"/>
            <a:extLst>
              <a:ext uri="{FF2B5EF4-FFF2-40B4-BE49-F238E27FC236}">
                <a16:creationId xmlns:a16="http://schemas.microsoft.com/office/drawing/2014/main" id="{3594B0BA-B9D5-42C3-AC7E-A5AA76EAFC1A}"/>
              </a:ext>
            </a:extLst>
          </p:cNvPr>
          <p:cNvSpPr/>
          <p:nvPr/>
        </p:nvSpPr>
        <p:spPr>
          <a:xfrm>
            <a:off x="10733499" y="1196804"/>
            <a:ext cx="900000" cy="900000"/>
          </a:xfrm>
          <a:prstGeom prst="ellipse">
            <a:avLst/>
          </a:prstGeom>
          <a:solidFill>
            <a:schemeClr val="tx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1" name="Title 1">
            <a:extLst>
              <a:ext uri="{FF2B5EF4-FFF2-40B4-BE49-F238E27FC236}">
                <a16:creationId xmlns:a16="http://schemas.microsoft.com/office/drawing/2014/main" id="{4F0F9950-1C7E-4B11-BDA0-F5454DA9FACE}"/>
              </a:ext>
            </a:extLst>
          </p:cNvPr>
          <p:cNvSpPr txBox="1">
            <a:spLocks/>
          </p:cNvSpPr>
          <p:nvPr/>
        </p:nvSpPr>
        <p:spPr bwMode="auto">
          <a:xfrm>
            <a:off x="10599229" y="2190891"/>
            <a:ext cx="1200180" cy="2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954" b="1">
                <a:solidFill>
                  <a:schemeClr val="tx1"/>
                </a:solidFill>
                <a:latin typeface="+mj-lt"/>
                <a:ea typeface="+mj-ea"/>
                <a:cs typeface="+mj-cs"/>
              </a:defRPr>
            </a:lvl1pPr>
            <a:lvl2pPr algn="l" rtl="0" eaLnBrk="1" fontAlgn="base" hangingPunct="1">
              <a:spcBef>
                <a:spcPct val="0"/>
              </a:spcBef>
              <a:spcAft>
                <a:spcPct val="0"/>
              </a:spcAft>
              <a:defRPr sz="2954" b="1">
                <a:solidFill>
                  <a:schemeClr val="tx1"/>
                </a:solidFill>
                <a:latin typeface="Arial" charset="0"/>
                <a:cs typeface="Arial" charset="0"/>
              </a:defRPr>
            </a:lvl2pPr>
            <a:lvl3pPr algn="l" rtl="0" eaLnBrk="1" fontAlgn="base" hangingPunct="1">
              <a:spcBef>
                <a:spcPct val="0"/>
              </a:spcBef>
              <a:spcAft>
                <a:spcPct val="0"/>
              </a:spcAft>
              <a:defRPr sz="2954" b="1">
                <a:solidFill>
                  <a:schemeClr val="tx1"/>
                </a:solidFill>
                <a:latin typeface="Arial" charset="0"/>
                <a:cs typeface="Arial" charset="0"/>
              </a:defRPr>
            </a:lvl3pPr>
            <a:lvl4pPr algn="l" rtl="0" eaLnBrk="1" fontAlgn="base" hangingPunct="1">
              <a:spcBef>
                <a:spcPct val="0"/>
              </a:spcBef>
              <a:spcAft>
                <a:spcPct val="0"/>
              </a:spcAft>
              <a:defRPr sz="2954" b="1">
                <a:solidFill>
                  <a:schemeClr val="tx1"/>
                </a:solidFill>
                <a:latin typeface="Arial" charset="0"/>
                <a:cs typeface="Arial" charset="0"/>
              </a:defRPr>
            </a:lvl4pPr>
            <a:lvl5pPr algn="l" rtl="0" eaLnBrk="1" fontAlgn="base" hangingPunct="1">
              <a:spcBef>
                <a:spcPct val="0"/>
              </a:spcBef>
              <a:spcAft>
                <a:spcPct val="0"/>
              </a:spcAft>
              <a:defRPr sz="2954" b="1">
                <a:solidFill>
                  <a:schemeClr val="tx1"/>
                </a:solidFill>
                <a:latin typeface="Arial" charset="0"/>
                <a:cs typeface="Arial" charset="0"/>
              </a:defRPr>
            </a:lvl5pPr>
            <a:lvl6pPr marL="562722" algn="l" rtl="0" eaLnBrk="1" fontAlgn="base" hangingPunct="1">
              <a:spcBef>
                <a:spcPct val="0"/>
              </a:spcBef>
              <a:spcAft>
                <a:spcPct val="0"/>
              </a:spcAft>
              <a:defRPr sz="3446" b="1">
                <a:solidFill>
                  <a:schemeClr val="tx1"/>
                </a:solidFill>
                <a:latin typeface="Arial" charset="0"/>
                <a:cs typeface="Arial" charset="0"/>
              </a:defRPr>
            </a:lvl6pPr>
            <a:lvl7pPr marL="1125444" algn="l" rtl="0" eaLnBrk="1" fontAlgn="base" hangingPunct="1">
              <a:spcBef>
                <a:spcPct val="0"/>
              </a:spcBef>
              <a:spcAft>
                <a:spcPct val="0"/>
              </a:spcAft>
              <a:defRPr sz="3446" b="1">
                <a:solidFill>
                  <a:schemeClr val="tx1"/>
                </a:solidFill>
                <a:latin typeface="Arial" charset="0"/>
                <a:cs typeface="Arial" charset="0"/>
              </a:defRPr>
            </a:lvl7pPr>
            <a:lvl8pPr marL="1688165" algn="l" rtl="0" eaLnBrk="1" fontAlgn="base" hangingPunct="1">
              <a:spcBef>
                <a:spcPct val="0"/>
              </a:spcBef>
              <a:spcAft>
                <a:spcPct val="0"/>
              </a:spcAft>
              <a:defRPr sz="3446" b="1">
                <a:solidFill>
                  <a:schemeClr val="tx1"/>
                </a:solidFill>
                <a:latin typeface="Arial" charset="0"/>
                <a:cs typeface="Arial" charset="0"/>
              </a:defRPr>
            </a:lvl8pPr>
            <a:lvl9pPr marL="2250887" algn="l" rtl="0" eaLnBrk="1" fontAlgn="base" hangingPunct="1">
              <a:spcBef>
                <a:spcPct val="0"/>
              </a:spcBef>
              <a:spcAft>
                <a:spcPct val="0"/>
              </a:spcAft>
              <a:defRPr sz="3446" b="1">
                <a:solidFill>
                  <a:schemeClr val="tx1"/>
                </a:solidFill>
                <a:latin typeface="Arial" charset="0"/>
                <a:cs typeface="Arial" charset="0"/>
              </a:defRPr>
            </a:lvl9pPr>
          </a:lstStyle>
          <a:p>
            <a:pPr algn="ctr"/>
            <a:r>
              <a:rPr lang="en-GB" sz="1050" b="0" kern="0" dirty="0"/>
              <a:t>DEMAND</a:t>
            </a:r>
            <a:endParaRPr lang="en-GB" sz="1000" b="0" kern="0" dirty="0"/>
          </a:p>
        </p:txBody>
      </p:sp>
      <p:sp>
        <p:nvSpPr>
          <p:cNvPr id="37" name="Title 3"/>
          <p:cNvSpPr txBox="1">
            <a:spLocks/>
          </p:cNvSpPr>
          <p:nvPr/>
        </p:nvSpPr>
        <p:spPr bwMode="auto">
          <a:xfrm>
            <a:off x="610956" y="427585"/>
            <a:ext cx="9456322" cy="945787"/>
          </a:xfrm>
          <a:prstGeom prst="rect">
            <a:avLst/>
          </a:prstGeom>
          <a:solidFill>
            <a:schemeClr val="tx1">
              <a:alpha val="57000"/>
            </a:schemeClr>
          </a:solidFill>
          <a:ln>
            <a:noFill/>
          </a:ln>
          <a:effectLst/>
        </p:spPr>
        <p:txBody>
          <a:bodyPr vert="horz" wrap="square" lIns="90000" tIns="0" rIns="0" bIns="0" numCol="1" anchor="t" anchorCtr="0" compatLnSpc="1">
            <a:prstTxWarp prst="textNoShape">
              <a:avLst/>
            </a:prstTxWarp>
          </a:bodyPr>
          <a:lstStyle>
            <a:lvl1pPr algn="l" rtl="0" eaLnBrk="1" fontAlgn="base" hangingPunct="1">
              <a:spcBef>
                <a:spcPct val="0"/>
              </a:spcBef>
              <a:spcAft>
                <a:spcPct val="0"/>
              </a:spcAft>
              <a:defRPr sz="2000" b="1">
                <a:solidFill>
                  <a:schemeClr val="tx1"/>
                </a:solidFill>
                <a:latin typeface="+mj-lt"/>
                <a:ea typeface="+mj-ea"/>
                <a:cs typeface="+mj-cs"/>
              </a:defRPr>
            </a:lvl1pPr>
            <a:lvl2pPr algn="l" rtl="0" eaLnBrk="1" fontAlgn="base" hangingPunct="1">
              <a:spcBef>
                <a:spcPct val="0"/>
              </a:spcBef>
              <a:spcAft>
                <a:spcPct val="0"/>
              </a:spcAft>
              <a:defRPr sz="2954" b="1">
                <a:solidFill>
                  <a:schemeClr val="tx1"/>
                </a:solidFill>
                <a:latin typeface="Arial" charset="0"/>
                <a:cs typeface="Arial" charset="0"/>
              </a:defRPr>
            </a:lvl2pPr>
            <a:lvl3pPr algn="l" rtl="0" eaLnBrk="1" fontAlgn="base" hangingPunct="1">
              <a:spcBef>
                <a:spcPct val="0"/>
              </a:spcBef>
              <a:spcAft>
                <a:spcPct val="0"/>
              </a:spcAft>
              <a:defRPr sz="2954" b="1">
                <a:solidFill>
                  <a:schemeClr val="tx1"/>
                </a:solidFill>
                <a:latin typeface="Arial" charset="0"/>
                <a:cs typeface="Arial" charset="0"/>
              </a:defRPr>
            </a:lvl3pPr>
            <a:lvl4pPr algn="l" rtl="0" eaLnBrk="1" fontAlgn="base" hangingPunct="1">
              <a:spcBef>
                <a:spcPct val="0"/>
              </a:spcBef>
              <a:spcAft>
                <a:spcPct val="0"/>
              </a:spcAft>
              <a:defRPr sz="2954" b="1">
                <a:solidFill>
                  <a:schemeClr val="tx1"/>
                </a:solidFill>
                <a:latin typeface="Arial" charset="0"/>
                <a:cs typeface="Arial" charset="0"/>
              </a:defRPr>
            </a:lvl4pPr>
            <a:lvl5pPr algn="l" rtl="0" eaLnBrk="1" fontAlgn="base" hangingPunct="1">
              <a:spcBef>
                <a:spcPct val="0"/>
              </a:spcBef>
              <a:spcAft>
                <a:spcPct val="0"/>
              </a:spcAft>
              <a:defRPr sz="2954" b="1">
                <a:solidFill>
                  <a:schemeClr val="tx1"/>
                </a:solidFill>
                <a:latin typeface="Arial" charset="0"/>
                <a:cs typeface="Arial" charset="0"/>
              </a:defRPr>
            </a:lvl5pPr>
            <a:lvl6pPr marL="562722" algn="l" rtl="0" eaLnBrk="1" fontAlgn="base" hangingPunct="1">
              <a:spcBef>
                <a:spcPct val="0"/>
              </a:spcBef>
              <a:spcAft>
                <a:spcPct val="0"/>
              </a:spcAft>
              <a:defRPr sz="3446" b="1">
                <a:solidFill>
                  <a:schemeClr val="tx1"/>
                </a:solidFill>
                <a:latin typeface="Arial" charset="0"/>
                <a:cs typeface="Arial" charset="0"/>
              </a:defRPr>
            </a:lvl6pPr>
            <a:lvl7pPr marL="1125444" algn="l" rtl="0" eaLnBrk="1" fontAlgn="base" hangingPunct="1">
              <a:spcBef>
                <a:spcPct val="0"/>
              </a:spcBef>
              <a:spcAft>
                <a:spcPct val="0"/>
              </a:spcAft>
              <a:defRPr sz="3446" b="1">
                <a:solidFill>
                  <a:schemeClr val="tx1"/>
                </a:solidFill>
                <a:latin typeface="Arial" charset="0"/>
                <a:cs typeface="Arial" charset="0"/>
              </a:defRPr>
            </a:lvl7pPr>
            <a:lvl8pPr marL="1688165" algn="l" rtl="0" eaLnBrk="1" fontAlgn="base" hangingPunct="1">
              <a:spcBef>
                <a:spcPct val="0"/>
              </a:spcBef>
              <a:spcAft>
                <a:spcPct val="0"/>
              </a:spcAft>
              <a:defRPr sz="3446" b="1">
                <a:solidFill>
                  <a:schemeClr val="tx1"/>
                </a:solidFill>
                <a:latin typeface="Arial" charset="0"/>
                <a:cs typeface="Arial" charset="0"/>
              </a:defRPr>
            </a:lvl8pPr>
            <a:lvl9pPr marL="2250887" algn="l" rtl="0" eaLnBrk="1" fontAlgn="base" hangingPunct="1">
              <a:spcBef>
                <a:spcPct val="0"/>
              </a:spcBef>
              <a:spcAft>
                <a:spcPct val="0"/>
              </a:spcAft>
              <a:defRPr sz="3446" b="1">
                <a:solidFill>
                  <a:schemeClr val="tx1"/>
                </a:solidFill>
                <a:latin typeface="Arial" charset="0"/>
                <a:cs typeface="Arial" charset="0"/>
              </a:defRPr>
            </a:lvl9pPr>
          </a:lstStyle>
          <a:p>
            <a:r>
              <a:rPr lang="en-GB" sz="2800" kern="0" dirty="0">
                <a:solidFill>
                  <a:schemeClr val="bg1"/>
                </a:solidFill>
              </a:rPr>
              <a:t>Capitalise on world class science, a progressive supply chain and dynamic business environment</a:t>
            </a:r>
          </a:p>
        </p:txBody>
      </p:sp>
      <p:sp>
        <p:nvSpPr>
          <p:cNvPr id="41" name="TextBox 40">
            <a:extLst>
              <a:ext uri="{FF2B5EF4-FFF2-40B4-BE49-F238E27FC236}">
                <a16:creationId xmlns:a16="http://schemas.microsoft.com/office/drawing/2014/main" id="{AE049C30-A633-444C-B019-A841EF6E69DF}"/>
              </a:ext>
            </a:extLst>
          </p:cNvPr>
          <p:cNvSpPr txBox="1"/>
          <p:nvPr/>
        </p:nvSpPr>
        <p:spPr>
          <a:xfrm>
            <a:off x="10271464" y="6068782"/>
            <a:ext cx="1783596" cy="369332"/>
          </a:xfrm>
          <a:prstGeom prst="rect">
            <a:avLst/>
          </a:prstGeom>
          <a:noFill/>
        </p:spPr>
        <p:txBody>
          <a:bodyPr wrap="square" lIns="0" tIns="0" rIns="0" bIns="0" rtlCol="0">
            <a:spAutoFit/>
          </a:bodyPr>
          <a:lstStyle/>
          <a:p>
            <a:r>
              <a:rPr lang="en-US" sz="800" dirty="0"/>
              <a:t>Sources: https://ag.alltech.com/en/blog/8-digital-technologies-disrupting-aquaculture</a:t>
            </a:r>
          </a:p>
        </p:txBody>
      </p:sp>
      <p:sp>
        <p:nvSpPr>
          <p:cNvPr id="10" name="Slide Number Placeholder 9"/>
          <p:cNvSpPr>
            <a:spLocks noGrp="1"/>
          </p:cNvSpPr>
          <p:nvPr>
            <p:ph type="sldNum" sz="quarter" idx="10"/>
          </p:nvPr>
        </p:nvSpPr>
        <p:spPr/>
        <p:txBody>
          <a:bodyPr/>
          <a:lstStyle/>
          <a:p>
            <a:fld id="{C99BD540-CAF4-4BC4-AA40-D496466E7C29}" type="slidenum">
              <a:rPr lang="en-GB" altLang="en-US" smtClean="0"/>
              <a:pPr/>
              <a:t>7</a:t>
            </a:fld>
            <a:endParaRPr lang="en-GB" altLang="en-US" dirty="0"/>
          </a:p>
        </p:txBody>
      </p:sp>
      <p:pic>
        <p:nvPicPr>
          <p:cNvPr id="64" name="Picture 63">
            <a:hlinkClick r:id="" action="ppaction://hlinkshowjump?jump=nextslide"/>
            <a:extLst>
              <a:ext uri="{FF2B5EF4-FFF2-40B4-BE49-F238E27FC236}">
                <a16:creationId xmlns:a16="http://schemas.microsoft.com/office/drawing/2014/main" id="{5D3E9091-3468-4411-AF03-CE667733824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0800000">
            <a:off x="828000" y="6534000"/>
            <a:ext cx="285913" cy="288000"/>
          </a:xfrm>
          <a:prstGeom prst="rect">
            <a:avLst/>
          </a:prstGeom>
        </p:spPr>
      </p:pic>
      <p:pic>
        <p:nvPicPr>
          <p:cNvPr id="65" name="Picture 64">
            <a:hlinkClick r:id="rId6" action="ppaction://hlinksldjump"/>
            <a:extLst>
              <a:ext uri="{FF2B5EF4-FFF2-40B4-BE49-F238E27FC236}">
                <a16:creationId xmlns:a16="http://schemas.microsoft.com/office/drawing/2014/main" id="{1DE6C996-7F7D-46C0-84CA-4D025ACDD61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8000" y="6534000"/>
            <a:ext cx="288001" cy="288000"/>
          </a:xfrm>
          <a:prstGeom prst="rect">
            <a:avLst/>
          </a:prstGeom>
        </p:spPr>
      </p:pic>
      <p:pic>
        <p:nvPicPr>
          <p:cNvPr id="66" name="Picture 65">
            <a:hlinkClick r:id="" action="ppaction://hlinkshowjump?jump=previousslide"/>
            <a:extLst>
              <a:ext uri="{FF2B5EF4-FFF2-40B4-BE49-F238E27FC236}">
                <a16:creationId xmlns:a16="http://schemas.microsoft.com/office/drawing/2014/main" id="{5D3E9091-3468-4411-AF03-CE667733824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8000" y="6534000"/>
            <a:ext cx="285913" cy="288000"/>
          </a:xfrm>
          <a:prstGeom prst="rect">
            <a:avLst/>
          </a:prstGeom>
        </p:spPr>
      </p:pic>
      <p:sp>
        <p:nvSpPr>
          <p:cNvPr id="67" name="Rectangle 66"/>
          <p:cNvSpPr/>
          <p:nvPr/>
        </p:nvSpPr>
        <p:spPr>
          <a:xfrm>
            <a:off x="0" y="1962918"/>
            <a:ext cx="144000" cy="435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hlinkClick r:id="rId8" action="ppaction://hlinksldjump"/>
            <a:extLst>
              <a:ext uri="{FF2B5EF4-FFF2-40B4-BE49-F238E27FC236}">
                <a16:creationId xmlns:a16="http://schemas.microsoft.com/office/drawing/2014/main" id="{467206F7-1D2D-471E-8D05-8B612A9C0551}"/>
              </a:ext>
            </a:extLst>
          </p:cNvPr>
          <p:cNvSpPr/>
          <p:nvPr/>
        </p:nvSpPr>
        <p:spPr>
          <a:xfrm>
            <a:off x="10725836" y="2804125"/>
            <a:ext cx="900000" cy="900000"/>
          </a:xfrm>
          <a:prstGeom prst="ellipse">
            <a:avLst/>
          </a:prstGeom>
          <a:solidFill>
            <a:schemeClr val="tx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Chevron 44"/>
          <p:cNvSpPr/>
          <p:nvPr/>
        </p:nvSpPr>
        <p:spPr>
          <a:xfrm rot="5400000">
            <a:off x="5886000" y="5152250"/>
            <a:ext cx="252000" cy="50400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180E3C"/>
              </a:solidFill>
            </a:endParaRPr>
          </a:p>
        </p:txBody>
      </p:sp>
      <p:cxnSp>
        <p:nvCxnSpPr>
          <p:cNvPr id="24" name="Straight Connector 23"/>
          <p:cNvCxnSpPr/>
          <p:nvPr/>
        </p:nvCxnSpPr>
        <p:spPr>
          <a:xfrm>
            <a:off x="7362487" y="3372604"/>
            <a:ext cx="0" cy="17777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52557" y="1622391"/>
            <a:ext cx="3440235" cy="4632037"/>
          </a:xfrm>
          <a:prstGeom prst="rect">
            <a:avLst/>
          </a:prstGeom>
          <a:solidFill>
            <a:schemeClr val="tx1">
              <a:alpha val="57000"/>
            </a:schemeClr>
          </a:solidFill>
        </p:spPr>
        <p:txBody>
          <a:bodyPr wrap="square" anchor="ctr">
            <a:spAutoFit/>
          </a:bodyPr>
          <a:lstStyle/>
          <a:p>
            <a:pPr>
              <a:spcAft>
                <a:spcPts val="600"/>
              </a:spcAft>
            </a:pPr>
            <a:r>
              <a:rPr lang="en-GB" sz="1400" b="1" dirty="0">
                <a:solidFill>
                  <a:schemeClr val="bg1"/>
                </a:solidFill>
              </a:rPr>
              <a:t>Sustainable land and sea - based aquaculture systems represent opportunities for the aquaculture sector. </a:t>
            </a:r>
          </a:p>
          <a:p>
            <a:pPr>
              <a:spcAft>
                <a:spcPts val="600"/>
              </a:spcAft>
            </a:pPr>
            <a:r>
              <a:rPr lang="en-GB" sz="1400" b="1" dirty="0">
                <a:solidFill>
                  <a:schemeClr val="bg1"/>
                </a:solidFill>
              </a:rPr>
              <a:t>Examples include:</a:t>
            </a:r>
          </a:p>
          <a:p>
            <a:pPr>
              <a:spcAft>
                <a:spcPts val="600"/>
              </a:spcAft>
            </a:pPr>
            <a:r>
              <a:rPr lang="en-GB" sz="1400" b="1" dirty="0">
                <a:solidFill>
                  <a:schemeClr val="bg1"/>
                </a:solidFill>
              </a:rPr>
              <a:t>On Land: </a:t>
            </a:r>
            <a:r>
              <a:rPr lang="en-GB" sz="1400" dirty="0">
                <a:solidFill>
                  <a:schemeClr val="bg1"/>
                </a:solidFill>
              </a:rPr>
              <a:t>Recirculating Aquaculture Systems (RAS) to create suitable conditions for aquaculture using indoor tanks, pumps, aerators and filters; Aquaponics systems using hydroponics (growing plants without soil) provide opportunities to strengthen sustainable aquaculture, organic crop production and reduce water consumption. </a:t>
            </a:r>
          </a:p>
          <a:p>
            <a:pPr>
              <a:spcAft>
                <a:spcPts val="600"/>
              </a:spcAft>
            </a:pPr>
            <a:r>
              <a:rPr lang="en-GB" sz="1400" b="1" dirty="0">
                <a:solidFill>
                  <a:schemeClr val="bg1"/>
                </a:solidFill>
              </a:rPr>
              <a:t>In the Sea: </a:t>
            </a:r>
            <a:r>
              <a:rPr lang="en-GB" sz="1400" dirty="0">
                <a:solidFill>
                  <a:schemeClr val="bg1"/>
                </a:solidFill>
              </a:rPr>
              <a:t>Developing technology and alternative methods of combating diseases that minimise environmental impacts; along with shellfish farming equipment designed to perform in extreme environments.</a:t>
            </a:r>
          </a:p>
        </p:txBody>
      </p:sp>
      <p:sp>
        <p:nvSpPr>
          <p:cNvPr id="39" name="Title 1">
            <a:extLst>
              <a:ext uri="{FF2B5EF4-FFF2-40B4-BE49-F238E27FC236}">
                <a16:creationId xmlns:a16="http://schemas.microsoft.com/office/drawing/2014/main" id="{49EC8990-3CCB-4561-9711-6930AAD09757}"/>
              </a:ext>
            </a:extLst>
          </p:cNvPr>
          <p:cNvSpPr txBox="1">
            <a:spLocks/>
          </p:cNvSpPr>
          <p:nvPr/>
        </p:nvSpPr>
        <p:spPr bwMode="auto">
          <a:xfrm>
            <a:off x="10600256" y="3837259"/>
            <a:ext cx="1200180" cy="2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954" b="1">
                <a:solidFill>
                  <a:schemeClr val="tx1"/>
                </a:solidFill>
                <a:latin typeface="+mj-lt"/>
                <a:ea typeface="+mj-ea"/>
                <a:cs typeface="+mj-cs"/>
              </a:defRPr>
            </a:lvl1pPr>
            <a:lvl2pPr algn="l" rtl="0" eaLnBrk="1" fontAlgn="base" hangingPunct="1">
              <a:spcBef>
                <a:spcPct val="0"/>
              </a:spcBef>
              <a:spcAft>
                <a:spcPct val="0"/>
              </a:spcAft>
              <a:defRPr sz="2954" b="1">
                <a:solidFill>
                  <a:schemeClr val="tx1"/>
                </a:solidFill>
                <a:latin typeface="Arial" charset="0"/>
                <a:cs typeface="Arial" charset="0"/>
              </a:defRPr>
            </a:lvl2pPr>
            <a:lvl3pPr algn="l" rtl="0" eaLnBrk="1" fontAlgn="base" hangingPunct="1">
              <a:spcBef>
                <a:spcPct val="0"/>
              </a:spcBef>
              <a:spcAft>
                <a:spcPct val="0"/>
              </a:spcAft>
              <a:defRPr sz="2954" b="1">
                <a:solidFill>
                  <a:schemeClr val="tx1"/>
                </a:solidFill>
                <a:latin typeface="Arial" charset="0"/>
                <a:cs typeface="Arial" charset="0"/>
              </a:defRPr>
            </a:lvl3pPr>
            <a:lvl4pPr algn="l" rtl="0" eaLnBrk="1" fontAlgn="base" hangingPunct="1">
              <a:spcBef>
                <a:spcPct val="0"/>
              </a:spcBef>
              <a:spcAft>
                <a:spcPct val="0"/>
              </a:spcAft>
              <a:defRPr sz="2954" b="1">
                <a:solidFill>
                  <a:schemeClr val="tx1"/>
                </a:solidFill>
                <a:latin typeface="Arial" charset="0"/>
                <a:cs typeface="Arial" charset="0"/>
              </a:defRPr>
            </a:lvl4pPr>
            <a:lvl5pPr algn="l" rtl="0" eaLnBrk="1" fontAlgn="base" hangingPunct="1">
              <a:spcBef>
                <a:spcPct val="0"/>
              </a:spcBef>
              <a:spcAft>
                <a:spcPct val="0"/>
              </a:spcAft>
              <a:defRPr sz="2954" b="1">
                <a:solidFill>
                  <a:schemeClr val="tx1"/>
                </a:solidFill>
                <a:latin typeface="Arial" charset="0"/>
                <a:cs typeface="Arial" charset="0"/>
              </a:defRPr>
            </a:lvl5pPr>
            <a:lvl6pPr marL="562722" algn="l" rtl="0" eaLnBrk="1" fontAlgn="base" hangingPunct="1">
              <a:spcBef>
                <a:spcPct val="0"/>
              </a:spcBef>
              <a:spcAft>
                <a:spcPct val="0"/>
              </a:spcAft>
              <a:defRPr sz="3446" b="1">
                <a:solidFill>
                  <a:schemeClr val="tx1"/>
                </a:solidFill>
                <a:latin typeface="Arial" charset="0"/>
                <a:cs typeface="Arial" charset="0"/>
              </a:defRPr>
            </a:lvl6pPr>
            <a:lvl7pPr marL="1125444" algn="l" rtl="0" eaLnBrk="1" fontAlgn="base" hangingPunct="1">
              <a:spcBef>
                <a:spcPct val="0"/>
              </a:spcBef>
              <a:spcAft>
                <a:spcPct val="0"/>
              </a:spcAft>
              <a:defRPr sz="3446" b="1">
                <a:solidFill>
                  <a:schemeClr val="tx1"/>
                </a:solidFill>
                <a:latin typeface="Arial" charset="0"/>
                <a:cs typeface="Arial" charset="0"/>
              </a:defRPr>
            </a:lvl7pPr>
            <a:lvl8pPr marL="1688165" algn="l" rtl="0" eaLnBrk="1" fontAlgn="base" hangingPunct="1">
              <a:spcBef>
                <a:spcPct val="0"/>
              </a:spcBef>
              <a:spcAft>
                <a:spcPct val="0"/>
              </a:spcAft>
              <a:defRPr sz="3446" b="1">
                <a:solidFill>
                  <a:schemeClr val="tx1"/>
                </a:solidFill>
                <a:latin typeface="Arial" charset="0"/>
                <a:cs typeface="Arial" charset="0"/>
              </a:defRPr>
            </a:lvl8pPr>
            <a:lvl9pPr marL="2250887" algn="l" rtl="0" eaLnBrk="1" fontAlgn="base" hangingPunct="1">
              <a:spcBef>
                <a:spcPct val="0"/>
              </a:spcBef>
              <a:spcAft>
                <a:spcPct val="0"/>
              </a:spcAft>
              <a:defRPr sz="3446" b="1">
                <a:solidFill>
                  <a:schemeClr val="tx1"/>
                </a:solidFill>
                <a:latin typeface="Arial" charset="0"/>
                <a:cs typeface="Arial" charset="0"/>
              </a:defRPr>
            </a:lvl9pPr>
          </a:lstStyle>
          <a:p>
            <a:pPr algn="ctr"/>
            <a:r>
              <a:rPr lang="en-GB" sz="1050" b="0" kern="0" dirty="0"/>
              <a:t>SUSTAINABLE AQUACULTURE</a:t>
            </a:r>
            <a:endParaRPr lang="en-GB" sz="1000" b="0" kern="0" dirty="0"/>
          </a:p>
        </p:txBody>
      </p:sp>
      <p:sp>
        <p:nvSpPr>
          <p:cNvPr id="40" name="Title 1">
            <a:extLst>
              <a:ext uri="{FF2B5EF4-FFF2-40B4-BE49-F238E27FC236}">
                <a16:creationId xmlns:a16="http://schemas.microsoft.com/office/drawing/2014/main" id="{94FA2BAD-D8E8-4EB8-A66A-831D587EEF2E}"/>
              </a:ext>
            </a:extLst>
          </p:cNvPr>
          <p:cNvSpPr txBox="1">
            <a:spLocks/>
          </p:cNvSpPr>
          <p:nvPr/>
        </p:nvSpPr>
        <p:spPr bwMode="auto">
          <a:xfrm>
            <a:off x="10599229" y="5346609"/>
            <a:ext cx="1200180" cy="2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954" b="1">
                <a:solidFill>
                  <a:schemeClr val="tx1"/>
                </a:solidFill>
                <a:latin typeface="+mj-lt"/>
                <a:ea typeface="+mj-ea"/>
                <a:cs typeface="+mj-cs"/>
              </a:defRPr>
            </a:lvl1pPr>
            <a:lvl2pPr algn="l" rtl="0" eaLnBrk="1" fontAlgn="base" hangingPunct="1">
              <a:spcBef>
                <a:spcPct val="0"/>
              </a:spcBef>
              <a:spcAft>
                <a:spcPct val="0"/>
              </a:spcAft>
              <a:defRPr sz="2954" b="1">
                <a:solidFill>
                  <a:schemeClr val="tx1"/>
                </a:solidFill>
                <a:latin typeface="Arial" charset="0"/>
                <a:cs typeface="Arial" charset="0"/>
              </a:defRPr>
            </a:lvl2pPr>
            <a:lvl3pPr algn="l" rtl="0" eaLnBrk="1" fontAlgn="base" hangingPunct="1">
              <a:spcBef>
                <a:spcPct val="0"/>
              </a:spcBef>
              <a:spcAft>
                <a:spcPct val="0"/>
              </a:spcAft>
              <a:defRPr sz="2954" b="1">
                <a:solidFill>
                  <a:schemeClr val="tx1"/>
                </a:solidFill>
                <a:latin typeface="Arial" charset="0"/>
                <a:cs typeface="Arial" charset="0"/>
              </a:defRPr>
            </a:lvl3pPr>
            <a:lvl4pPr algn="l" rtl="0" eaLnBrk="1" fontAlgn="base" hangingPunct="1">
              <a:spcBef>
                <a:spcPct val="0"/>
              </a:spcBef>
              <a:spcAft>
                <a:spcPct val="0"/>
              </a:spcAft>
              <a:defRPr sz="2954" b="1">
                <a:solidFill>
                  <a:schemeClr val="tx1"/>
                </a:solidFill>
                <a:latin typeface="Arial" charset="0"/>
                <a:cs typeface="Arial" charset="0"/>
              </a:defRPr>
            </a:lvl4pPr>
            <a:lvl5pPr algn="l" rtl="0" eaLnBrk="1" fontAlgn="base" hangingPunct="1">
              <a:spcBef>
                <a:spcPct val="0"/>
              </a:spcBef>
              <a:spcAft>
                <a:spcPct val="0"/>
              </a:spcAft>
              <a:defRPr sz="2954" b="1">
                <a:solidFill>
                  <a:schemeClr val="tx1"/>
                </a:solidFill>
                <a:latin typeface="Arial" charset="0"/>
                <a:cs typeface="Arial" charset="0"/>
              </a:defRPr>
            </a:lvl5pPr>
            <a:lvl6pPr marL="562722" algn="l" rtl="0" eaLnBrk="1" fontAlgn="base" hangingPunct="1">
              <a:spcBef>
                <a:spcPct val="0"/>
              </a:spcBef>
              <a:spcAft>
                <a:spcPct val="0"/>
              </a:spcAft>
              <a:defRPr sz="3446" b="1">
                <a:solidFill>
                  <a:schemeClr val="tx1"/>
                </a:solidFill>
                <a:latin typeface="Arial" charset="0"/>
                <a:cs typeface="Arial" charset="0"/>
              </a:defRPr>
            </a:lvl6pPr>
            <a:lvl7pPr marL="1125444" algn="l" rtl="0" eaLnBrk="1" fontAlgn="base" hangingPunct="1">
              <a:spcBef>
                <a:spcPct val="0"/>
              </a:spcBef>
              <a:spcAft>
                <a:spcPct val="0"/>
              </a:spcAft>
              <a:defRPr sz="3446" b="1">
                <a:solidFill>
                  <a:schemeClr val="tx1"/>
                </a:solidFill>
                <a:latin typeface="Arial" charset="0"/>
                <a:cs typeface="Arial" charset="0"/>
              </a:defRPr>
            </a:lvl7pPr>
            <a:lvl8pPr marL="1688165" algn="l" rtl="0" eaLnBrk="1" fontAlgn="base" hangingPunct="1">
              <a:spcBef>
                <a:spcPct val="0"/>
              </a:spcBef>
              <a:spcAft>
                <a:spcPct val="0"/>
              </a:spcAft>
              <a:defRPr sz="3446" b="1">
                <a:solidFill>
                  <a:schemeClr val="tx1"/>
                </a:solidFill>
                <a:latin typeface="Arial" charset="0"/>
                <a:cs typeface="Arial" charset="0"/>
              </a:defRPr>
            </a:lvl8pPr>
            <a:lvl9pPr marL="2250887" algn="l" rtl="0" eaLnBrk="1" fontAlgn="base" hangingPunct="1">
              <a:spcBef>
                <a:spcPct val="0"/>
              </a:spcBef>
              <a:spcAft>
                <a:spcPct val="0"/>
              </a:spcAft>
              <a:defRPr sz="3446" b="1">
                <a:solidFill>
                  <a:schemeClr val="tx1"/>
                </a:solidFill>
                <a:latin typeface="Arial" charset="0"/>
                <a:cs typeface="Arial" charset="0"/>
              </a:defRPr>
            </a:lvl9pPr>
          </a:lstStyle>
          <a:p>
            <a:pPr algn="ctr"/>
            <a:r>
              <a:rPr lang="en-GB" sz="1050" b="0" kern="0" dirty="0"/>
              <a:t>TECHNOLOGY &amp; INNOVATION</a:t>
            </a:r>
          </a:p>
        </p:txBody>
      </p:sp>
      <p:sp>
        <p:nvSpPr>
          <p:cNvPr id="6" name="Rectangle 5"/>
          <p:cNvSpPr/>
          <p:nvPr/>
        </p:nvSpPr>
        <p:spPr>
          <a:xfrm>
            <a:off x="3600000" y="4793942"/>
            <a:ext cx="2664000" cy="1541252"/>
          </a:xfrm>
          <a:prstGeom prst="rect">
            <a:avLst/>
          </a:prstGeom>
          <a:solidFill>
            <a:schemeClr val="bg1"/>
          </a:solidFill>
        </p:spPr>
        <p:txBody>
          <a:bodyPr wrap="square" lIns="288000" tIns="180000" rIns="180000" bIns="180000">
            <a:noAutofit/>
          </a:bodyPr>
          <a:lstStyle/>
          <a:p>
            <a:pPr algn="ctr">
              <a:spcAft>
                <a:spcPts val="0"/>
              </a:spcAft>
            </a:pPr>
            <a:r>
              <a:rPr lang="en-GB" sz="1270" b="1" i="1" dirty="0"/>
              <a:t>Work with the existing </a:t>
            </a:r>
            <a:r>
              <a:rPr lang="en-GB" sz="1270" b="1" i="1" dirty="0" err="1"/>
              <a:t>Agri-Tech</a:t>
            </a:r>
            <a:r>
              <a:rPr lang="en-GB" sz="1270" b="1" i="1" dirty="0"/>
              <a:t> and marine engineering cluster in the South-West to develop technologies for sustainable aquaculture</a:t>
            </a:r>
          </a:p>
          <a:p>
            <a:pPr algn="ctr">
              <a:spcAft>
                <a:spcPts val="300"/>
              </a:spcAft>
            </a:pPr>
            <a:endParaRPr lang="en-GB" sz="1100" dirty="0"/>
          </a:p>
        </p:txBody>
      </p:sp>
      <p:sp>
        <p:nvSpPr>
          <p:cNvPr id="36" name="Rectangle 35"/>
          <p:cNvSpPr/>
          <p:nvPr/>
        </p:nvSpPr>
        <p:spPr>
          <a:xfrm>
            <a:off x="3662620" y="2245211"/>
            <a:ext cx="2530114" cy="2490082"/>
          </a:xfrm>
          <a:prstGeom prst="rect">
            <a:avLst/>
          </a:prstGeom>
          <a:solidFill>
            <a:schemeClr val="tx1"/>
          </a:solidFill>
        </p:spPr>
        <p:txBody>
          <a:bodyPr wrap="square" lIns="90000" tIns="108000" rIns="90000" bIns="72000" anchor="ctr">
            <a:spAutoFit/>
          </a:bodyPr>
          <a:lstStyle/>
          <a:p>
            <a:pPr>
              <a:lnSpc>
                <a:spcPts val="1800"/>
              </a:lnSpc>
              <a:spcAft>
                <a:spcPts val="600"/>
              </a:spcAft>
            </a:pPr>
            <a:r>
              <a:rPr lang="en-GB" sz="1400" dirty="0">
                <a:solidFill>
                  <a:schemeClr val="bg1"/>
                </a:solidFill>
              </a:rPr>
              <a:t>Growth opportunities exist in sustainable aquaculture supply chains by developing and deploying a diverse range of technologies (sensors, automation, engineering) for breeding, life support (nutritional feed, health and welfare), farming to processing fish for sale. </a:t>
            </a:r>
          </a:p>
        </p:txBody>
      </p:sp>
      <p:sp>
        <p:nvSpPr>
          <p:cNvPr id="9" name="Rectangle 8"/>
          <p:cNvSpPr/>
          <p:nvPr/>
        </p:nvSpPr>
        <p:spPr>
          <a:xfrm>
            <a:off x="6264001" y="2578259"/>
            <a:ext cx="3927564" cy="3812799"/>
          </a:xfrm>
          <a:prstGeom prst="rect">
            <a:avLst/>
          </a:prstGeom>
          <a:solidFill>
            <a:schemeClr val="bg1"/>
          </a:solidFill>
        </p:spPr>
        <p:txBody>
          <a:bodyPr wrap="square" lIns="288000" tIns="180000" rIns="180000" bIns="180000">
            <a:noAutofit/>
          </a:bodyPr>
          <a:lstStyle/>
          <a:p>
            <a:pPr algn="ctr">
              <a:spcAft>
                <a:spcPts val="300"/>
              </a:spcAft>
            </a:pPr>
            <a:r>
              <a:rPr lang="fr-FR" sz="1100" b="1" dirty="0">
                <a:solidFill>
                  <a:schemeClr val="tx2"/>
                </a:solidFill>
              </a:rPr>
              <a:t>Digital technologies disrupting aquaculture that provide investment opportunities include:</a:t>
            </a:r>
            <a:endParaRPr lang="en-GB" sz="1100" dirty="0"/>
          </a:p>
        </p:txBody>
      </p:sp>
      <p:pic>
        <p:nvPicPr>
          <p:cNvPr id="29" name="Graphic 28" descr="Earth globe: Africa and Europe">
            <a:hlinkClick r:id="rId4" action="ppaction://hlinksldjump"/>
            <a:extLst>
              <a:ext uri="{FF2B5EF4-FFF2-40B4-BE49-F238E27FC236}">
                <a16:creationId xmlns:a16="http://schemas.microsoft.com/office/drawing/2014/main" id="{5E1264EB-90DC-4020-8868-E0CFED580D4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2346" y="1373372"/>
            <a:ext cx="592331" cy="592331"/>
          </a:xfrm>
          <a:prstGeom prst="rect">
            <a:avLst/>
          </a:prstGeom>
        </p:spPr>
      </p:pic>
      <p:pic>
        <p:nvPicPr>
          <p:cNvPr id="30" name="Graphic 29" descr="Sunset scene">
            <a:hlinkClick r:id="rId8" action="ppaction://hlinksldjump"/>
            <a:extLst>
              <a:ext uri="{FF2B5EF4-FFF2-40B4-BE49-F238E27FC236}">
                <a16:creationId xmlns:a16="http://schemas.microsoft.com/office/drawing/2014/main" id="{30F35298-89B9-4A7C-A27B-2545B605EE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95664" y="2906479"/>
            <a:ext cx="771238" cy="771238"/>
          </a:xfrm>
          <a:prstGeom prst="rect">
            <a:avLst/>
          </a:prstGeom>
        </p:spPr>
      </p:pic>
      <p:pic>
        <p:nvPicPr>
          <p:cNvPr id="31" name="Graphic 30" descr="Fish">
            <a:extLst>
              <a:ext uri="{FF2B5EF4-FFF2-40B4-BE49-F238E27FC236}">
                <a16:creationId xmlns:a16="http://schemas.microsoft.com/office/drawing/2014/main" id="{B4F480F5-E16F-410C-8E1E-5759C0A6F857}"/>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844716" y="4471630"/>
            <a:ext cx="673134" cy="673134"/>
          </a:xfrm>
          <a:prstGeom prst="rect">
            <a:avLst/>
          </a:prstGeom>
        </p:spPr>
      </p:pic>
      <p:graphicFrame>
        <p:nvGraphicFramePr>
          <p:cNvPr id="4" name="Table 3">
            <a:extLst>
              <a:ext uri="{FF2B5EF4-FFF2-40B4-BE49-F238E27FC236}">
                <a16:creationId xmlns:a16="http://schemas.microsoft.com/office/drawing/2014/main" id="{E26BAAAF-3280-4FC6-A8E2-34F7FC527ACB}"/>
              </a:ext>
            </a:extLst>
          </p:cNvPr>
          <p:cNvGraphicFramePr>
            <a:graphicFrameLocks noGrp="1"/>
          </p:cNvGraphicFramePr>
          <p:nvPr>
            <p:extLst>
              <p:ext uri="{D42A27DB-BD31-4B8C-83A1-F6EECF244321}">
                <p14:modId xmlns:p14="http://schemas.microsoft.com/office/powerpoint/2010/main" val="268596938"/>
              </p:ext>
            </p:extLst>
          </p:nvPr>
        </p:nvGraphicFramePr>
        <p:xfrm>
          <a:off x="6671663" y="3251673"/>
          <a:ext cx="3339845" cy="2967240"/>
        </p:xfrm>
        <a:graphic>
          <a:graphicData uri="http://schemas.openxmlformats.org/drawingml/2006/table">
            <a:tbl>
              <a:tblPr firstRow="1" bandRow="1">
                <a:tableStyleId>{5C22544A-7EE6-4342-B048-85BDC9FD1C3A}</a:tableStyleId>
              </a:tblPr>
              <a:tblGrid>
                <a:gridCol w="1006120">
                  <a:extLst>
                    <a:ext uri="{9D8B030D-6E8A-4147-A177-3AD203B41FA5}">
                      <a16:colId xmlns:a16="http://schemas.microsoft.com/office/drawing/2014/main" val="2522754510"/>
                    </a:ext>
                  </a:extLst>
                </a:gridCol>
                <a:gridCol w="2333725">
                  <a:extLst>
                    <a:ext uri="{9D8B030D-6E8A-4147-A177-3AD203B41FA5}">
                      <a16:colId xmlns:a16="http://schemas.microsoft.com/office/drawing/2014/main" val="3145924495"/>
                    </a:ext>
                  </a:extLst>
                </a:gridCol>
              </a:tblGrid>
              <a:tr h="333000">
                <a:tc>
                  <a:txBody>
                    <a:bodyPr/>
                    <a:lstStyle/>
                    <a:p>
                      <a:r>
                        <a:rPr lang="en-GB" sz="1100" b="0" dirty="0">
                          <a:solidFill>
                            <a:schemeClr val="tx1"/>
                          </a:solidFill>
                        </a:rPr>
                        <a:t>3D Printing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GB" sz="1100" b="0" dirty="0">
                          <a:solidFill>
                            <a:schemeClr val="tx1"/>
                          </a:solidFill>
                        </a:rPr>
                        <a:t>hybrid aquaponic systems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524469672"/>
                  </a:ext>
                </a:extLst>
              </a:tr>
              <a:tr h="333000">
                <a:tc>
                  <a:txBody>
                    <a:bodyPr/>
                    <a:lstStyle/>
                    <a:p>
                      <a:r>
                        <a:rPr lang="en-GB" sz="1100" b="0" dirty="0">
                          <a:solidFill>
                            <a:schemeClr val="tx1"/>
                          </a:solidFill>
                        </a:rPr>
                        <a:t>Robotics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GB" sz="1100" b="0" dirty="0">
                          <a:solidFill>
                            <a:schemeClr val="tx1"/>
                          </a:solidFill>
                        </a:rPr>
                        <a:t>examine and repair nets/cages remotely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995543757"/>
                  </a:ext>
                </a:extLst>
              </a:tr>
              <a:tr h="333000">
                <a:tc>
                  <a:txBody>
                    <a:bodyPr/>
                    <a:lstStyle/>
                    <a:p>
                      <a:r>
                        <a:rPr lang="en-GB" sz="1100" b="0" dirty="0">
                          <a:solidFill>
                            <a:schemeClr val="tx1"/>
                          </a:solidFill>
                        </a:rPr>
                        <a:t>Drones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GB" sz="1100" b="0" dirty="0">
                          <a:solidFill>
                            <a:schemeClr val="tx1"/>
                          </a:solidFill>
                        </a:rPr>
                        <a:t>monitor/inspect offshore fish farms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854739467"/>
                  </a:ext>
                </a:extLst>
              </a:tr>
              <a:tr h="333000">
                <a:tc>
                  <a:txBody>
                    <a:bodyPr/>
                    <a:lstStyle/>
                    <a:p>
                      <a:r>
                        <a:rPr lang="en-GB" sz="1100" b="0" dirty="0">
                          <a:solidFill>
                            <a:schemeClr val="tx1"/>
                          </a:solidFill>
                        </a:rPr>
                        <a:t>Sensors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GB" sz="1100" b="0" dirty="0">
                          <a:solidFill>
                            <a:schemeClr val="tx1"/>
                          </a:solidFill>
                        </a:rPr>
                        <a:t>monitor oxygen levels, water temperature, heart rate and metabolism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288811088"/>
                  </a:ext>
                </a:extLst>
              </a:tr>
              <a:tr h="333000">
                <a:tc>
                  <a:txBody>
                    <a:bodyPr/>
                    <a:lstStyle/>
                    <a:p>
                      <a:r>
                        <a:rPr lang="en-GB" sz="1100" b="0" dirty="0">
                          <a:solidFill>
                            <a:schemeClr val="tx1"/>
                          </a:solidFill>
                        </a:rPr>
                        <a:t>Artificial Intelligence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GB" sz="1100" b="0" dirty="0">
                          <a:solidFill>
                            <a:schemeClr val="tx1"/>
                          </a:solidFill>
                        </a:rPr>
                        <a:t>improve decision-making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502809470"/>
                  </a:ext>
                </a:extLst>
              </a:tr>
              <a:tr h="333000">
                <a:tc>
                  <a:txBody>
                    <a:bodyPr/>
                    <a:lstStyle/>
                    <a:p>
                      <a:r>
                        <a:rPr lang="en-GB" sz="1100" b="0" dirty="0">
                          <a:solidFill>
                            <a:schemeClr val="tx1"/>
                          </a:solidFill>
                        </a:rPr>
                        <a:t>AR / VR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GB" sz="1100" b="0" dirty="0">
                          <a:solidFill>
                            <a:schemeClr val="tx1"/>
                          </a:solidFill>
                        </a:rPr>
                        <a:t>analyse mortalities, health status and environmental parameters.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35999207"/>
                  </a:ext>
                </a:extLst>
              </a:tr>
              <a:tr h="333000">
                <a:tc>
                  <a:txBody>
                    <a:bodyPr/>
                    <a:lstStyle/>
                    <a:p>
                      <a:r>
                        <a:rPr lang="en-GB" sz="1100" b="0" dirty="0">
                          <a:solidFill>
                            <a:schemeClr val="tx1"/>
                          </a:solidFill>
                        </a:rPr>
                        <a:t>Blockchain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GB" sz="1100" b="0" dirty="0">
                          <a:solidFill>
                            <a:schemeClr val="tx1"/>
                          </a:solidFill>
                        </a:rPr>
                        <a:t>Verify sustainability across the supply chain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249046455"/>
                  </a:ext>
                </a:extLst>
              </a:tr>
            </a:tbl>
          </a:graphicData>
        </a:graphic>
      </p:graphicFrame>
    </p:spTree>
    <p:extLst>
      <p:ext uri="{BB962C8B-B14F-4D97-AF65-F5344CB8AC3E}">
        <p14:creationId xmlns:p14="http://schemas.microsoft.com/office/powerpoint/2010/main" val="25326699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DC00335-F39E-477F-AA61-6E590AF951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2700"/>
            <a:ext cx="12192002" cy="6506328"/>
          </a:xfrm>
          <a:prstGeom prst="rect">
            <a:avLst/>
          </a:prstGeom>
        </p:spPr>
      </p:pic>
      <p:sp>
        <p:nvSpPr>
          <p:cNvPr id="15" name="Rectangle: Rounded Corners 14">
            <a:extLst>
              <a:ext uri="{FF2B5EF4-FFF2-40B4-BE49-F238E27FC236}">
                <a16:creationId xmlns:a16="http://schemas.microsoft.com/office/drawing/2014/main" id="{EC5ADDDC-48FC-42B0-A9E5-4029FAC0F7BB}"/>
              </a:ext>
            </a:extLst>
          </p:cNvPr>
          <p:cNvSpPr/>
          <p:nvPr/>
        </p:nvSpPr>
        <p:spPr>
          <a:xfrm>
            <a:off x="1497788" y="468000"/>
            <a:ext cx="9196424" cy="4752000"/>
          </a:xfrm>
          <a:prstGeom prst="roundRect">
            <a:avLst>
              <a:gd name="adj" fmla="val 809"/>
            </a:avLst>
          </a:prstGeom>
          <a:solidFill>
            <a:srgbClr val="F6F4F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3" name="Slide Number Placeholder 2">
            <a:extLst>
              <a:ext uri="{FF2B5EF4-FFF2-40B4-BE49-F238E27FC236}">
                <a16:creationId xmlns:a16="http://schemas.microsoft.com/office/drawing/2014/main" id="{71A52C4E-40C0-4D4C-912E-31E7FE276873}"/>
              </a:ext>
            </a:extLst>
          </p:cNvPr>
          <p:cNvSpPr>
            <a:spLocks noGrp="1"/>
          </p:cNvSpPr>
          <p:nvPr>
            <p:ph type="sldNum" sz="quarter" idx="10"/>
          </p:nvPr>
        </p:nvSpPr>
        <p:spPr/>
        <p:txBody>
          <a:bodyPr/>
          <a:lstStyle/>
          <a:p>
            <a:fld id="{C99BD540-CAF4-4BC4-AA40-D496466E7C29}" type="slidenum">
              <a:rPr lang="en-GB" altLang="en-US" smtClean="0"/>
              <a:pPr/>
              <a:t>8</a:t>
            </a:fld>
            <a:endParaRPr lang="en-GB" altLang="en-US" dirty="0"/>
          </a:p>
        </p:txBody>
      </p:sp>
      <p:sp>
        <p:nvSpPr>
          <p:cNvPr id="27" name="Rectangle: Rounded Corners 26">
            <a:extLst>
              <a:ext uri="{FF2B5EF4-FFF2-40B4-BE49-F238E27FC236}">
                <a16:creationId xmlns:a16="http://schemas.microsoft.com/office/drawing/2014/main" id="{6EA459C1-28D6-4348-BFE0-CACE73F9628D}"/>
              </a:ext>
            </a:extLst>
          </p:cNvPr>
          <p:cNvSpPr/>
          <p:nvPr/>
        </p:nvSpPr>
        <p:spPr>
          <a:xfrm>
            <a:off x="2573110" y="4608000"/>
            <a:ext cx="7045780" cy="1260000"/>
          </a:xfrm>
          <a:prstGeom prst="roundRect">
            <a:avLst>
              <a:gd name="adj" fmla="val 2729"/>
            </a:avLst>
          </a:prstGeom>
          <a:ln>
            <a:noFill/>
          </a:ln>
          <a:effectLst/>
        </p:spPr>
        <p:style>
          <a:lnRef idx="1">
            <a:schemeClr val="dk1"/>
          </a:lnRef>
          <a:fillRef idx="3">
            <a:schemeClr val="dk1"/>
          </a:fillRef>
          <a:effectRef idx="2">
            <a:schemeClr val="dk1"/>
          </a:effectRef>
          <a:fontRef idx="minor">
            <a:schemeClr val="lt1"/>
          </a:fontRef>
        </p:style>
        <p:txBody>
          <a:bodyPr lIns="252000" tIns="108000" rIns="252000" bIns="108000" rtlCol="0" anchor="ctr"/>
          <a:lstStyle>
            <a:defPPr>
              <a:defRPr lang="en-GB"/>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spcAft>
                <a:spcPts val="1800"/>
              </a:spcAft>
            </a:pPr>
            <a:r>
              <a:rPr lang="en-GB" sz="2400" b="1" dirty="0"/>
              <a:t>DORSET</a:t>
            </a:r>
          </a:p>
          <a:p>
            <a:pPr algn="ctr"/>
            <a:r>
              <a:rPr lang="en-GB" sz="2400" b="1" dirty="0"/>
              <a:t>The location for sustainable aquaculture</a:t>
            </a:r>
            <a:r>
              <a:rPr lang="en-GB" sz="2400" b="1" dirty="0">
                <a:solidFill>
                  <a:schemeClr val="bg1"/>
                </a:solidFill>
              </a:rPr>
              <a:t> </a:t>
            </a:r>
            <a:endParaRPr lang="en-GB" sz="3200" b="1" dirty="0"/>
          </a:p>
        </p:txBody>
      </p:sp>
      <p:sp>
        <p:nvSpPr>
          <p:cNvPr id="7" name="Chevron 6"/>
          <p:cNvSpPr/>
          <p:nvPr/>
        </p:nvSpPr>
        <p:spPr>
          <a:xfrm rot="5400000">
            <a:off x="5970000" y="3924000"/>
            <a:ext cx="252000" cy="50400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2" name="Picture 31">
            <a:hlinkClick r:id="" action="ppaction://hlinkshowjump?jump=nextslide"/>
            <a:extLst>
              <a:ext uri="{FF2B5EF4-FFF2-40B4-BE49-F238E27FC236}">
                <a16:creationId xmlns:a16="http://schemas.microsoft.com/office/drawing/2014/main" id="{5D3E9091-3468-4411-AF03-CE66773382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828000" y="6534000"/>
            <a:ext cx="285913" cy="288000"/>
          </a:xfrm>
          <a:prstGeom prst="rect">
            <a:avLst/>
          </a:prstGeom>
        </p:spPr>
      </p:pic>
      <p:pic>
        <p:nvPicPr>
          <p:cNvPr id="33" name="Picture 32">
            <a:hlinkClick r:id="rId4" action="ppaction://hlinksldjump"/>
            <a:extLst>
              <a:ext uri="{FF2B5EF4-FFF2-40B4-BE49-F238E27FC236}">
                <a16:creationId xmlns:a16="http://schemas.microsoft.com/office/drawing/2014/main" id="{1DE6C996-7F7D-46C0-84CA-4D025ACDD61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8000" y="6534000"/>
            <a:ext cx="288001" cy="288000"/>
          </a:xfrm>
          <a:prstGeom prst="rect">
            <a:avLst/>
          </a:prstGeom>
        </p:spPr>
      </p:pic>
      <p:pic>
        <p:nvPicPr>
          <p:cNvPr id="34" name="Picture 33">
            <a:hlinkClick r:id="" action="ppaction://hlinkshowjump?jump=previousslide"/>
            <a:extLst>
              <a:ext uri="{FF2B5EF4-FFF2-40B4-BE49-F238E27FC236}">
                <a16:creationId xmlns:a16="http://schemas.microsoft.com/office/drawing/2014/main" id="{5D3E9091-3468-4411-AF03-CE66773382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8000" y="6534000"/>
            <a:ext cx="285913" cy="288000"/>
          </a:xfrm>
          <a:prstGeom prst="rect">
            <a:avLst/>
          </a:prstGeom>
        </p:spPr>
      </p:pic>
      <p:grpSp>
        <p:nvGrpSpPr>
          <p:cNvPr id="4" name="Group 3"/>
          <p:cNvGrpSpPr/>
          <p:nvPr/>
        </p:nvGrpSpPr>
        <p:grpSpPr>
          <a:xfrm>
            <a:off x="3072000" y="2400899"/>
            <a:ext cx="6048000" cy="1415100"/>
            <a:chOff x="3096000" y="2292900"/>
            <a:chExt cx="6048000" cy="1415100"/>
          </a:xfrm>
        </p:grpSpPr>
        <p:sp>
          <p:nvSpPr>
            <p:cNvPr id="20" name="Rectangle: Rounded Corners 19">
              <a:hlinkClick r:id="rId6" action="ppaction://hlinksldjump"/>
              <a:extLst>
                <a:ext uri="{FF2B5EF4-FFF2-40B4-BE49-F238E27FC236}">
                  <a16:creationId xmlns:a16="http://schemas.microsoft.com/office/drawing/2014/main" id="{EE4B850B-79F9-4365-9083-0B3E20DA2A69}"/>
                </a:ext>
              </a:extLst>
            </p:cNvPr>
            <p:cNvSpPr/>
            <p:nvPr/>
          </p:nvSpPr>
          <p:spPr>
            <a:xfrm>
              <a:off x="3096000" y="2304000"/>
              <a:ext cx="1404000" cy="1404000"/>
            </a:xfrm>
            <a:prstGeom prst="roundRect">
              <a:avLst>
                <a:gd name="adj" fmla="val 2306"/>
              </a:avLst>
            </a:prstGeom>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SUPPLY CHAIN</a:t>
              </a:r>
            </a:p>
          </p:txBody>
        </p:sp>
        <p:sp>
          <p:nvSpPr>
            <p:cNvPr id="24" name="Rectangle: Rounded Corners 19">
              <a:hlinkClick r:id="rId7" action="ppaction://hlinksldjump"/>
              <a:extLst>
                <a:ext uri="{FF2B5EF4-FFF2-40B4-BE49-F238E27FC236}">
                  <a16:creationId xmlns:a16="http://schemas.microsoft.com/office/drawing/2014/main" id="{EE4B850B-79F9-4365-9083-0B3E20DA2A69}"/>
                </a:ext>
              </a:extLst>
            </p:cNvPr>
            <p:cNvSpPr/>
            <p:nvPr/>
          </p:nvSpPr>
          <p:spPr>
            <a:xfrm>
              <a:off x="4636800" y="2304000"/>
              <a:ext cx="1404000" cy="1404000"/>
            </a:xfrm>
            <a:prstGeom prst="roundRect">
              <a:avLst>
                <a:gd name="adj" fmla="val 2306"/>
              </a:avLst>
            </a:prstGeom>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SKILLS &amp; RESEARCH</a:t>
              </a:r>
            </a:p>
          </p:txBody>
        </p:sp>
        <p:sp>
          <p:nvSpPr>
            <p:cNvPr id="28" name="Rectangle: Rounded Corners 19">
              <a:hlinkClick r:id="rId8" action="ppaction://hlinksldjump"/>
              <a:extLst>
                <a:ext uri="{FF2B5EF4-FFF2-40B4-BE49-F238E27FC236}">
                  <a16:creationId xmlns:a16="http://schemas.microsoft.com/office/drawing/2014/main" id="{EE4B850B-79F9-4365-9083-0B3E20DA2A69}"/>
                </a:ext>
              </a:extLst>
            </p:cNvPr>
            <p:cNvSpPr/>
            <p:nvPr/>
          </p:nvSpPr>
          <p:spPr>
            <a:xfrm>
              <a:off x="6184800" y="2304000"/>
              <a:ext cx="1404000" cy="1404000"/>
            </a:xfrm>
            <a:prstGeom prst="roundRect">
              <a:avLst>
                <a:gd name="adj" fmla="val 2306"/>
              </a:avLst>
            </a:prstGeom>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SUPPORT PROFILE</a:t>
              </a:r>
            </a:p>
          </p:txBody>
        </p:sp>
        <p:sp>
          <p:nvSpPr>
            <p:cNvPr id="29" name="Rectangle: Rounded Corners 19">
              <a:hlinkClick r:id="rId9" action="ppaction://hlinksldjump"/>
              <a:extLst>
                <a:ext uri="{FF2B5EF4-FFF2-40B4-BE49-F238E27FC236}">
                  <a16:creationId xmlns:a16="http://schemas.microsoft.com/office/drawing/2014/main" id="{EE4B850B-79F9-4365-9083-0B3E20DA2A69}"/>
                </a:ext>
              </a:extLst>
            </p:cNvPr>
            <p:cNvSpPr/>
            <p:nvPr/>
          </p:nvSpPr>
          <p:spPr>
            <a:xfrm>
              <a:off x="7740000" y="2292900"/>
              <a:ext cx="1404000" cy="1404000"/>
            </a:xfrm>
            <a:prstGeom prst="roundRect">
              <a:avLst>
                <a:gd name="adj" fmla="val 2306"/>
              </a:avLst>
            </a:prstGeom>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INDUSTRY NETWORKS</a:t>
              </a:r>
            </a:p>
          </p:txBody>
        </p:sp>
      </p:grpSp>
      <p:sp>
        <p:nvSpPr>
          <p:cNvPr id="18" name="Title 5"/>
          <p:cNvSpPr>
            <a:spLocks noGrp="1"/>
          </p:cNvSpPr>
          <p:nvPr>
            <p:ph type="title"/>
          </p:nvPr>
        </p:nvSpPr>
        <p:spPr>
          <a:xfrm>
            <a:off x="2376474" y="1296148"/>
            <a:ext cx="7695177" cy="647700"/>
          </a:xfrm>
        </p:spPr>
        <p:txBody>
          <a:bodyPr/>
          <a:lstStyle/>
          <a:p>
            <a:pPr algn="ctr"/>
            <a:r>
              <a:rPr lang="en-GB" sz="2400" dirty="0"/>
              <a:t>A compelling case of strengths that makes Dorset the natural choice for a successful business:</a:t>
            </a:r>
          </a:p>
        </p:txBody>
      </p:sp>
    </p:spTree>
    <p:extLst>
      <p:ext uri="{BB962C8B-B14F-4D97-AF65-F5344CB8AC3E}">
        <p14:creationId xmlns:p14="http://schemas.microsoft.com/office/powerpoint/2010/main" val="3732699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40DBB6D-6336-49B5-B9D5-29F7FC01242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867" y="1438180"/>
            <a:ext cx="12180134" cy="5040000"/>
          </a:xfrm>
          <a:prstGeom prst="rect">
            <a:avLst/>
          </a:prstGeom>
        </p:spPr>
      </p:pic>
      <p:sp>
        <p:nvSpPr>
          <p:cNvPr id="16" name="Rectangle 15"/>
          <p:cNvSpPr/>
          <p:nvPr/>
        </p:nvSpPr>
        <p:spPr>
          <a:xfrm>
            <a:off x="355817" y="1575013"/>
            <a:ext cx="2542509" cy="1278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0" bIns="90000" rtlCol="0" anchor="t"/>
          <a:lstStyle/>
          <a:p>
            <a:r>
              <a:rPr lang="en-GB" sz="1400" b="1" dirty="0">
                <a:solidFill>
                  <a:schemeClr val="bg1"/>
                </a:solidFill>
              </a:rPr>
              <a:t>Click any of the options to the right to find out more about Dorset’s aquaculture capabilities and cluster that you can become a part of. </a:t>
            </a:r>
          </a:p>
        </p:txBody>
      </p:sp>
      <p:sp>
        <p:nvSpPr>
          <p:cNvPr id="18" name="Title 1"/>
          <p:cNvSpPr txBox="1">
            <a:spLocks/>
          </p:cNvSpPr>
          <p:nvPr/>
        </p:nvSpPr>
        <p:spPr bwMode="auto">
          <a:xfrm>
            <a:off x="9315238" y="2998937"/>
            <a:ext cx="1983600" cy="396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954" b="1">
                <a:solidFill>
                  <a:schemeClr val="tx1"/>
                </a:solidFill>
                <a:latin typeface="+mj-lt"/>
                <a:ea typeface="+mj-ea"/>
                <a:cs typeface="+mj-cs"/>
              </a:defRPr>
            </a:lvl1pPr>
            <a:lvl2pPr algn="l" rtl="0" eaLnBrk="1" fontAlgn="base" hangingPunct="1">
              <a:spcBef>
                <a:spcPct val="0"/>
              </a:spcBef>
              <a:spcAft>
                <a:spcPct val="0"/>
              </a:spcAft>
              <a:defRPr sz="2954" b="1">
                <a:solidFill>
                  <a:schemeClr val="tx1"/>
                </a:solidFill>
                <a:latin typeface="Arial" charset="0"/>
                <a:cs typeface="Arial" charset="0"/>
              </a:defRPr>
            </a:lvl2pPr>
            <a:lvl3pPr algn="l" rtl="0" eaLnBrk="1" fontAlgn="base" hangingPunct="1">
              <a:spcBef>
                <a:spcPct val="0"/>
              </a:spcBef>
              <a:spcAft>
                <a:spcPct val="0"/>
              </a:spcAft>
              <a:defRPr sz="2954" b="1">
                <a:solidFill>
                  <a:schemeClr val="tx1"/>
                </a:solidFill>
                <a:latin typeface="Arial" charset="0"/>
                <a:cs typeface="Arial" charset="0"/>
              </a:defRPr>
            </a:lvl3pPr>
            <a:lvl4pPr algn="l" rtl="0" eaLnBrk="1" fontAlgn="base" hangingPunct="1">
              <a:spcBef>
                <a:spcPct val="0"/>
              </a:spcBef>
              <a:spcAft>
                <a:spcPct val="0"/>
              </a:spcAft>
              <a:defRPr sz="2954" b="1">
                <a:solidFill>
                  <a:schemeClr val="tx1"/>
                </a:solidFill>
                <a:latin typeface="Arial" charset="0"/>
                <a:cs typeface="Arial" charset="0"/>
              </a:defRPr>
            </a:lvl4pPr>
            <a:lvl5pPr algn="l" rtl="0" eaLnBrk="1" fontAlgn="base" hangingPunct="1">
              <a:spcBef>
                <a:spcPct val="0"/>
              </a:spcBef>
              <a:spcAft>
                <a:spcPct val="0"/>
              </a:spcAft>
              <a:defRPr sz="2954" b="1">
                <a:solidFill>
                  <a:schemeClr val="tx1"/>
                </a:solidFill>
                <a:latin typeface="Arial" charset="0"/>
                <a:cs typeface="Arial" charset="0"/>
              </a:defRPr>
            </a:lvl5pPr>
            <a:lvl6pPr marL="562722" algn="l" rtl="0" eaLnBrk="1" fontAlgn="base" hangingPunct="1">
              <a:spcBef>
                <a:spcPct val="0"/>
              </a:spcBef>
              <a:spcAft>
                <a:spcPct val="0"/>
              </a:spcAft>
              <a:defRPr sz="3446" b="1">
                <a:solidFill>
                  <a:schemeClr val="tx1"/>
                </a:solidFill>
                <a:latin typeface="Arial" charset="0"/>
                <a:cs typeface="Arial" charset="0"/>
              </a:defRPr>
            </a:lvl6pPr>
            <a:lvl7pPr marL="1125444" algn="l" rtl="0" eaLnBrk="1" fontAlgn="base" hangingPunct="1">
              <a:spcBef>
                <a:spcPct val="0"/>
              </a:spcBef>
              <a:spcAft>
                <a:spcPct val="0"/>
              </a:spcAft>
              <a:defRPr sz="3446" b="1">
                <a:solidFill>
                  <a:schemeClr val="tx1"/>
                </a:solidFill>
                <a:latin typeface="Arial" charset="0"/>
                <a:cs typeface="Arial" charset="0"/>
              </a:defRPr>
            </a:lvl7pPr>
            <a:lvl8pPr marL="1688165" algn="l" rtl="0" eaLnBrk="1" fontAlgn="base" hangingPunct="1">
              <a:spcBef>
                <a:spcPct val="0"/>
              </a:spcBef>
              <a:spcAft>
                <a:spcPct val="0"/>
              </a:spcAft>
              <a:defRPr sz="3446" b="1">
                <a:solidFill>
                  <a:schemeClr val="tx1"/>
                </a:solidFill>
                <a:latin typeface="Arial" charset="0"/>
                <a:cs typeface="Arial" charset="0"/>
              </a:defRPr>
            </a:lvl8pPr>
            <a:lvl9pPr marL="2250887" algn="l" rtl="0" eaLnBrk="1" fontAlgn="base" hangingPunct="1">
              <a:spcBef>
                <a:spcPct val="0"/>
              </a:spcBef>
              <a:spcAft>
                <a:spcPct val="0"/>
              </a:spcAft>
              <a:defRPr sz="3446" b="1">
                <a:solidFill>
                  <a:schemeClr val="tx1"/>
                </a:solidFill>
                <a:latin typeface="Arial" charset="0"/>
                <a:cs typeface="Arial" charset="0"/>
              </a:defRPr>
            </a:lvl9pPr>
          </a:lstStyle>
          <a:p>
            <a:pPr algn="ctr"/>
            <a:r>
              <a:rPr lang="en-GB" sz="1100" kern="0" dirty="0">
                <a:solidFill>
                  <a:schemeClr val="bg1"/>
                </a:solidFill>
              </a:rPr>
              <a:t>Dorset Logistics Network</a:t>
            </a:r>
            <a:endParaRPr lang="en-GB" sz="1050" kern="0" dirty="0">
              <a:solidFill>
                <a:schemeClr val="bg1"/>
              </a:solidFill>
            </a:endParaRPr>
          </a:p>
        </p:txBody>
      </p:sp>
      <p:grpSp>
        <p:nvGrpSpPr>
          <p:cNvPr id="9" name="Group 8">
            <a:extLst>
              <a:ext uri="{FF2B5EF4-FFF2-40B4-BE49-F238E27FC236}">
                <a16:creationId xmlns:a16="http://schemas.microsoft.com/office/drawing/2014/main" id="{2AB90DE5-32C8-4214-8793-0640E6861BC2}"/>
              </a:ext>
            </a:extLst>
          </p:cNvPr>
          <p:cNvGrpSpPr>
            <a:grpSpLocks noChangeAspect="1"/>
          </p:cNvGrpSpPr>
          <p:nvPr/>
        </p:nvGrpSpPr>
        <p:grpSpPr>
          <a:xfrm>
            <a:off x="9718530" y="1738937"/>
            <a:ext cx="1188000" cy="1188000"/>
            <a:chOff x="6655429" y="1460795"/>
            <a:chExt cx="1541494" cy="1541494"/>
          </a:xfrm>
        </p:grpSpPr>
        <p:sp>
          <p:nvSpPr>
            <p:cNvPr id="24" name="Oval 23">
              <a:hlinkClick r:id="rId15" action="ppaction://hlinksldjump"/>
            </p:cNvPr>
            <p:cNvSpPr/>
            <p:nvPr/>
          </p:nvSpPr>
          <p:spPr>
            <a:xfrm>
              <a:off x="6655429" y="1460795"/>
              <a:ext cx="1541494" cy="1541494"/>
            </a:xfrm>
            <a:prstGeom prst="ellipse">
              <a:avLst/>
            </a:prstGeom>
            <a:solidFill>
              <a:schemeClr val="tx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Network2">
              <a:hlinkClick r:id="rId15" action="ppaction://hlinksldjump"/>
              <a:extLst>
                <a:ext uri="{FF2B5EF4-FFF2-40B4-BE49-F238E27FC236}">
                  <a16:creationId xmlns:a16="http://schemas.microsoft.com/office/drawing/2014/main" id="{FCA979DC-868E-4A25-8D90-7D9B9D96AC95}"/>
                </a:ext>
              </a:extLst>
            </p:cNvPr>
            <p:cNvSpPr>
              <a:spLocks noChangeAspect="1"/>
            </p:cNvSpPr>
            <p:nvPr>
              <p:custDataLst>
                <p:tags r:id="rId11"/>
              </p:custDataLst>
            </p:nvPr>
          </p:nvSpPr>
          <p:spPr bwMode="auto">
            <a:xfrm>
              <a:off x="6959057" y="1764423"/>
              <a:ext cx="926045" cy="934239"/>
            </a:xfrm>
            <a:custGeom>
              <a:avLst/>
              <a:gdLst>
                <a:gd name="T0" fmla="*/ 904 w 904"/>
                <a:gd name="T1" fmla="*/ 157 h 907"/>
                <a:gd name="T2" fmla="*/ 815 w 904"/>
                <a:gd name="T3" fmla="*/ 154 h 907"/>
                <a:gd name="T4" fmla="*/ 608 w 904"/>
                <a:gd name="T5" fmla="*/ 150 h 907"/>
                <a:gd name="T6" fmla="*/ 630 w 904"/>
                <a:gd name="T7" fmla="*/ 40 h 907"/>
                <a:gd name="T8" fmla="*/ 550 w 904"/>
                <a:gd name="T9" fmla="*/ 40 h 907"/>
                <a:gd name="T10" fmla="*/ 583 w 904"/>
                <a:gd name="T11" fmla="*/ 151 h 907"/>
                <a:gd name="T12" fmla="*/ 417 w 904"/>
                <a:gd name="T13" fmla="*/ 90 h 907"/>
                <a:gd name="T14" fmla="*/ 373 w 904"/>
                <a:gd name="T15" fmla="*/ 45 h 907"/>
                <a:gd name="T16" fmla="*/ 373 w 904"/>
                <a:gd name="T17" fmla="*/ 133 h 907"/>
                <a:gd name="T18" fmla="*/ 537 w 904"/>
                <a:gd name="T19" fmla="*/ 197 h 907"/>
                <a:gd name="T20" fmla="*/ 543 w 904"/>
                <a:gd name="T21" fmla="*/ 238 h 907"/>
                <a:gd name="T22" fmla="*/ 277 w 904"/>
                <a:gd name="T23" fmla="*/ 446 h 907"/>
                <a:gd name="T24" fmla="*/ 140 w 904"/>
                <a:gd name="T25" fmla="*/ 352 h 907"/>
                <a:gd name="T26" fmla="*/ 103 w 904"/>
                <a:gd name="T27" fmla="*/ 270 h 907"/>
                <a:gd name="T28" fmla="*/ 103 w 904"/>
                <a:gd name="T29" fmla="*/ 369 h 907"/>
                <a:gd name="T30" fmla="*/ 226 w 904"/>
                <a:gd name="T31" fmla="*/ 474 h 907"/>
                <a:gd name="T32" fmla="*/ 217 w 904"/>
                <a:gd name="T33" fmla="*/ 515 h 907"/>
                <a:gd name="T34" fmla="*/ 40 w 904"/>
                <a:gd name="T35" fmla="*/ 549 h 907"/>
                <a:gd name="T36" fmla="*/ 40 w 904"/>
                <a:gd name="T37" fmla="*/ 629 h 907"/>
                <a:gd name="T38" fmla="*/ 227 w 904"/>
                <a:gd name="T39" fmla="*/ 539 h 907"/>
                <a:gd name="T40" fmla="*/ 266 w 904"/>
                <a:gd name="T41" fmla="*/ 656 h 907"/>
                <a:gd name="T42" fmla="*/ 278 w 904"/>
                <a:gd name="T43" fmla="*/ 733 h 907"/>
                <a:gd name="T44" fmla="*/ 291 w 904"/>
                <a:gd name="T45" fmla="*/ 656 h 907"/>
                <a:gd name="T46" fmla="*/ 334 w 904"/>
                <a:gd name="T47" fmla="*/ 530 h 907"/>
                <a:gd name="T48" fmla="*/ 536 w 904"/>
                <a:gd name="T49" fmla="*/ 576 h 907"/>
                <a:gd name="T50" fmla="*/ 590 w 904"/>
                <a:gd name="T51" fmla="*/ 619 h 907"/>
                <a:gd name="T52" fmla="*/ 613 w 904"/>
                <a:gd name="T53" fmla="*/ 738 h 907"/>
                <a:gd name="T54" fmla="*/ 554 w 904"/>
                <a:gd name="T55" fmla="*/ 819 h 907"/>
                <a:gd name="T56" fmla="*/ 496 w 904"/>
                <a:gd name="T57" fmla="*/ 855 h 907"/>
                <a:gd name="T58" fmla="*/ 576 w 904"/>
                <a:gd name="T59" fmla="*/ 855 h 907"/>
                <a:gd name="T60" fmla="*/ 633 w 904"/>
                <a:gd name="T61" fmla="*/ 775 h 907"/>
                <a:gd name="T62" fmla="*/ 689 w 904"/>
                <a:gd name="T63" fmla="*/ 769 h 907"/>
                <a:gd name="T64" fmla="*/ 799 w 904"/>
                <a:gd name="T65" fmla="*/ 867 h 907"/>
                <a:gd name="T66" fmla="*/ 879 w 904"/>
                <a:gd name="T67" fmla="*/ 867 h 907"/>
                <a:gd name="T68" fmla="*/ 825 w 904"/>
                <a:gd name="T69" fmla="*/ 830 h 907"/>
                <a:gd name="T70" fmla="*/ 702 w 904"/>
                <a:gd name="T71" fmla="*/ 738 h 907"/>
                <a:gd name="T72" fmla="*/ 656 w 904"/>
                <a:gd name="T73" fmla="*/ 693 h 907"/>
                <a:gd name="T74" fmla="*/ 624 w 904"/>
                <a:gd name="T75" fmla="*/ 576 h 907"/>
                <a:gd name="T76" fmla="*/ 546 w 904"/>
                <a:gd name="T77" fmla="*/ 548 h 907"/>
                <a:gd name="T78" fmla="*/ 333 w 904"/>
                <a:gd name="T79" fmla="*/ 484 h 907"/>
                <a:gd name="T80" fmla="*/ 597 w 904"/>
                <a:gd name="T81" fmla="*/ 270 h 907"/>
                <a:gd name="T82" fmla="*/ 746 w 904"/>
                <a:gd name="T83" fmla="*/ 374 h 907"/>
                <a:gd name="T84" fmla="*/ 782 w 904"/>
                <a:gd name="T85" fmla="*/ 431 h 907"/>
                <a:gd name="T86" fmla="*/ 782 w 904"/>
                <a:gd name="T87" fmla="*/ 351 h 907"/>
                <a:gd name="T88" fmla="*/ 648 w 904"/>
                <a:gd name="T89" fmla="*/ 242 h 907"/>
                <a:gd name="T90" fmla="*/ 657 w 904"/>
                <a:gd name="T91" fmla="*/ 207 h 907"/>
                <a:gd name="T92" fmla="*/ 859 w 904"/>
                <a:gd name="T93" fmla="*/ 201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04" h="907">
                  <a:moveTo>
                    <a:pt x="859" y="201"/>
                  </a:moveTo>
                  <a:cubicBezTo>
                    <a:pt x="884" y="201"/>
                    <a:pt x="904" y="182"/>
                    <a:pt x="904" y="157"/>
                  </a:cubicBezTo>
                  <a:cubicBezTo>
                    <a:pt x="904" y="133"/>
                    <a:pt x="884" y="113"/>
                    <a:pt x="859" y="113"/>
                  </a:cubicBezTo>
                  <a:cubicBezTo>
                    <a:pt x="836" y="113"/>
                    <a:pt x="817" y="131"/>
                    <a:pt x="815" y="154"/>
                  </a:cubicBezTo>
                  <a:lnTo>
                    <a:pt x="651" y="182"/>
                  </a:lnTo>
                  <a:cubicBezTo>
                    <a:pt x="642" y="166"/>
                    <a:pt x="627" y="154"/>
                    <a:pt x="608" y="150"/>
                  </a:cubicBezTo>
                  <a:lnTo>
                    <a:pt x="605" y="77"/>
                  </a:lnTo>
                  <a:cubicBezTo>
                    <a:pt x="620" y="71"/>
                    <a:pt x="630" y="56"/>
                    <a:pt x="630" y="40"/>
                  </a:cubicBezTo>
                  <a:cubicBezTo>
                    <a:pt x="630" y="18"/>
                    <a:pt x="612" y="0"/>
                    <a:pt x="590" y="0"/>
                  </a:cubicBezTo>
                  <a:cubicBezTo>
                    <a:pt x="568" y="0"/>
                    <a:pt x="550" y="18"/>
                    <a:pt x="550" y="40"/>
                  </a:cubicBezTo>
                  <a:cubicBezTo>
                    <a:pt x="550" y="58"/>
                    <a:pt x="563" y="74"/>
                    <a:pt x="580" y="78"/>
                  </a:cubicBezTo>
                  <a:lnTo>
                    <a:pt x="583" y="151"/>
                  </a:lnTo>
                  <a:cubicBezTo>
                    <a:pt x="568" y="154"/>
                    <a:pt x="556" y="162"/>
                    <a:pt x="548" y="174"/>
                  </a:cubicBezTo>
                  <a:lnTo>
                    <a:pt x="417" y="90"/>
                  </a:lnTo>
                  <a:cubicBezTo>
                    <a:pt x="417" y="90"/>
                    <a:pt x="418" y="89"/>
                    <a:pt x="418" y="89"/>
                  </a:cubicBezTo>
                  <a:cubicBezTo>
                    <a:pt x="418" y="65"/>
                    <a:pt x="398" y="45"/>
                    <a:pt x="373" y="45"/>
                  </a:cubicBezTo>
                  <a:cubicBezTo>
                    <a:pt x="349" y="45"/>
                    <a:pt x="329" y="65"/>
                    <a:pt x="329" y="89"/>
                  </a:cubicBezTo>
                  <a:cubicBezTo>
                    <a:pt x="329" y="113"/>
                    <a:pt x="349" y="133"/>
                    <a:pt x="373" y="133"/>
                  </a:cubicBezTo>
                  <a:cubicBezTo>
                    <a:pt x="388" y="133"/>
                    <a:pt x="401" y="126"/>
                    <a:pt x="409" y="115"/>
                  </a:cubicBezTo>
                  <a:lnTo>
                    <a:pt x="537" y="197"/>
                  </a:lnTo>
                  <a:cubicBezTo>
                    <a:pt x="536" y="201"/>
                    <a:pt x="536" y="205"/>
                    <a:pt x="536" y="210"/>
                  </a:cubicBezTo>
                  <a:cubicBezTo>
                    <a:pt x="536" y="220"/>
                    <a:pt x="539" y="229"/>
                    <a:pt x="543" y="238"/>
                  </a:cubicBezTo>
                  <a:lnTo>
                    <a:pt x="319" y="463"/>
                  </a:lnTo>
                  <a:cubicBezTo>
                    <a:pt x="308" y="452"/>
                    <a:pt x="293" y="446"/>
                    <a:pt x="277" y="446"/>
                  </a:cubicBezTo>
                  <a:cubicBezTo>
                    <a:pt x="265" y="446"/>
                    <a:pt x="253" y="450"/>
                    <a:pt x="244" y="456"/>
                  </a:cubicBezTo>
                  <a:lnTo>
                    <a:pt x="140" y="352"/>
                  </a:lnTo>
                  <a:cubicBezTo>
                    <a:pt x="147" y="344"/>
                    <a:pt x="152" y="332"/>
                    <a:pt x="152" y="320"/>
                  </a:cubicBezTo>
                  <a:cubicBezTo>
                    <a:pt x="152" y="292"/>
                    <a:pt x="130" y="270"/>
                    <a:pt x="103" y="270"/>
                  </a:cubicBezTo>
                  <a:cubicBezTo>
                    <a:pt x="76" y="270"/>
                    <a:pt x="54" y="292"/>
                    <a:pt x="54" y="320"/>
                  </a:cubicBezTo>
                  <a:cubicBezTo>
                    <a:pt x="54" y="347"/>
                    <a:pt x="76" y="369"/>
                    <a:pt x="103" y="369"/>
                  </a:cubicBezTo>
                  <a:cubicBezTo>
                    <a:pt x="108" y="369"/>
                    <a:pt x="113" y="368"/>
                    <a:pt x="118" y="366"/>
                  </a:cubicBezTo>
                  <a:lnTo>
                    <a:pt x="226" y="474"/>
                  </a:lnTo>
                  <a:cubicBezTo>
                    <a:pt x="220" y="483"/>
                    <a:pt x="216" y="494"/>
                    <a:pt x="216" y="507"/>
                  </a:cubicBezTo>
                  <a:cubicBezTo>
                    <a:pt x="216" y="510"/>
                    <a:pt x="217" y="513"/>
                    <a:pt x="217" y="515"/>
                  </a:cubicBezTo>
                  <a:lnTo>
                    <a:pt x="74" y="568"/>
                  </a:lnTo>
                  <a:cubicBezTo>
                    <a:pt x="67" y="557"/>
                    <a:pt x="55" y="549"/>
                    <a:pt x="40" y="549"/>
                  </a:cubicBezTo>
                  <a:cubicBezTo>
                    <a:pt x="18" y="549"/>
                    <a:pt x="0" y="567"/>
                    <a:pt x="0" y="589"/>
                  </a:cubicBezTo>
                  <a:cubicBezTo>
                    <a:pt x="0" y="611"/>
                    <a:pt x="18" y="629"/>
                    <a:pt x="40" y="629"/>
                  </a:cubicBezTo>
                  <a:cubicBezTo>
                    <a:pt x="61" y="629"/>
                    <a:pt x="78" y="613"/>
                    <a:pt x="80" y="593"/>
                  </a:cubicBezTo>
                  <a:lnTo>
                    <a:pt x="227" y="539"/>
                  </a:lnTo>
                  <a:cubicBezTo>
                    <a:pt x="235" y="553"/>
                    <a:pt x="254" y="563"/>
                    <a:pt x="266" y="566"/>
                  </a:cubicBezTo>
                  <a:lnTo>
                    <a:pt x="266" y="656"/>
                  </a:lnTo>
                  <a:cubicBezTo>
                    <a:pt x="254" y="661"/>
                    <a:pt x="238" y="676"/>
                    <a:pt x="238" y="693"/>
                  </a:cubicBezTo>
                  <a:cubicBezTo>
                    <a:pt x="238" y="715"/>
                    <a:pt x="255" y="733"/>
                    <a:pt x="278" y="733"/>
                  </a:cubicBezTo>
                  <a:cubicBezTo>
                    <a:pt x="300" y="733"/>
                    <a:pt x="318" y="715"/>
                    <a:pt x="318" y="693"/>
                  </a:cubicBezTo>
                  <a:cubicBezTo>
                    <a:pt x="318" y="676"/>
                    <a:pt x="304" y="661"/>
                    <a:pt x="291" y="656"/>
                  </a:cubicBezTo>
                  <a:lnTo>
                    <a:pt x="291" y="566"/>
                  </a:lnTo>
                  <a:cubicBezTo>
                    <a:pt x="304" y="562"/>
                    <a:pt x="327" y="548"/>
                    <a:pt x="334" y="530"/>
                  </a:cubicBezTo>
                  <a:lnTo>
                    <a:pt x="537" y="571"/>
                  </a:lnTo>
                  <a:cubicBezTo>
                    <a:pt x="537" y="573"/>
                    <a:pt x="536" y="574"/>
                    <a:pt x="536" y="576"/>
                  </a:cubicBezTo>
                  <a:cubicBezTo>
                    <a:pt x="536" y="600"/>
                    <a:pt x="556" y="620"/>
                    <a:pt x="580" y="620"/>
                  </a:cubicBezTo>
                  <a:cubicBezTo>
                    <a:pt x="584" y="620"/>
                    <a:pt x="587" y="619"/>
                    <a:pt x="590" y="619"/>
                  </a:cubicBezTo>
                  <a:lnTo>
                    <a:pt x="632" y="701"/>
                  </a:lnTo>
                  <a:cubicBezTo>
                    <a:pt x="621" y="709"/>
                    <a:pt x="613" y="723"/>
                    <a:pt x="613" y="738"/>
                  </a:cubicBezTo>
                  <a:cubicBezTo>
                    <a:pt x="613" y="744"/>
                    <a:pt x="615" y="750"/>
                    <a:pt x="617" y="756"/>
                  </a:cubicBezTo>
                  <a:lnTo>
                    <a:pt x="554" y="819"/>
                  </a:lnTo>
                  <a:cubicBezTo>
                    <a:pt x="548" y="817"/>
                    <a:pt x="542" y="815"/>
                    <a:pt x="536" y="815"/>
                  </a:cubicBezTo>
                  <a:cubicBezTo>
                    <a:pt x="514" y="815"/>
                    <a:pt x="496" y="833"/>
                    <a:pt x="496" y="855"/>
                  </a:cubicBezTo>
                  <a:cubicBezTo>
                    <a:pt x="496" y="877"/>
                    <a:pt x="514" y="895"/>
                    <a:pt x="536" y="895"/>
                  </a:cubicBezTo>
                  <a:cubicBezTo>
                    <a:pt x="558" y="895"/>
                    <a:pt x="576" y="877"/>
                    <a:pt x="576" y="855"/>
                  </a:cubicBezTo>
                  <a:cubicBezTo>
                    <a:pt x="576" y="848"/>
                    <a:pt x="574" y="842"/>
                    <a:pt x="571" y="837"/>
                  </a:cubicBezTo>
                  <a:lnTo>
                    <a:pt x="633" y="775"/>
                  </a:lnTo>
                  <a:cubicBezTo>
                    <a:pt x="640" y="779"/>
                    <a:pt x="649" y="782"/>
                    <a:pt x="657" y="782"/>
                  </a:cubicBezTo>
                  <a:cubicBezTo>
                    <a:pt x="670" y="782"/>
                    <a:pt x="681" y="777"/>
                    <a:pt x="689" y="769"/>
                  </a:cubicBezTo>
                  <a:lnTo>
                    <a:pt x="805" y="847"/>
                  </a:lnTo>
                  <a:cubicBezTo>
                    <a:pt x="801" y="853"/>
                    <a:pt x="799" y="860"/>
                    <a:pt x="799" y="867"/>
                  </a:cubicBezTo>
                  <a:cubicBezTo>
                    <a:pt x="799" y="889"/>
                    <a:pt x="817" y="907"/>
                    <a:pt x="839" y="907"/>
                  </a:cubicBezTo>
                  <a:cubicBezTo>
                    <a:pt x="861" y="907"/>
                    <a:pt x="879" y="889"/>
                    <a:pt x="879" y="867"/>
                  </a:cubicBezTo>
                  <a:cubicBezTo>
                    <a:pt x="879" y="845"/>
                    <a:pt x="861" y="827"/>
                    <a:pt x="839" y="827"/>
                  </a:cubicBezTo>
                  <a:cubicBezTo>
                    <a:pt x="834" y="827"/>
                    <a:pt x="829" y="828"/>
                    <a:pt x="825" y="830"/>
                  </a:cubicBezTo>
                  <a:lnTo>
                    <a:pt x="701" y="747"/>
                  </a:lnTo>
                  <a:cubicBezTo>
                    <a:pt x="701" y="744"/>
                    <a:pt x="702" y="741"/>
                    <a:pt x="702" y="738"/>
                  </a:cubicBezTo>
                  <a:cubicBezTo>
                    <a:pt x="702" y="713"/>
                    <a:pt x="682" y="693"/>
                    <a:pt x="657" y="693"/>
                  </a:cubicBezTo>
                  <a:cubicBezTo>
                    <a:pt x="657" y="693"/>
                    <a:pt x="657" y="693"/>
                    <a:pt x="656" y="693"/>
                  </a:cubicBezTo>
                  <a:lnTo>
                    <a:pt x="612" y="606"/>
                  </a:lnTo>
                  <a:cubicBezTo>
                    <a:pt x="620" y="598"/>
                    <a:pt x="624" y="588"/>
                    <a:pt x="624" y="576"/>
                  </a:cubicBezTo>
                  <a:cubicBezTo>
                    <a:pt x="624" y="551"/>
                    <a:pt x="605" y="531"/>
                    <a:pt x="580" y="531"/>
                  </a:cubicBezTo>
                  <a:cubicBezTo>
                    <a:pt x="566" y="531"/>
                    <a:pt x="554" y="538"/>
                    <a:pt x="546" y="548"/>
                  </a:cubicBezTo>
                  <a:lnTo>
                    <a:pt x="338" y="505"/>
                  </a:lnTo>
                  <a:cubicBezTo>
                    <a:pt x="338" y="497"/>
                    <a:pt x="336" y="490"/>
                    <a:pt x="333" y="484"/>
                  </a:cubicBezTo>
                  <a:lnTo>
                    <a:pt x="559" y="257"/>
                  </a:lnTo>
                  <a:cubicBezTo>
                    <a:pt x="569" y="265"/>
                    <a:pt x="582" y="270"/>
                    <a:pt x="597" y="270"/>
                  </a:cubicBezTo>
                  <a:cubicBezTo>
                    <a:pt x="609" y="270"/>
                    <a:pt x="621" y="266"/>
                    <a:pt x="631" y="260"/>
                  </a:cubicBezTo>
                  <a:lnTo>
                    <a:pt x="746" y="374"/>
                  </a:lnTo>
                  <a:cubicBezTo>
                    <a:pt x="744" y="379"/>
                    <a:pt x="742" y="385"/>
                    <a:pt x="742" y="391"/>
                  </a:cubicBezTo>
                  <a:cubicBezTo>
                    <a:pt x="742" y="413"/>
                    <a:pt x="760" y="431"/>
                    <a:pt x="782" y="431"/>
                  </a:cubicBezTo>
                  <a:cubicBezTo>
                    <a:pt x="804" y="431"/>
                    <a:pt x="822" y="413"/>
                    <a:pt x="822" y="391"/>
                  </a:cubicBezTo>
                  <a:cubicBezTo>
                    <a:pt x="822" y="369"/>
                    <a:pt x="804" y="351"/>
                    <a:pt x="782" y="351"/>
                  </a:cubicBezTo>
                  <a:cubicBezTo>
                    <a:pt x="775" y="351"/>
                    <a:pt x="769" y="353"/>
                    <a:pt x="764" y="356"/>
                  </a:cubicBezTo>
                  <a:lnTo>
                    <a:pt x="648" y="242"/>
                  </a:lnTo>
                  <a:cubicBezTo>
                    <a:pt x="654" y="232"/>
                    <a:pt x="657" y="221"/>
                    <a:pt x="657" y="210"/>
                  </a:cubicBezTo>
                  <a:cubicBezTo>
                    <a:pt x="657" y="209"/>
                    <a:pt x="657" y="208"/>
                    <a:pt x="657" y="207"/>
                  </a:cubicBezTo>
                  <a:lnTo>
                    <a:pt x="821" y="178"/>
                  </a:lnTo>
                  <a:cubicBezTo>
                    <a:pt x="828" y="192"/>
                    <a:pt x="843" y="201"/>
                    <a:pt x="859" y="20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 name="Group 6"/>
          <p:cNvGrpSpPr/>
          <p:nvPr/>
        </p:nvGrpSpPr>
        <p:grpSpPr>
          <a:xfrm>
            <a:off x="7576668" y="3548190"/>
            <a:ext cx="1984075" cy="1690218"/>
            <a:chOff x="8400974" y="4068000"/>
            <a:chExt cx="1984075" cy="1690218"/>
          </a:xfrm>
        </p:grpSpPr>
        <p:sp>
          <p:nvSpPr>
            <p:cNvPr id="19" name="Title 1"/>
            <p:cNvSpPr txBox="1">
              <a:spLocks/>
            </p:cNvSpPr>
            <p:nvPr/>
          </p:nvSpPr>
          <p:spPr bwMode="auto">
            <a:xfrm>
              <a:off x="8400974" y="5362218"/>
              <a:ext cx="1984075" cy="396000"/>
            </a:xfrm>
            <a:prstGeom prst="rect">
              <a:avLst/>
            </a:prstGeom>
            <a:solidFill>
              <a:schemeClr val="tx2"/>
            </a:solidFill>
            <a:ln>
              <a:noFill/>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954" b="1">
                  <a:solidFill>
                    <a:schemeClr val="tx1"/>
                  </a:solidFill>
                  <a:latin typeface="+mj-lt"/>
                  <a:ea typeface="+mj-ea"/>
                  <a:cs typeface="+mj-cs"/>
                </a:defRPr>
              </a:lvl1pPr>
              <a:lvl2pPr algn="l" rtl="0" eaLnBrk="1" fontAlgn="base" hangingPunct="1">
                <a:spcBef>
                  <a:spcPct val="0"/>
                </a:spcBef>
                <a:spcAft>
                  <a:spcPct val="0"/>
                </a:spcAft>
                <a:defRPr sz="2954" b="1">
                  <a:solidFill>
                    <a:schemeClr val="tx1"/>
                  </a:solidFill>
                  <a:latin typeface="Arial" charset="0"/>
                  <a:cs typeface="Arial" charset="0"/>
                </a:defRPr>
              </a:lvl2pPr>
              <a:lvl3pPr algn="l" rtl="0" eaLnBrk="1" fontAlgn="base" hangingPunct="1">
                <a:spcBef>
                  <a:spcPct val="0"/>
                </a:spcBef>
                <a:spcAft>
                  <a:spcPct val="0"/>
                </a:spcAft>
                <a:defRPr sz="2954" b="1">
                  <a:solidFill>
                    <a:schemeClr val="tx1"/>
                  </a:solidFill>
                  <a:latin typeface="Arial" charset="0"/>
                  <a:cs typeface="Arial" charset="0"/>
                </a:defRPr>
              </a:lvl3pPr>
              <a:lvl4pPr algn="l" rtl="0" eaLnBrk="1" fontAlgn="base" hangingPunct="1">
                <a:spcBef>
                  <a:spcPct val="0"/>
                </a:spcBef>
                <a:spcAft>
                  <a:spcPct val="0"/>
                </a:spcAft>
                <a:defRPr sz="2954" b="1">
                  <a:solidFill>
                    <a:schemeClr val="tx1"/>
                  </a:solidFill>
                  <a:latin typeface="Arial" charset="0"/>
                  <a:cs typeface="Arial" charset="0"/>
                </a:defRPr>
              </a:lvl4pPr>
              <a:lvl5pPr algn="l" rtl="0" eaLnBrk="1" fontAlgn="base" hangingPunct="1">
                <a:spcBef>
                  <a:spcPct val="0"/>
                </a:spcBef>
                <a:spcAft>
                  <a:spcPct val="0"/>
                </a:spcAft>
                <a:defRPr sz="2954" b="1">
                  <a:solidFill>
                    <a:schemeClr val="tx1"/>
                  </a:solidFill>
                  <a:latin typeface="Arial" charset="0"/>
                  <a:cs typeface="Arial" charset="0"/>
                </a:defRPr>
              </a:lvl5pPr>
              <a:lvl6pPr marL="562722" algn="l" rtl="0" eaLnBrk="1" fontAlgn="base" hangingPunct="1">
                <a:spcBef>
                  <a:spcPct val="0"/>
                </a:spcBef>
                <a:spcAft>
                  <a:spcPct val="0"/>
                </a:spcAft>
                <a:defRPr sz="3446" b="1">
                  <a:solidFill>
                    <a:schemeClr val="tx1"/>
                  </a:solidFill>
                  <a:latin typeface="Arial" charset="0"/>
                  <a:cs typeface="Arial" charset="0"/>
                </a:defRPr>
              </a:lvl6pPr>
              <a:lvl7pPr marL="1125444" algn="l" rtl="0" eaLnBrk="1" fontAlgn="base" hangingPunct="1">
                <a:spcBef>
                  <a:spcPct val="0"/>
                </a:spcBef>
                <a:spcAft>
                  <a:spcPct val="0"/>
                </a:spcAft>
                <a:defRPr sz="3446" b="1">
                  <a:solidFill>
                    <a:schemeClr val="tx1"/>
                  </a:solidFill>
                  <a:latin typeface="Arial" charset="0"/>
                  <a:cs typeface="Arial" charset="0"/>
                </a:defRPr>
              </a:lvl7pPr>
              <a:lvl8pPr marL="1688165" algn="l" rtl="0" eaLnBrk="1" fontAlgn="base" hangingPunct="1">
                <a:spcBef>
                  <a:spcPct val="0"/>
                </a:spcBef>
                <a:spcAft>
                  <a:spcPct val="0"/>
                </a:spcAft>
                <a:defRPr sz="3446" b="1">
                  <a:solidFill>
                    <a:schemeClr val="tx1"/>
                  </a:solidFill>
                  <a:latin typeface="Arial" charset="0"/>
                  <a:cs typeface="Arial" charset="0"/>
                </a:defRPr>
              </a:lvl8pPr>
              <a:lvl9pPr marL="2250887" algn="l" rtl="0" eaLnBrk="1" fontAlgn="base" hangingPunct="1">
                <a:spcBef>
                  <a:spcPct val="0"/>
                </a:spcBef>
                <a:spcAft>
                  <a:spcPct val="0"/>
                </a:spcAft>
                <a:defRPr sz="3446" b="1">
                  <a:solidFill>
                    <a:schemeClr val="tx1"/>
                  </a:solidFill>
                  <a:latin typeface="Arial" charset="0"/>
                  <a:cs typeface="Arial" charset="0"/>
                </a:defRPr>
              </a:lvl9pPr>
            </a:lstStyle>
            <a:p>
              <a:pPr algn="ctr"/>
              <a:r>
                <a:rPr lang="en-GB" sz="1100" kern="0" dirty="0">
                  <a:solidFill>
                    <a:schemeClr val="bg1"/>
                  </a:solidFill>
                </a:rPr>
                <a:t>A Natural Fit</a:t>
              </a:r>
            </a:p>
          </p:txBody>
        </p:sp>
        <p:sp>
          <p:nvSpPr>
            <p:cNvPr id="22" name="Oval 21">
              <a:hlinkClick r:id="rId16" action="ppaction://hlinksldjump"/>
            </p:cNvPr>
            <p:cNvSpPr>
              <a:spLocks noChangeAspect="1"/>
            </p:cNvSpPr>
            <p:nvPr/>
          </p:nvSpPr>
          <p:spPr>
            <a:xfrm>
              <a:off x="8784000" y="4068000"/>
              <a:ext cx="1188000" cy="1188000"/>
            </a:xfrm>
            <a:prstGeom prst="ellipse">
              <a:avLst/>
            </a:prstGeom>
            <a:solidFill>
              <a:schemeClr val="tx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35" name="Picture 34">
            <a:hlinkClick r:id="" action="ppaction://hlinkshowjump?jump=nextslide"/>
            <a:extLst>
              <a:ext uri="{FF2B5EF4-FFF2-40B4-BE49-F238E27FC236}">
                <a16:creationId xmlns:a16="http://schemas.microsoft.com/office/drawing/2014/main" id="{5D3E9091-3468-4411-AF03-CE6677338249}"/>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rot="10800000">
            <a:off x="828000" y="6534000"/>
            <a:ext cx="285913" cy="288000"/>
          </a:xfrm>
          <a:prstGeom prst="rect">
            <a:avLst/>
          </a:prstGeom>
        </p:spPr>
      </p:pic>
      <p:pic>
        <p:nvPicPr>
          <p:cNvPr id="40" name="Picture 39">
            <a:hlinkClick r:id="rId18" action="ppaction://hlinksldjump"/>
            <a:extLst>
              <a:ext uri="{FF2B5EF4-FFF2-40B4-BE49-F238E27FC236}">
                <a16:creationId xmlns:a16="http://schemas.microsoft.com/office/drawing/2014/main" id="{1DE6C996-7F7D-46C0-84CA-4D025ACDD619}"/>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108000" y="6534000"/>
            <a:ext cx="288001" cy="288000"/>
          </a:xfrm>
          <a:prstGeom prst="rect">
            <a:avLst/>
          </a:prstGeom>
        </p:spPr>
      </p:pic>
      <p:pic>
        <p:nvPicPr>
          <p:cNvPr id="41" name="Picture 40">
            <a:hlinkClick r:id="" action="ppaction://hlinkshowjump?jump=previousslide"/>
            <a:extLst>
              <a:ext uri="{FF2B5EF4-FFF2-40B4-BE49-F238E27FC236}">
                <a16:creationId xmlns:a16="http://schemas.microsoft.com/office/drawing/2014/main" id="{5D3E9091-3468-4411-AF03-CE6677338249}"/>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468000" y="6534000"/>
            <a:ext cx="285913" cy="288000"/>
          </a:xfrm>
          <a:prstGeom prst="rect">
            <a:avLst/>
          </a:prstGeom>
        </p:spPr>
      </p:pic>
      <p:sp>
        <p:nvSpPr>
          <p:cNvPr id="5" name="Slide Number Placeholder 4"/>
          <p:cNvSpPr>
            <a:spLocks noGrp="1"/>
          </p:cNvSpPr>
          <p:nvPr>
            <p:ph type="sldNum" sz="quarter" idx="10"/>
          </p:nvPr>
        </p:nvSpPr>
        <p:spPr/>
        <p:txBody>
          <a:bodyPr/>
          <a:lstStyle/>
          <a:p>
            <a:pPr>
              <a:defRPr/>
            </a:pPr>
            <a:fld id="{C99BD540-CAF4-4BC4-AA40-D496466E7C29}" type="slidenum">
              <a:rPr lang="en-GB" altLang="en-US" smtClean="0"/>
              <a:pPr>
                <a:defRPr/>
              </a:pPr>
              <a:t>9</a:t>
            </a:fld>
            <a:endParaRPr lang="en-GB" altLang="en-US" dirty="0"/>
          </a:p>
        </p:txBody>
      </p:sp>
      <p:grpSp>
        <p:nvGrpSpPr>
          <p:cNvPr id="6" name="Group 5"/>
          <p:cNvGrpSpPr/>
          <p:nvPr/>
        </p:nvGrpSpPr>
        <p:grpSpPr>
          <a:xfrm>
            <a:off x="9907865" y="4432908"/>
            <a:ext cx="1983600" cy="1697870"/>
            <a:chOff x="10172013" y="4113000"/>
            <a:chExt cx="1983600" cy="1697870"/>
          </a:xfrm>
        </p:grpSpPr>
        <p:sp>
          <p:nvSpPr>
            <p:cNvPr id="23" name="Oval 22">
              <a:hlinkClick r:id="rId20" action="ppaction://hlinksldjump"/>
            </p:cNvPr>
            <p:cNvSpPr>
              <a:spLocks noChangeAspect="1"/>
            </p:cNvSpPr>
            <p:nvPr/>
          </p:nvSpPr>
          <p:spPr>
            <a:xfrm>
              <a:off x="10571186" y="4113000"/>
              <a:ext cx="1188000" cy="1188000"/>
            </a:xfrm>
            <a:prstGeom prst="ellipse">
              <a:avLst/>
            </a:prstGeom>
            <a:solidFill>
              <a:schemeClr val="tx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Network">
              <a:extLst>
                <a:ext uri="{FF2B5EF4-FFF2-40B4-BE49-F238E27FC236}">
                  <a16:creationId xmlns:a16="http://schemas.microsoft.com/office/drawing/2014/main" id="{4D806F25-5CBB-4D67-B1BB-9569AE73172B}"/>
                </a:ext>
              </a:extLst>
            </p:cNvPr>
            <p:cNvGrpSpPr>
              <a:grpSpLocks noChangeAspect="1"/>
            </p:cNvGrpSpPr>
            <p:nvPr>
              <p:custDataLst>
                <p:tags r:id="rId1"/>
              </p:custDataLst>
            </p:nvPr>
          </p:nvGrpSpPr>
          <p:grpSpPr bwMode="auto">
            <a:xfrm>
              <a:off x="10838440" y="4391700"/>
              <a:ext cx="653491" cy="648000"/>
              <a:chOff x="5" y="5"/>
              <a:chExt cx="476" cy="472"/>
            </a:xfrm>
            <a:solidFill>
              <a:schemeClr val="bg1"/>
            </a:solidFill>
          </p:grpSpPr>
          <p:sp>
            <p:nvSpPr>
              <p:cNvPr id="27" name="Network">
                <a:hlinkClick r:id="rId20" action="ppaction://hlinksldjump"/>
                <a:extLst>
                  <a:ext uri="{FF2B5EF4-FFF2-40B4-BE49-F238E27FC236}">
                    <a16:creationId xmlns:a16="http://schemas.microsoft.com/office/drawing/2014/main" id="{EA09BB17-093F-4900-88E7-3A9E270BDCAA}"/>
                  </a:ext>
                </a:extLst>
              </p:cNvPr>
              <p:cNvSpPr>
                <a:spLocks noEditPoints="1"/>
              </p:cNvSpPr>
              <p:nvPr>
                <p:custDataLst>
                  <p:tags r:id="rId2"/>
                </p:custDataLst>
              </p:nvPr>
            </p:nvSpPr>
            <p:spPr bwMode="auto">
              <a:xfrm>
                <a:off x="150" y="150"/>
                <a:ext cx="184" cy="184"/>
              </a:xfrm>
              <a:custGeom>
                <a:avLst/>
                <a:gdLst>
                  <a:gd name="T0" fmla="*/ 262 w 491"/>
                  <a:gd name="T1" fmla="*/ 489 h 489"/>
                  <a:gd name="T2" fmla="*/ 0 w 491"/>
                  <a:gd name="T3" fmla="*/ 263 h 489"/>
                  <a:gd name="T4" fmla="*/ 226 w 491"/>
                  <a:gd name="T5" fmla="*/ 0 h 489"/>
                  <a:gd name="T6" fmla="*/ 431 w 491"/>
                  <a:gd name="T7" fmla="*/ 69 h 489"/>
                  <a:gd name="T8" fmla="*/ 489 w 491"/>
                  <a:gd name="T9" fmla="*/ 252 h 489"/>
                  <a:gd name="T10" fmla="*/ 489 w 491"/>
                  <a:gd name="T11" fmla="*/ 263 h 489"/>
                  <a:gd name="T12" fmla="*/ 262 w 491"/>
                  <a:gd name="T13" fmla="*/ 489 h 489"/>
                  <a:gd name="T14" fmla="*/ 226 w 491"/>
                  <a:gd name="T15" fmla="*/ 126 h 489"/>
                  <a:gd name="T16" fmla="*/ 125 w 491"/>
                  <a:gd name="T17" fmla="*/ 263 h 489"/>
                  <a:gd name="T18" fmla="*/ 262 w 491"/>
                  <a:gd name="T19" fmla="*/ 364 h 489"/>
                  <a:gd name="T20" fmla="*/ 363 w 491"/>
                  <a:gd name="T21" fmla="*/ 263 h 489"/>
                  <a:gd name="T22" fmla="*/ 363 w 491"/>
                  <a:gd name="T23" fmla="*/ 250 h 489"/>
                  <a:gd name="T24" fmla="*/ 342 w 491"/>
                  <a:gd name="T25" fmla="*/ 157 h 489"/>
                  <a:gd name="T26" fmla="*/ 226 w 491"/>
                  <a:gd name="T27" fmla="*/ 126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1" h="489">
                    <a:moveTo>
                      <a:pt x="262" y="489"/>
                    </a:moveTo>
                    <a:cubicBezTo>
                      <a:pt x="105" y="489"/>
                      <a:pt x="0" y="398"/>
                      <a:pt x="0" y="263"/>
                    </a:cubicBezTo>
                    <a:cubicBezTo>
                      <a:pt x="0" y="100"/>
                      <a:pt x="117" y="0"/>
                      <a:pt x="226" y="0"/>
                    </a:cubicBezTo>
                    <a:cubicBezTo>
                      <a:pt x="317" y="0"/>
                      <a:pt x="386" y="23"/>
                      <a:pt x="431" y="69"/>
                    </a:cubicBezTo>
                    <a:cubicBezTo>
                      <a:pt x="491" y="130"/>
                      <a:pt x="490" y="210"/>
                      <a:pt x="489" y="252"/>
                    </a:cubicBezTo>
                    <a:cubicBezTo>
                      <a:pt x="489" y="256"/>
                      <a:pt x="489" y="260"/>
                      <a:pt x="489" y="263"/>
                    </a:cubicBezTo>
                    <a:cubicBezTo>
                      <a:pt x="489" y="344"/>
                      <a:pt x="413" y="489"/>
                      <a:pt x="262" y="489"/>
                    </a:cubicBezTo>
                    <a:close/>
                    <a:moveTo>
                      <a:pt x="226" y="126"/>
                    </a:moveTo>
                    <a:cubicBezTo>
                      <a:pt x="192" y="126"/>
                      <a:pt x="125" y="167"/>
                      <a:pt x="125" y="263"/>
                    </a:cubicBezTo>
                    <a:cubicBezTo>
                      <a:pt x="125" y="300"/>
                      <a:pt x="143" y="364"/>
                      <a:pt x="262" y="364"/>
                    </a:cubicBezTo>
                    <a:cubicBezTo>
                      <a:pt x="332" y="364"/>
                      <a:pt x="363" y="286"/>
                      <a:pt x="363" y="263"/>
                    </a:cubicBezTo>
                    <a:cubicBezTo>
                      <a:pt x="363" y="259"/>
                      <a:pt x="363" y="254"/>
                      <a:pt x="363" y="250"/>
                    </a:cubicBezTo>
                    <a:cubicBezTo>
                      <a:pt x="364" y="221"/>
                      <a:pt x="365" y="181"/>
                      <a:pt x="342" y="157"/>
                    </a:cubicBezTo>
                    <a:cubicBezTo>
                      <a:pt x="322" y="136"/>
                      <a:pt x="282" y="126"/>
                      <a:pt x="226" y="12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Network">
                <a:hlinkClick r:id="rId20" action="ppaction://hlinksldjump"/>
                <a:extLst>
                  <a:ext uri="{FF2B5EF4-FFF2-40B4-BE49-F238E27FC236}">
                    <a16:creationId xmlns:a16="http://schemas.microsoft.com/office/drawing/2014/main" id="{20AE92DC-2915-4684-9B71-EA613E5162B7}"/>
                  </a:ext>
                </a:extLst>
              </p:cNvPr>
              <p:cNvSpPr>
                <a:spLocks/>
              </p:cNvSpPr>
              <p:nvPr>
                <p:custDataLst>
                  <p:tags r:id="rId3"/>
                </p:custDataLst>
              </p:nvPr>
            </p:nvSpPr>
            <p:spPr bwMode="auto">
              <a:xfrm>
                <a:off x="5" y="5"/>
                <a:ext cx="210" cy="208"/>
              </a:xfrm>
              <a:custGeom>
                <a:avLst/>
                <a:gdLst>
                  <a:gd name="T0" fmla="*/ 491 w 560"/>
                  <a:gd name="T1" fmla="*/ 552 h 552"/>
                  <a:gd name="T2" fmla="*/ 445 w 560"/>
                  <a:gd name="T3" fmla="*/ 532 h 552"/>
                  <a:gd name="T4" fmla="*/ 252 w 560"/>
                  <a:gd name="T5" fmla="*/ 337 h 552"/>
                  <a:gd name="T6" fmla="*/ 22 w 560"/>
                  <a:gd name="T7" fmla="*/ 110 h 552"/>
                  <a:gd name="T8" fmla="*/ 31 w 560"/>
                  <a:gd name="T9" fmla="*/ 21 h 552"/>
                  <a:gd name="T10" fmla="*/ 119 w 560"/>
                  <a:gd name="T11" fmla="*/ 30 h 552"/>
                  <a:gd name="T12" fmla="*/ 335 w 560"/>
                  <a:gd name="T13" fmla="*/ 244 h 552"/>
                  <a:gd name="T14" fmla="*/ 536 w 560"/>
                  <a:gd name="T15" fmla="*/ 446 h 552"/>
                  <a:gd name="T16" fmla="*/ 534 w 560"/>
                  <a:gd name="T17" fmla="*/ 535 h 552"/>
                  <a:gd name="T18" fmla="*/ 491 w 560"/>
                  <a:gd name="T19" fmla="*/ 552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0" h="552">
                    <a:moveTo>
                      <a:pt x="491" y="552"/>
                    </a:moveTo>
                    <a:cubicBezTo>
                      <a:pt x="474" y="552"/>
                      <a:pt x="457" y="545"/>
                      <a:pt x="445" y="532"/>
                    </a:cubicBezTo>
                    <a:cubicBezTo>
                      <a:pt x="443" y="530"/>
                      <a:pt x="316" y="395"/>
                      <a:pt x="252" y="337"/>
                    </a:cubicBezTo>
                    <a:cubicBezTo>
                      <a:pt x="203" y="293"/>
                      <a:pt x="88" y="191"/>
                      <a:pt x="22" y="110"/>
                    </a:cubicBezTo>
                    <a:cubicBezTo>
                      <a:pt x="0" y="83"/>
                      <a:pt x="4" y="43"/>
                      <a:pt x="31" y="21"/>
                    </a:cubicBezTo>
                    <a:cubicBezTo>
                      <a:pt x="58" y="0"/>
                      <a:pt x="98" y="3"/>
                      <a:pt x="119" y="30"/>
                    </a:cubicBezTo>
                    <a:cubicBezTo>
                      <a:pt x="179" y="104"/>
                      <a:pt x="293" y="205"/>
                      <a:pt x="335" y="244"/>
                    </a:cubicBezTo>
                    <a:cubicBezTo>
                      <a:pt x="404" y="305"/>
                      <a:pt x="531" y="440"/>
                      <a:pt x="536" y="446"/>
                    </a:cubicBezTo>
                    <a:cubicBezTo>
                      <a:pt x="560" y="471"/>
                      <a:pt x="559" y="511"/>
                      <a:pt x="534" y="535"/>
                    </a:cubicBezTo>
                    <a:cubicBezTo>
                      <a:pt x="521" y="546"/>
                      <a:pt x="506" y="552"/>
                      <a:pt x="491" y="55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Network">
                <a:hlinkClick r:id="rId20" action="ppaction://hlinksldjump"/>
                <a:extLst>
                  <a:ext uri="{FF2B5EF4-FFF2-40B4-BE49-F238E27FC236}">
                    <a16:creationId xmlns:a16="http://schemas.microsoft.com/office/drawing/2014/main" id="{C4E93C12-B295-4BB2-AF12-B19A86770CAB}"/>
                  </a:ext>
                </a:extLst>
              </p:cNvPr>
              <p:cNvSpPr>
                <a:spLocks/>
              </p:cNvSpPr>
              <p:nvPr>
                <p:custDataLst>
                  <p:tags r:id="rId4"/>
                </p:custDataLst>
              </p:nvPr>
            </p:nvSpPr>
            <p:spPr bwMode="auto">
              <a:xfrm>
                <a:off x="271" y="272"/>
                <a:ext cx="208" cy="205"/>
              </a:xfrm>
              <a:custGeom>
                <a:avLst/>
                <a:gdLst>
                  <a:gd name="T0" fmla="*/ 484 w 555"/>
                  <a:gd name="T1" fmla="*/ 546 h 546"/>
                  <a:gd name="T2" fmla="*/ 436 w 555"/>
                  <a:gd name="T3" fmla="*/ 523 h 546"/>
                  <a:gd name="T4" fmla="*/ 220 w 555"/>
                  <a:gd name="T5" fmla="*/ 310 h 546"/>
                  <a:gd name="T6" fmla="*/ 24 w 555"/>
                  <a:gd name="T7" fmla="*/ 112 h 546"/>
                  <a:gd name="T8" fmla="*/ 26 w 555"/>
                  <a:gd name="T9" fmla="*/ 23 h 546"/>
                  <a:gd name="T10" fmla="*/ 115 w 555"/>
                  <a:gd name="T11" fmla="*/ 26 h 546"/>
                  <a:gd name="T12" fmla="*/ 304 w 555"/>
                  <a:gd name="T13" fmla="*/ 216 h 546"/>
                  <a:gd name="T14" fmla="*/ 533 w 555"/>
                  <a:gd name="T15" fmla="*/ 443 h 546"/>
                  <a:gd name="T16" fmla="*/ 524 w 555"/>
                  <a:gd name="T17" fmla="*/ 532 h 546"/>
                  <a:gd name="T18" fmla="*/ 484 w 555"/>
                  <a:gd name="T19" fmla="*/ 54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5" h="546">
                    <a:moveTo>
                      <a:pt x="484" y="546"/>
                    </a:moveTo>
                    <a:cubicBezTo>
                      <a:pt x="466" y="546"/>
                      <a:pt x="448" y="538"/>
                      <a:pt x="436" y="523"/>
                    </a:cubicBezTo>
                    <a:cubicBezTo>
                      <a:pt x="376" y="450"/>
                      <a:pt x="262" y="348"/>
                      <a:pt x="220" y="310"/>
                    </a:cubicBezTo>
                    <a:cubicBezTo>
                      <a:pt x="151" y="248"/>
                      <a:pt x="29" y="118"/>
                      <a:pt x="24" y="112"/>
                    </a:cubicBezTo>
                    <a:cubicBezTo>
                      <a:pt x="0" y="87"/>
                      <a:pt x="1" y="47"/>
                      <a:pt x="26" y="23"/>
                    </a:cubicBezTo>
                    <a:cubicBezTo>
                      <a:pt x="52" y="0"/>
                      <a:pt x="91" y="1"/>
                      <a:pt x="115" y="26"/>
                    </a:cubicBezTo>
                    <a:cubicBezTo>
                      <a:pt x="116" y="28"/>
                      <a:pt x="239" y="158"/>
                      <a:pt x="304" y="216"/>
                    </a:cubicBezTo>
                    <a:cubicBezTo>
                      <a:pt x="353" y="260"/>
                      <a:pt x="467" y="363"/>
                      <a:pt x="533" y="443"/>
                    </a:cubicBezTo>
                    <a:cubicBezTo>
                      <a:pt x="555" y="470"/>
                      <a:pt x="551" y="510"/>
                      <a:pt x="524" y="532"/>
                    </a:cubicBezTo>
                    <a:cubicBezTo>
                      <a:pt x="512" y="541"/>
                      <a:pt x="498" y="546"/>
                      <a:pt x="484" y="5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Network">
                <a:hlinkClick r:id="rId15" action="ppaction://hlinksldjump"/>
                <a:extLst>
                  <a:ext uri="{FF2B5EF4-FFF2-40B4-BE49-F238E27FC236}">
                    <a16:creationId xmlns:a16="http://schemas.microsoft.com/office/drawing/2014/main" id="{5CE932B5-A3A1-4058-AF7C-25791E6B7815}"/>
                  </a:ext>
                </a:extLst>
              </p:cNvPr>
              <p:cNvSpPr>
                <a:spLocks/>
              </p:cNvSpPr>
              <p:nvPr>
                <p:custDataLst>
                  <p:tags r:id="rId5"/>
                </p:custDataLst>
              </p:nvPr>
            </p:nvSpPr>
            <p:spPr bwMode="auto">
              <a:xfrm>
                <a:off x="5" y="5"/>
                <a:ext cx="199" cy="196"/>
              </a:xfrm>
              <a:custGeom>
                <a:avLst/>
                <a:gdLst>
                  <a:gd name="T0" fmla="*/ 71 w 530"/>
                  <a:gd name="T1" fmla="*/ 521 h 521"/>
                  <a:gd name="T2" fmla="*/ 23 w 530"/>
                  <a:gd name="T3" fmla="*/ 499 h 521"/>
                  <a:gd name="T4" fmla="*/ 30 w 530"/>
                  <a:gd name="T5" fmla="*/ 411 h 521"/>
                  <a:gd name="T6" fmla="*/ 165 w 530"/>
                  <a:gd name="T7" fmla="*/ 284 h 521"/>
                  <a:gd name="T8" fmla="*/ 260 w 530"/>
                  <a:gd name="T9" fmla="*/ 188 h 521"/>
                  <a:gd name="T10" fmla="*/ 411 w 530"/>
                  <a:gd name="T11" fmla="*/ 30 h 521"/>
                  <a:gd name="T12" fmla="*/ 499 w 530"/>
                  <a:gd name="T13" fmla="*/ 22 h 521"/>
                  <a:gd name="T14" fmla="*/ 508 w 530"/>
                  <a:gd name="T15" fmla="*/ 110 h 521"/>
                  <a:gd name="T16" fmla="*/ 348 w 530"/>
                  <a:gd name="T17" fmla="*/ 278 h 521"/>
                  <a:gd name="T18" fmla="*/ 256 w 530"/>
                  <a:gd name="T19" fmla="*/ 370 h 521"/>
                  <a:gd name="T20" fmla="*/ 111 w 530"/>
                  <a:gd name="T21" fmla="*/ 507 h 521"/>
                  <a:gd name="T22" fmla="*/ 71 w 530"/>
                  <a:gd name="T23" fmla="*/ 521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0" h="521">
                    <a:moveTo>
                      <a:pt x="71" y="521"/>
                    </a:moveTo>
                    <a:cubicBezTo>
                      <a:pt x="53" y="521"/>
                      <a:pt x="35" y="514"/>
                      <a:pt x="23" y="499"/>
                    </a:cubicBezTo>
                    <a:cubicBezTo>
                      <a:pt x="0" y="473"/>
                      <a:pt x="4" y="433"/>
                      <a:pt x="30" y="411"/>
                    </a:cubicBezTo>
                    <a:cubicBezTo>
                      <a:pt x="31" y="410"/>
                      <a:pt x="104" y="348"/>
                      <a:pt x="165" y="284"/>
                    </a:cubicBezTo>
                    <a:cubicBezTo>
                      <a:pt x="195" y="252"/>
                      <a:pt x="228" y="220"/>
                      <a:pt x="260" y="188"/>
                    </a:cubicBezTo>
                    <a:cubicBezTo>
                      <a:pt x="313" y="136"/>
                      <a:pt x="368" y="82"/>
                      <a:pt x="411" y="30"/>
                    </a:cubicBezTo>
                    <a:cubicBezTo>
                      <a:pt x="433" y="3"/>
                      <a:pt x="473" y="0"/>
                      <a:pt x="499" y="22"/>
                    </a:cubicBezTo>
                    <a:cubicBezTo>
                      <a:pt x="526" y="44"/>
                      <a:pt x="530" y="83"/>
                      <a:pt x="508" y="110"/>
                    </a:cubicBezTo>
                    <a:cubicBezTo>
                      <a:pt x="461" y="167"/>
                      <a:pt x="403" y="223"/>
                      <a:pt x="348" y="278"/>
                    </a:cubicBezTo>
                    <a:cubicBezTo>
                      <a:pt x="317" y="308"/>
                      <a:pt x="285" y="340"/>
                      <a:pt x="256" y="370"/>
                    </a:cubicBezTo>
                    <a:cubicBezTo>
                      <a:pt x="190" y="440"/>
                      <a:pt x="115" y="504"/>
                      <a:pt x="111" y="507"/>
                    </a:cubicBezTo>
                    <a:cubicBezTo>
                      <a:pt x="100" y="516"/>
                      <a:pt x="85" y="521"/>
                      <a:pt x="71" y="5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Network">
                <a:hlinkClick r:id="rId15" action="ppaction://hlinksldjump"/>
                <a:extLst>
                  <a:ext uri="{FF2B5EF4-FFF2-40B4-BE49-F238E27FC236}">
                    <a16:creationId xmlns:a16="http://schemas.microsoft.com/office/drawing/2014/main" id="{DA709524-D051-4F6B-A68D-3D6851915292}"/>
                  </a:ext>
                </a:extLst>
              </p:cNvPr>
              <p:cNvSpPr>
                <a:spLocks/>
              </p:cNvSpPr>
              <p:nvPr>
                <p:custDataLst>
                  <p:tags r:id="rId6"/>
                </p:custDataLst>
              </p:nvPr>
            </p:nvSpPr>
            <p:spPr bwMode="auto">
              <a:xfrm>
                <a:off x="276" y="276"/>
                <a:ext cx="199" cy="197"/>
              </a:xfrm>
              <a:custGeom>
                <a:avLst/>
                <a:gdLst>
                  <a:gd name="T0" fmla="*/ 71 w 530"/>
                  <a:gd name="T1" fmla="*/ 521 h 521"/>
                  <a:gd name="T2" fmla="*/ 23 w 530"/>
                  <a:gd name="T3" fmla="*/ 499 h 521"/>
                  <a:gd name="T4" fmla="*/ 30 w 530"/>
                  <a:gd name="T5" fmla="*/ 411 h 521"/>
                  <a:gd name="T6" fmla="*/ 165 w 530"/>
                  <a:gd name="T7" fmla="*/ 284 h 521"/>
                  <a:gd name="T8" fmla="*/ 260 w 530"/>
                  <a:gd name="T9" fmla="*/ 189 h 521"/>
                  <a:gd name="T10" fmla="*/ 411 w 530"/>
                  <a:gd name="T11" fmla="*/ 30 h 521"/>
                  <a:gd name="T12" fmla="*/ 499 w 530"/>
                  <a:gd name="T13" fmla="*/ 22 h 521"/>
                  <a:gd name="T14" fmla="*/ 508 w 530"/>
                  <a:gd name="T15" fmla="*/ 110 h 521"/>
                  <a:gd name="T16" fmla="*/ 348 w 530"/>
                  <a:gd name="T17" fmla="*/ 278 h 521"/>
                  <a:gd name="T18" fmla="*/ 256 w 530"/>
                  <a:gd name="T19" fmla="*/ 370 h 521"/>
                  <a:gd name="T20" fmla="*/ 111 w 530"/>
                  <a:gd name="T21" fmla="*/ 507 h 521"/>
                  <a:gd name="T22" fmla="*/ 71 w 530"/>
                  <a:gd name="T23" fmla="*/ 521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0" h="521">
                    <a:moveTo>
                      <a:pt x="71" y="521"/>
                    </a:moveTo>
                    <a:cubicBezTo>
                      <a:pt x="53" y="521"/>
                      <a:pt x="35" y="514"/>
                      <a:pt x="23" y="499"/>
                    </a:cubicBezTo>
                    <a:cubicBezTo>
                      <a:pt x="0" y="473"/>
                      <a:pt x="4" y="433"/>
                      <a:pt x="30" y="411"/>
                    </a:cubicBezTo>
                    <a:cubicBezTo>
                      <a:pt x="31" y="410"/>
                      <a:pt x="104" y="349"/>
                      <a:pt x="165" y="284"/>
                    </a:cubicBezTo>
                    <a:cubicBezTo>
                      <a:pt x="195" y="252"/>
                      <a:pt x="228" y="220"/>
                      <a:pt x="260" y="189"/>
                    </a:cubicBezTo>
                    <a:cubicBezTo>
                      <a:pt x="313" y="136"/>
                      <a:pt x="368" y="82"/>
                      <a:pt x="411" y="30"/>
                    </a:cubicBezTo>
                    <a:cubicBezTo>
                      <a:pt x="433" y="3"/>
                      <a:pt x="473" y="0"/>
                      <a:pt x="499" y="22"/>
                    </a:cubicBezTo>
                    <a:cubicBezTo>
                      <a:pt x="526" y="44"/>
                      <a:pt x="530" y="83"/>
                      <a:pt x="508" y="110"/>
                    </a:cubicBezTo>
                    <a:cubicBezTo>
                      <a:pt x="461" y="167"/>
                      <a:pt x="403" y="223"/>
                      <a:pt x="348" y="278"/>
                    </a:cubicBezTo>
                    <a:cubicBezTo>
                      <a:pt x="317" y="309"/>
                      <a:pt x="285" y="340"/>
                      <a:pt x="256" y="370"/>
                    </a:cubicBezTo>
                    <a:cubicBezTo>
                      <a:pt x="190" y="440"/>
                      <a:pt x="114" y="504"/>
                      <a:pt x="111" y="507"/>
                    </a:cubicBezTo>
                    <a:cubicBezTo>
                      <a:pt x="100" y="517"/>
                      <a:pt x="85" y="521"/>
                      <a:pt x="71" y="5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Network">
                <a:extLst>
                  <a:ext uri="{FF2B5EF4-FFF2-40B4-BE49-F238E27FC236}">
                    <a16:creationId xmlns:a16="http://schemas.microsoft.com/office/drawing/2014/main" id="{D4434342-A929-4283-BA20-BD8E57BFE165}"/>
                  </a:ext>
                </a:extLst>
              </p:cNvPr>
              <p:cNvSpPr>
                <a:spLocks/>
              </p:cNvSpPr>
              <p:nvPr>
                <p:custDataLst>
                  <p:tags r:id="rId7"/>
                </p:custDataLst>
              </p:nvPr>
            </p:nvSpPr>
            <p:spPr bwMode="auto">
              <a:xfrm>
                <a:off x="271" y="5"/>
                <a:ext cx="210" cy="208"/>
              </a:xfrm>
              <a:custGeom>
                <a:avLst/>
                <a:gdLst>
                  <a:gd name="T0" fmla="*/ 69 w 559"/>
                  <a:gd name="T1" fmla="*/ 553 h 553"/>
                  <a:gd name="T2" fmla="*/ 24 w 559"/>
                  <a:gd name="T3" fmla="*/ 534 h 553"/>
                  <a:gd name="T4" fmla="*/ 26 w 559"/>
                  <a:gd name="T5" fmla="*/ 445 h 553"/>
                  <a:gd name="T6" fmla="*/ 221 w 559"/>
                  <a:gd name="T7" fmla="*/ 252 h 553"/>
                  <a:gd name="T8" fmla="*/ 448 w 559"/>
                  <a:gd name="T9" fmla="*/ 22 h 553"/>
                  <a:gd name="T10" fmla="*/ 537 w 559"/>
                  <a:gd name="T11" fmla="*/ 31 h 553"/>
                  <a:gd name="T12" fmla="*/ 528 w 559"/>
                  <a:gd name="T13" fmla="*/ 119 h 553"/>
                  <a:gd name="T14" fmla="*/ 315 w 559"/>
                  <a:gd name="T15" fmla="*/ 335 h 553"/>
                  <a:gd name="T16" fmla="*/ 112 w 559"/>
                  <a:gd name="T17" fmla="*/ 536 h 553"/>
                  <a:gd name="T18" fmla="*/ 69 w 559"/>
                  <a:gd name="T19" fmla="*/ 553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9" h="553">
                    <a:moveTo>
                      <a:pt x="69" y="553"/>
                    </a:moveTo>
                    <a:cubicBezTo>
                      <a:pt x="53" y="553"/>
                      <a:pt x="36" y="547"/>
                      <a:pt x="24" y="534"/>
                    </a:cubicBezTo>
                    <a:cubicBezTo>
                      <a:pt x="0" y="508"/>
                      <a:pt x="1" y="468"/>
                      <a:pt x="26" y="445"/>
                    </a:cubicBezTo>
                    <a:cubicBezTo>
                      <a:pt x="28" y="443"/>
                      <a:pt x="163" y="316"/>
                      <a:pt x="221" y="252"/>
                    </a:cubicBezTo>
                    <a:cubicBezTo>
                      <a:pt x="265" y="203"/>
                      <a:pt x="368" y="88"/>
                      <a:pt x="448" y="22"/>
                    </a:cubicBezTo>
                    <a:cubicBezTo>
                      <a:pt x="475" y="0"/>
                      <a:pt x="515" y="4"/>
                      <a:pt x="537" y="31"/>
                    </a:cubicBezTo>
                    <a:cubicBezTo>
                      <a:pt x="559" y="58"/>
                      <a:pt x="555" y="98"/>
                      <a:pt x="528" y="119"/>
                    </a:cubicBezTo>
                    <a:cubicBezTo>
                      <a:pt x="455" y="179"/>
                      <a:pt x="353" y="293"/>
                      <a:pt x="315" y="335"/>
                    </a:cubicBezTo>
                    <a:cubicBezTo>
                      <a:pt x="253" y="404"/>
                      <a:pt x="118" y="531"/>
                      <a:pt x="112" y="536"/>
                    </a:cubicBezTo>
                    <a:cubicBezTo>
                      <a:pt x="100" y="548"/>
                      <a:pt x="85" y="553"/>
                      <a:pt x="69" y="55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Network">
                <a:hlinkClick r:id="rId20" action="ppaction://hlinksldjump"/>
                <a:extLst>
                  <a:ext uri="{FF2B5EF4-FFF2-40B4-BE49-F238E27FC236}">
                    <a16:creationId xmlns:a16="http://schemas.microsoft.com/office/drawing/2014/main" id="{AD54261B-371F-4E66-9B15-8DA52FC8BE86}"/>
                  </a:ext>
                </a:extLst>
              </p:cNvPr>
              <p:cNvSpPr>
                <a:spLocks/>
              </p:cNvSpPr>
              <p:nvPr>
                <p:custDataLst>
                  <p:tags r:id="rId8"/>
                </p:custDataLst>
              </p:nvPr>
            </p:nvSpPr>
            <p:spPr bwMode="auto">
              <a:xfrm>
                <a:off x="7" y="272"/>
                <a:ext cx="208" cy="205"/>
              </a:xfrm>
              <a:custGeom>
                <a:avLst/>
                <a:gdLst>
                  <a:gd name="T0" fmla="*/ 70 w 554"/>
                  <a:gd name="T1" fmla="*/ 547 h 547"/>
                  <a:gd name="T2" fmla="*/ 22 w 554"/>
                  <a:gd name="T3" fmla="*/ 524 h 547"/>
                  <a:gd name="T4" fmla="*/ 30 w 554"/>
                  <a:gd name="T5" fmla="*/ 436 h 547"/>
                  <a:gd name="T6" fmla="*/ 244 w 554"/>
                  <a:gd name="T7" fmla="*/ 220 h 547"/>
                  <a:gd name="T8" fmla="*/ 441 w 554"/>
                  <a:gd name="T9" fmla="*/ 24 h 547"/>
                  <a:gd name="T10" fmla="*/ 530 w 554"/>
                  <a:gd name="T11" fmla="*/ 26 h 547"/>
                  <a:gd name="T12" fmla="*/ 527 w 554"/>
                  <a:gd name="T13" fmla="*/ 115 h 547"/>
                  <a:gd name="T14" fmla="*/ 337 w 554"/>
                  <a:gd name="T15" fmla="*/ 304 h 547"/>
                  <a:gd name="T16" fmla="*/ 110 w 554"/>
                  <a:gd name="T17" fmla="*/ 533 h 547"/>
                  <a:gd name="T18" fmla="*/ 70 w 554"/>
                  <a:gd name="T19" fmla="*/ 547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4" h="547">
                    <a:moveTo>
                      <a:pt x="70" y="547"/>
                    </a:moveTo>
                    <a:cubicBezTo>
                      <a:pt x="52" y="547"/>
                      <a:pt x="34" y="539"/>
                      <a:pt x="22" y="524"/>
                    </a:cubicBezTo>
                    <a:cubicBezTo>
                      <a:pt x="0" y="497"/>
                      <a:pt x="4" y="458"/>
                      <a:pt x="30" y="436"/>
                    </a:cubicBezTo>
                    <a:cubicBezTo>
                      <a:pt x="104" y="376"/>
                      <a:pt x="205" y="262"/>
                      <a:pt x="244" y="220"/>
                    </a:cubicBezTo>
                    <a:cubicBezTo>
                      <a:pt x="305" y="151"/>
                      <a:pt x="436" y="29"/>
                      <a:pt x="441" y="24"/>
                    </a:cubicBezTo>
                    <a:cubicBezTo>
                      <a:pt x="466" y="0"/>
                      <a:pt x="506" y="1"/>
                      <a:pt x="530" y="26"/>
                    </a:cubicBezTo>
                    <a:cubicBezTo>
                      <a:pt x="554" y="52"/>
                      <a:pt x="552" y="91"/>
                      <a:pt x="527" y="115"/>
                    </a:cubicBezTo>
                    <a:cubicBezTo>
                      <a:pt x="526" y="116"/>
                      <a:pt x="395" y="239"/>
                      <a:pt x="337" y="304"/>
                    </a:cubicBezTo>
                    <a:cubicBezTo>
                      <a:pt x="293" y="353"/>
                      <a:pt x="191" y="467"/>
                      <a:pt x="110" y="533"/>
                    </a:cubicBezTo>
                    <a:cubicBezTo>
                      <a:pt x="98" y="543"/>
                      <a:pt x="84" y="547"/>
                      <a:pt x="70" y="54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Network">
                <a:hlinkClick r:id="rId20" action="ppaction://hlinksldjump"/>
                <a:extLst>
                  <a:ext uri="{FF2B5EF4-FFF2-40B4-BE49-F238E27FC236}">
                    <a16:creationId xmlns:a16="http://schemas.microsoft.com/office/drawing/2014/main" id="{242B94AF-48DF-4D24-B263-BDDA06971340}"/>
                  </a:ext>
                </a:extLst>
              </p:cNvPr>
              <p:cNvSpPr>
                <a:spLocks/>
              </p:cNvSpPr>
              <p:nvPr>
                <p:custDataLst>
                  <p:tags r:id="rId9"/>
                </p:custDataLst>
              </p:nvPr>
            </p:nvSpPr>
            <p:spPr bwMode="auto">
              <a:xfrm>
                <a:off x="281" y="5"/>
                <a:ext cx="200" cy="196"/>
              </a:xfrm>
              <a:custGeom>
                <a:avLst/>
                <a:gdLst>
                  <a:gd name="T0" fmla="*/ 459 w 530"/>
                  <a:gd name="T1" fmla="*/ 522 h 522"/>
                  <a:gd name="T2" fmla="*/ 419 w 530"/>
                  <a:gd name="T3" fmla="*/ 508 h 522"/>
                  <a:gd name="T4" fmla="*/ 251 w 530"/>
                  <a:gd name="T5" fmla="*/ 348 h 522"/>
                  <a:gd name="T6" fmla="*/ 159 w 530"/>
                  <a:gd name="T7" fmla="*/ 256 h 522"/>
                  <a:gd name="T8" fmla="*/ 23 w 530"/>
                  <a:gd name="T9" fmla="*/ 111 h 522"/>
                  <a:gd name="T10" fmla="*/ 30 w 530"/>
                  <a:gd name="T11" fmla="*/ 23 h 522"/>
                  <a:gd name="T12" fmla="*/ 119 w 530"/>
                  <a:gd name="T13" fmla="*/ 30 h 522"/>
                  <a:gd name="T14" fmla="*/ 245 w 530"/>
                  <a:gd name="T15" fmla="*/ 165 h 522"/>
                  <a:gd name="T16" fmla="*/ 341 w 530"/>
                  <a:gd name="T17" fmla="*/ 260 h 522"/>
                  <a:gd name="T18" fmla="*/ 499 w 530"/>
                  <a:gd name="T19" fmla="*/ 411 h 522"/>
                  <a:gd name="T20" fmla="*/ 508 w 530"/>
                  <a:gd name="T21" fmla="*/ 499 h 522"/>
                  <a:gd name="T22" fmla="*/ 459 w 530"/>
                  <a:gd name="T23" fmla="*/ 52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0" h="522">
                    <a:moveTo>
                      <a:pt x="459" y="522"/>
                    </a:moveTo>
                    <a:cubicBezTo>
                      <a:pt x="445" y="522"/>
                      <a:pt x="431" y="517"/>
                      <a:pt x="419" y="508"/>
                    </a:cubicBezTo>
                    <a:cubicBezTo>
                      <a:pt x="363" y="461"/>
                      <a:pt x="306" y="403"/>
                      <a:pt x="251" y="348"/>
                    </a:cubicBezTo>
                    <a:cubicBezTo>
                      <a:pt x="221" y="317"/>
                      <a:pt x="189" y="285"/>
                      <a:pt x="159" y="256"/>
                    </a:cubicBezTo>
                    <a:cubicBezTo>
                      <a:pt x="89" y="190"/>
                      <a:pt x="25" y="115"/>
                      <a:pt x="23" y="111"/>
                    </a:cubicBezTo>
                    <a:cubicBezTo>
                      <a:pt x="0" y="85"/>
                      <a:pt x="4" y="45"/>
                      <a:pt x="30" y="23"/>
                    </a:cubicBezTo>
                    <a:cubicBezTo>
                      <a:pt x="57" y="0"/>
                      <a:pt x="96" y="4"/>
                      <a:pt x="119" y="30"/>
                    </a:cubicBezTo>
                    <a:cubicBezTo>
                      <a:pt x="119" y="31"/>
                      <a:pt x="181" y="104"/>
                      <a:pt x="245" y="165"/>
                    </a:cubicBezTo>
                    <a:cubicBezTo>
                      <a:pt x="277" y="195"/>
                      <a:pt x="310" y="228"/>
                      <a:pt x="341" y="260"/>
                    </a:cubicBezTo>
                    <a:cubicBezTo>
                      <a:pt x="393" y="313"/>
                      <a:pt x="448" y="368"/>
                      <a:pt x="499" y="411"/>
                    </a:cubicBezTo>
                    <a:cubicBezTo>
                      <a:pt x="526" y="433"/>
                      <a:pt x="530" y="473"/>
                      <a:pt x="508" y="499"/>
                    </a:cubicBezTo>
                    <a:cubicBezTo>
                      <a:pt x="495" y="514"/>
                      <a:pt x="477" y="522"/>
                      <a:pt x="459" y="52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Network">
                <a:hlinkClick r:id="rId15" action="ppaction://hlinksldjump"/>
                <a:extLst>
                  <a:ext uri="{FF2B5EF4-FFF2-40B4-BE49-F238E27FC236}">
                    <a16:creationId xmlns:a16="http://schemas.microsoft.com/office/drawing/2014/main" id="{BB423FFD-8142-416C-A38D-655E1EF1ACDA}"/>
                  </a:ext>
                </a:extLst>
              </p:cNvPr>
              <p:cNvSpPr>
                <a:spLocks/>
              </p:cNvSpPr>
              <p:nvPr>
                <p:custDataLst>
                  <p:tags r:id="rId10"/>
                </p:custDataLst>
              </p:nvPr>
            </p:nvSpPr>
            <p:spPr bwMode="auto">
              <a:xfrm>
                <a:off x="11" y="276"/>
                <a:ext cx="199" cy="197"/>
              </a:xfrm>
              <a:custGeom>
                <a:avLst/>
                <a:gdLst>
                  <a:gd name="T0" fmla="*/ 459 w 530"/>
                  <a:gd name="T1" fmla="*/ 522 h 522"/>
                  <a:gd name="T2" fmla="*/ 419 w 530"/>
                  <a:gd name="T3" fmla="*/ 508 h 522"/>
                  <a:gd name="T4" fmla="*/ 251 w 530"/>
                  <a:gd name="T5" fmla="*/ 348 h 522"/>
                  <a:gd name="T6" fmla="*/ 159 w 530"/>
                  <a:gd name="T7" fmla="*/ 256 h 522"/>
                  <a:gd name="T8" fmla="*/ 23 w 530"/>
                  <a:gd name="T9" fmla="*/ 111 h 522"/>
                  <a:gd name="T10" fmla="*/ 30 w 530"/>
                  <a:gd name="T11" fmla="*/ 23 h 522"/>
                  <a:gd name="T12" fmla="*/ 119 w 530"/>
                  <a:gd name="T13" fmla="*/ 30 h 522"/>
                  <a:gd name="T14" fmla="*/ 245 w 530"/>
                  <a:gd name="T15" fmla="*/ 165 h 522"/>
                  <a:gd name="T16" fmla="*/ 341 w 530"/>
                  <a:gd name="T17" fmla="*/ 260 h 522"/>
                  <a:gd name="T18" fmla="*/ 499 w 530"/>
                  <a:gd name="T19" fmla="*/ 411 h 522"/>
                  <a:gd name="T20" fmla="*/ 508 w 530"/>
                  <a:gd name="T21" fmla="*/ 499 h 522"/>
                  <a:gd name="T22" fmla="*/ 459 w 530"/>
                  <a:gd name="T23" fmla="*/ 52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0" h="522">
                    <a:moveTo>
                      <a:pt x="459" y="522"/>
                    </a:moveTo>
                    <a:cubicBezTo>
                      <a:pt x="445" y="522"/>
                      <a:pt x="431" y="517"/>
                      <a:pt x="419" y="508"/>
                    </a:cubicBezTo>
                    <a:cubicBezTo>
                      <a:pt x="363" y="461"/>
                      <a:pt x="306" y="403"/>
                      <a:pt x="251" y="348"/>
                    </a:cubicBezTo>
                    <a:cubicBezTo>
                      <a:pt x="221" y="317"/>
                      <a:pt x="189" y="285"/>
                      <a:pt x="159" y="256"/>
                    </a:cubicBezTo>
                    <a:cubicBezTo>
                      <a:pt x="89" y="190"/>
                      <a:pt x="25" y="114"/>
                      <a:pt x="23" y="111"/>
                    </a:cubicBezTo>
                    <a:cubicBezTo>
                      <a:pt x="0" y="85"/>
                      <a:pt x="4" y="45"/>
                      <a:pt x="30" y="23"/>
                    </a:cubicBezTo>
                    <a:cubicBezTo>
                      <a:pt x="57" y="0"/>
                      <a:pt x="96" y="4"/>
                      <a:pt x="119" y="30"/>
                    </a:cubicBezTo>
                    <a:cubicBezTo>
                      <a:pt x="119" y="31"/>
                      <a:pt x="181" y="104"/>
                      <a:pt x="245" y="165"/>
                    </a:cubicBezTo>
                    <a:cubicBezTo>
                      <a:pt x="277" y="195"/>
                      <a:pt x="310" y="228"/>
                      <a:pt x="341" y="260"/>
                    </a:cubicBezTo>
                    <a:cubicBezTo>
                      <a:pt x="393" y="313"/>
                      <a:pt x="448" y="368"/>
                      <a:pt x="499" y="411"/>
                    </a:cubicBezTo>
                    <a:cubicBezTo>
                      <a:pt x="526" y="433"/>
                      <a:pt x="530" y="473"/>
                      <a:pt x="508" y="499"/>
                    </a:cubicBezTo>
                    <a:cubicBezTo>
                      <a:pt x="495" y="514"/>
                      <a:pt x="477" y="522"/>
                      <a:pt x="459" y="52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43" name="Title 1"/>
            <p:cNvSpPr txBox="1">
              <a:spLocks/>
            </p:cNvSpPr>
            <p:nvPr/>
          </p:nvSpPr>
          <p:spPr bwMode="auto">
            <a:xfrm>
              <a:off x="10172013" y="5414870"/>
              <a:ext cx="1983600" cy="396000"/>
            </a:xfrm>
            <a:prstGeom prst="rect">
              <a:avLst/>
            </a:prstGeom>
            <a:solidFill>
              <a:schemeClr val="tx2"/>
            </a:solidFill>
            <a:ln>
              <a:noFill/>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954" b="1">
                  <a:solidFill>
                    <a:schemeClr val="tx1"/>
                  </a:solidFill>
                  <a:latin typeface="+mj-lt"/>
                  <a:ea typeface="+mj-ea"/>
                  <a:cs typeface="+mj-cs"/>
                </a:defRPr>
              </a:lvl1pPr>
              <a:lvl2pPr algn="l" rtl="0" eaLnBrk="1" fontAlgn="base" hangingPunct="1">
                <a:spcBef>
                  <a:spcPct val="0"/>
                </a:spcBef>
                <a:spcAft>
                  <a:spcPct val="0"/>
                </a:spcAft>
                <a:defRPr sz="2954" b="1">
                  <a:solidFill>
                    <a:schemeClr val="tx1"/>
                  </a:solidFill>
                  <a:latin typeface="Arial" charset="0"/>
                  <a:cs typeface="Arial" charset="0"/>
                </a:defRPr>
              </a:lvl2pPr>
              <a:lvl3pPr algn="l" rtl="0" eaLnBrk="1" fontAlgn="base" hangingPunct="1">
                <a:spcBef>
                  <a:spcPct val="0"/>
                </a:spcBef>
                <a:spcAft>
                  <a:spcPct val="0"/>
                </a:spcAft>
                <a:defRPr sz="2954" b="1">
                  <a:solidFill>
                    <a:schemeClr val="tx1"/>
                  </a:solidFill>
                  <a:latin typeface="Arial" charset="0"/>
                  <a:cs typeface="Arial" charset="0"/>
                </a:defRPr>
              </a:lvl3pPr>
              <a:lvl4pPr algn="l" rtl="0" eaLnBrk="1" fontAlgn="base" hangingPunct="1">
                <a:spcBef>
                  <a:spcPct val="0"/>
                </a:spcBef>
                <a:spcAft>
                  <a:spcPct val="0"/>
                </a:spcAft>
                <a:defRPr sz="2954" b="1">
                  <a:solidFill>
                    <a:schemeClr val="tx1"/>
                  </a:solidFill>
                  <a:latin typeface="Arial" charset="0"/>
                  <a:cs typeface="Arial" charset="0"/>
                </a:defRPr>
              </a:lvl4pPr>
              <a:lvl5pPr algn="l" rtl="0" eaLnBrk="1" fontAlgn="base" hangingPunct="1">
                <a:spcBef>
                  <a:spcPct val="0"/>
                </a:spcBef>
                <a:spcAft>
                  <a:spcPct val="0"/>
                </a:spcAft>
                <a:defRPr sz="2954" b="1">
                  <a:solidFill>
                    <a:schemeClr val="tx1"/>
                  </a:solidFill>
                  <a:latin typeface="Arial" charset="0"/>
                  <a:cs typeface="Arial" charset="0"/>
                </a:defRPr>
              </a:lvl5pPr>
              <a:lvl6pPr marL="562722" algn="l" rtl="0" eaLnBrk="1" fontAlgn="base" hangingPunct="1">
                <a:spcBef>
                  <a:spcPct val="0"/>
                </a:spcBef>
                <a:spcAft>
                  <a:spcPct val="0"/>
                </a:spcAft>
                <a:defRPr sz="3446" b="1">
                  <a:solidFill>
                    <a:schemeClr val="tx1"/>
                  </a:solidFill>
                  <a:latin typeface="Arial" charset="0"/>
                  <a:cs typeface="Arial" charset="0"/>
                </a:defRPr>
              </a:lvl6pPr>
              <a:lvl7pPr marL="1125444" algn="l" rtl="0" eaLnBrk="1" fontAlgn="base" hangingPunct="1">
                <a:spcBef>
                  <a:spcPct val="0"/>
                </a:spcBef>
                <a:spcAft>
                  <a:spcPct val="0"/>
                </a:spcAft>
                <a:defRPr sz="3446" b="1">
                  <a:solidFill>
                    <a:schemeClr val="tx1"/>
                  </a:solidFill>
                  <a:latin typeface="Arial" charset="0"/>
                  <a:cs typeface="Arial" charset="0"/>
                </a:defRPr>
              </a:lvl7pPr>
              <a:lvl8pPr marL="1688165" algn="l" rtl="0" eaLnBrk="1" fontAlgn="base" hangingPunct="1">
                <a:spcBef>
                  <a:spcPct val="0"/>
                </a:spcBef>
                <a:spcAft>
                  <a:spcPct val="0"/>
                </a:spcAft>
                <a:defRPr sz="3446" b="1">
                  <a:solidFill>
                    <a:schemeClr val="tx1"/>
                  </a:solidFill>
                  <a:latin typeface="Arial" charset="0"/>
                  <a:cs typeface="Arial" charset="0"/>
                </a:defRPr>
              </a:lvl8pPr>
              <a:lvl9pPr marL="2250887" algn="l" rtl="0" eaLnBrk="1" fontAlgn="base" hangingPunct="1">
                <a:spcBef>
                  <a:spcPct val="0"/>
                </a:spcBef>
                <a:spcAft>
                  <a:spcPct val="0"/>
                </a:spcAft>
                <a:defRPr sz="3446" b="1">
                  <a:solidFill>
                    <a:schemeClr val="tx1"/>
                  </a:solidFill>
                  <a:latin typeface="Arial" charset="0"/>
                  <a:cs typeface="Arial" charset="0"/>
                </a:defRPr>
              </a:lvl9pPr>
            </a:lstStyle>
            <a:p>
              <a:pPr algn="ctr"/>
              <a:r>
                <a:rPr lang="en-GB" sz="1100" kern="0" dirty="0">
                  <a:solidFill>
                    <a:schemeClr val="bg1"/>
                  </a:solidFill>
                </a:rPr>
                <a:t>Cluster</a:t>
              </a:r>
            </a:p>
          </p:txBody>
        </p:sp>
      </p:grpSp>
      <p:sp>
        <p:nvSpPr>
          <p:cNvPr id="33" name="Title 3"/>
          <p:cNvSpPr txBox="1">
            <a:spLocks/>
          </p:cNvSpPr>
          <p:nvPr/>
        </p:nvSpPr>
        <p:spPr bwMode="auto">
          <a:xfrm>
            <a:off x="610956" y="427585"/>
            <a:ext cx="10893401" cy="521321"/>
          </a:xfrm>
          <a:prstGeom prst="rect">
            <a:avLst/>
          </a:prstGeom>
          <a:noFill/>
          <a:ln>
            <a:noFill/>
          </a:ln>
          <a:effectLst/>
        </p:spPr>
        <p:txBody>
          <a:bodyPr vert="horz" wrap="square" lIns="90000" tIns="0" rIns="0" bIns="0" numCol="1" anchor="t" anchorCtr="0" compatLnSpc="1">
            <a:prstTxWarp prst="textNoShape">
              <a:avLst/>
            </a:prstTxWarp>
          </a:bodyPr>
          <a:lstStyle>
            <a:lvl1pPr algn="l" rtl="0" eaLnBrk="1" fontAlgn="base" hangingPunct="1">
              <a:spcBef>
                <a:spcPct val="0"/>
              </a:spcBef>
              <a:spcAft>
                <a:spcPct val="0"/>
              </a:spcAft>
              <a:defRPr sz="2000" b="1">
                <a:solidFill>
                  <a:schemeClr val="tx1"/>
                </a:solidFill>
                <a:latin typeface="+mj-lt"/>
                <a:ea typeface="+mj-ea"/>
                <a:cs typeface="+mj-cs"/>
              </a:defRPr>
            </a:lvl1pPr>
            <a:lvl2pPr algn="l" rtl="0" eaLnBrk="1" fontAlgn="base" hangingPunct="1">
              <a:spcBef>
                <a:spcPct val="0"/>
              </a:spcBef>
              <a:spcAft>
                <a:spcPct val="0"/>
              </a:spcAft>
              <a:defRPr sz="2954" b="1">
                <a:solidFill>
                  <a:schemeClr val="tx1"/>
                </a:solidFill>
                <a:latin typeface="Arial" charset="0"/>
                <a:cs typeface="Arial" charset="0"/>
              </a:defRPr>
            </a:lvl2pPr>
            <a:lvl3pPr algn="l" rtl="0" eaLnBrk="1" fontAlgn="base" hangingPunct="1">
              <a:spcBef>
                <a:spcPct val="0"/>
              </a:spcBef>
              <a:spcAft>
                <a:spcPct val="0"/>
              </a:spcAft>
              <a:defRPr sz="2954" b="1">
                <a:solidFill>
                  <a:schemeClr val="tx1"/>
                </a:solidFill>
                <a:latin typeface="Arial" charset="0"/>
                <a:cs typeface="Arial" charset="0"/>
              </a:defRPr>
            </a:lvl3pPr>
            <a:lvl4pPr algn="l" rtl="0" eaLnBrk="1" fontAlgn="base" hangingPunct="1">
              <a:spcBef>
                <a:spcPct val="0"/>
              </a:spcBef>
              <a:spcAft>
                <a:spcPct val="0"/>
              </a:spcAft>
              <a:defRPr sz="2954" b="1">
                <a:solidFill>
                  <a:schemeClr val="tx1"/>
                </a:solidFill>
                <a:latin typeface="Arial" charset="0"/>
                <a:cs typeface="Arial" charset="0"/>
              </a:defRPr>
            </a:lvl4pPr>
            <a:lvl5pPr algn="l" rtl="0" eaLnBrk="1" fontAlgn="base" hangingPunct="1">
              <a:spcBef>
                <a:spcPct val="0"/>
              </a:spcBef>
              <a:spcAft>
                <a:spcPct val="0"/>
              </a:spcAft>
              <a:defRPr sz="2954" b="1">
                <a:solidFill>
                  <a:schemeClr val="tx1"/>
                </a:solidFill>
                <a:latin typeface="Arial" charset="0"/>
                <a:cs typeface="Arial" charset="0"/>
              </a:defRPr>
            </a:lvl5pPr>
            <a:lvl6pPr marL="562722" algn="l" rtl="0" eaLnBrk="1" fontAlgn="base" hangingPunct="1">
              <a:spcBef>
                <a:spcPct val="0"/>
              </a:spcBef>
              <a:spcAft>
                <a:spcPct val="0"/>
              </a:spcAft>
              <a:defRPr sz="3446" b="1">
                <a:solidFill>
                  <a:schemeClr val="tx1"/>
                </a:solidFill>
                <a:latin typeface="Arial" charset="0"/>
                <a:cs typeface="Arial" charset="0"/>
              </a:defRPr>
            </a:lvl6pPr>
            <a:lvl7pPr marL="1125444" algn="l" rtl="0" eaLnBrk="1" fontAlgn="base" hangingPunct="1">
              <a:spcBef>
                <a:spcPct val="0"/>
              </a:spcBef>
              <a:spcAft>
                <a:spcPct val="0"/>
              </a:spcAft>
              <a:defRPr sz="3446" b="1">
                <a:solidFill>
                  <a:schemeClr val="tx1"/>
                </a:solidFill>
                <a:latin typeface="Arial" charset="0"/>
                <a:cs typeface="Arial" charset="0"/>
              </a:defRPr>
            </a:lvl7pPr>
            <a:lvl8pPr marL="1688165" algn="l" rtl="0" eaLnBrk="1" fontAlgn="base" hangingPunct="1">
              <a:spcBef>
                <a:spcPct val="0"/>
              </a:spcBef>
              <a:spcAft>
                <a:spcPct val="0"/>
              </a:spcAft>
              <a:defRPr sz="3446" b="1">
                <a:solidFill>
                  <a:schemeClr val="tx1"/>
                </a:solidFill>
                <a:latin typeface="Arial" charset="0"/>
                <a:cs typeface="Arial" charset="0"/>
              </a:defRPr>
            </a:lvl8pPr>
            <a:lvl9pPr marL="2250887" algn="l" rtl="0" eaLnBrk="1" fontAlgn="base" hangingPunct="1">
              <a:spcBef>
                <a:spcPct val="0"/>
              </a:spcBef>
              <a:spcAft>
                <a:spcPct val="0"/>
              </a:spcAft>
              <a:defRPr sz="3446" b="1">
                <a:solidFill>
                  <a:schemeClr val="tx1"/>
                </a:solidFill>
                <a:latin typeface="Arial" charset="0"/>
                <a:cs typeface="Arial" charset="0"/>
              </a:defRPr>
            </a:lvl9pPr>
          </a:lstStyle>
          <a:p>
            <a:r>
              <a:rPr lang="en-GB" sz="2800" kern="0" dirty="0"/>
              <a:t>A highly-consolidated supply chain, offering you an easy fit</a:t>
            </a:r>
          </a:p>
        </p:txBody>
      </p:sp>
      <p:pic>
        <p:nvPicPr>
          <p:cNvPr id="42" name="Graphic 41" descr="Wave">
            <a:hlinkClick r:id="rId16" action="ppaction://hlinksldjump"/>
            <a:extLst>
              <a:ext uri="{FF2B5EF4-FFF2-40B4-BE49-F238E27FC236}">
                <a16:creationId xmlns:a16="http://schemas.microsoft.com/office/drawing/2014/main" id="{7BF43E6F-FD8E-4C81-8213-F64A854894DD}"/>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8194733" y="3768218"/>
            <a:ext cx="747944" cy="747944"/>
          </a:xfrm>
          <a:prstGeom prst="rect">
            <a:avLst/>
          </a:prstGeom>
        </p:spPr>
      </p:pic>
      <p:sp>
        <p:nvSpPr>
          <p:cNvPr id="30" name="TextBox 29">
            <a:extLst>
              <a:ext uri="{FF2B5EF4-FFF2-40B4-BE49-F238E27FC236}">
                <a16:creationId xmlns:a16="http://schemas.microsoft.com/office/drawing/2014/main" id="{43D2C9F7-0731-4DBD-B263-CD006CA33F17}"/>
              </a:ext>
            </a:extLst>
          </p:cNvPr>
          <p:cNvSpPr txBox="1"/>
          <p:nvPr/>
        </p:nvSpPr>
        <p:spPr>
          <a:xfrm>
            <a:off x="11867" y="6090592"/>
            <a:ext cx="1666468" cy="276999"/>
          </a:xfrm>
          <a:prstGeom prst="rect">
            <a:avLst/>
          </a:prstGeom>
          <a:noFill/>
        </p:spPr>
        <p:txBody>
          <a:bodyPr wrap="square" rtlCol="0">
            <a:spAutoFit/>
          </a:bodyPr>
          <a:lstStyle/>
          <a:p>
            <a:r>
              <a:rPr lang="en-GB" sz="1200" i="1" dirty="0">
                <a:solidFill>
                  <a:schemeClr val="bg1"/>
                </a:solidFill>
              </a:rPr>
              <a:t>Christchurch harbour</a:t>
            </a:r>
          </a:p>
        </p:txBody>
      </p:sp>
    </p:spTree>
    <p:extLst>
      <p:ext uri="{BB962C8B-B14F-4D97-AF65-F5344CB8AC3E}">
        <p14:creationId xmlns:p14="http://schemas.microsoft.com/office/powerpoint/2010/main" val="10960140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OWER_USER_TAGS_ICONS" val="university_POWER_USER_SEPARATOR_ICONS_academics_POWER_USER_SEPARATOR_ICONS_college_POWER_USER_SEPARATOR_ICONS_education_POWER_USER_SEPARATOR_ICONS_graduation_POWER_USER_SEPARATOR_ICONS_humanitarian_POWER_USER_SEPARATOR_ICONS_infrastructure_POWER_USER_SEPARATOR_ICONS_mortar-board_POWER_USER_SEPARATOR_ICONS_school"/>
</p:tagLst>
</file>

<file path=ppt/tags/tag10.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1.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2.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3.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4.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5.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6.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7.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8.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9.xml><?xml version="1.0" encoding="utf-8"?>
<p:tagLst xmlns:a="http://schemas.openxmlformats.org/drawingml/2006/main" xmlns:r="http://schemas.openxmlformats.org/officeDocument/2006/relationships" xmlns:p="http://schemas.openxmlformats.org/presentationml/2006/main">
  <p:tag name="POWER_USER_TAGS_ICONS" val="train_POWER_USER_SEPARATOR_ICONS_commute_POWER_USER_SEPARATOR_ICONS_light-rail_POWER_USER_SEPARATOR_ICONS_public-transportation"/>
</p:tagLst>
</file>

<file path=ppt/tags/tag2.xml><?xml version="1.0" encoding="utf-8"?>
<p:tagLst xmlns:a="http://schemas.openxmlformats.org/drawingml/2006/main" xmlns:r="http://schemas.openxmlformats.org/officeDocument/2006/relationships" xmlns:p="http://schemas.openxmlformats.org/presentationml/2006/main">
  <p:tag name="POWER_USER_TAGS_ICONS" val="university_POWER_USER_SEPARATOR_ICONS_academics_POWER_USER_SEPARATOR_ICONS_college_POWER_USER_SEPARATOR_ICONS_education_POWER_USER_SEPARATOR_ICONS_graduation_POWER_USER_SEPARATOR_ICONS_humanitarian_POWER_USER_SEPARATOR_ICONS_infrastructure_POWER_USER_SEPARATOR_ICONS_mortar-board_POWER_USER_SEPARATOR_ICONS_school"/>
</p:tagLst>
</file>

<file path=ppt/tags/tag20.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21.xml><?xml version="1.0" encoding="utf-8"?>
<p:tagLst xmlns:a="http://schemas.openxmlformats.org/drawingml/2006/main" xmlns:r="http://schemas.openxmlformats.org/officeDocument/2006/relationships" xmlns:p="http://schemas.openxmlformats.org/presentationml/2006/main">
  <p:tag name="POWER_USER_TAGS_ICONS" val="team_POWER_USER_SEPARATOR_ICONS_group_POWER_USER_SEPARATOR_ICONS_people_POWER_USER_SEPARATOR_ICONS_users"/>
</p:tagLst>
</file>

<file path=ppt/tags/tag22.xml><?xml version="1.0" encoding="utf-8"?>
<p:tagLst xmlns:a="http://schemas.openxmlformats.org/drawingml/2006/main" xmlns:r="http://schemas.openxmlformats.org/officeDocument/2006/relationships" xmlns:p="http://schemas.openxmlformats.org/presentationml/2006/main">
  <p:tag name="POWER_USER_TAGS_ICONS" val="team_POWER_USER_SEPARATOR_ICONS_group_POWER_USER_SEPARATOR_ICONS_people_POWER_USER_SEPARATOR_ICONS_users"/>
</p:tagLst>
</file>

<file path=ppt/tags/tag23.xml><?xml version="1.0" encoding="utf-8"?>
<p:tagLst xmlns:a="http://schemas.openxmlformats.org/drawingml/2006/main" xmlns:r="http://schemas.openxmlformats.org/officeDocument/2006/relationships" xmlns:p="http://schemas.openxmlformats.org/presentationml/2006/main">
  <p:tag name="POWER_USER_TAGS_ICONS" val="team_POWER_USER_SEPARATOR_ICONS_group_POWER_USER_SEPARATOR_ICONS_people_POWER_USER_SEPARATOR_ICONS_users"/>
</p:tagLst>
</file>

<file path=ppt/tags/tag24.xml><?xml version="1.0" encoding="utf-8"?>
<p:tagLst xmlns:a="http://schemas.openxmlformats.org/drawingml/2006/main" xmlns:r="http://schemas.openxmlformats.org/officeDocument/2006/relationships" xmlns:p="http://schemas.openxmlformats.org/presentationml/2006/main">
  <p:tag name="POWER_USER_TAGS_ICONS" val="team_POWER_USER_SEPARATOR_ICONS_group_POWER_USER_SEPARATOR_ICONS_people_POWER_USER_SEPARATOR_ICONS_users"/>
</p:tagLst>
</file>

<file path=ppt/tags/tag25.xml><?xml version="1.0" encoding="utf-8"?>
<p:tagLst xmlns:a="http://schemas.openxmlformats.org/drawingml/2006/main" xmlns:r="http://schemas.openxmlformats.org/officeDocument/2006/relationships" xmlns:p="http://schemas.openxmlformats.org/presentationml/2006/main">
  <p:tag name="POWER_USER_ID_TEMPLATES" val="Corridor"/>
</p:tagLst>
</file>

<file path=ppt/tags/tag26.xml><?xml version="1.0" encoding="utf-8"?>
<p:tagLst xmlns:a="http://schemas.openxmlformats.org/drawingml/2006/main" xmlns:r="http://schemas.openxmlformats.org/officeDocument/2006/relationships" xmlns:p="http://schemas.openxmlformats.org/presentationml/2006/main">
  <p:tag name="POWER_USER_TAGS_ICONS" val="handshake_POWER_USER_SEPARATOR_ICONS_agree_POWER_USER_SEPARATOR_ICONS_business_POWER_USER_SEPARATOR_ICONS_deal_POWER_USER_SEPARATOR_ICONS_friend"/>
</p:tagLst>
</file>

<file path=ppt/tags/tag27.xml><?xml version="1.0" encoding="utf-8"?>
<p:tagLst xmlns:a="http://schemas.openxmlformats.org/drawingml/2006/main" xmlns:r="http://schemas.openxmlformats.org/officeDocument/2006/relationships" xmlns:p="http://schemas.openxmlformats.org/presentationml/2006/main">
  <p:tag name="POWER_USER_TAGS_ICONS" val="handshake_POWER_USER_SEPARATOR_ICONS_agree_POWER_USER_SEPARATOR_ICONS_business_POWER_USER_SEPARATOR_ICONS_deal_POWER_USER_SEPARATOR_ICONS_friend"/>
</p:tagLst>
</file>

<file path=ppt/tags/tag28.xml><?xml version="1.0" encoding="utf-8"?>
<p:tagLst xmlns:a="http://schemas.openxmlformats.org/drawingml/2006/main" xmlns:r="http://schemas.openxmlformats.org/officeDocument/2006/relationships" xmlns:p="http://schemas.openxmlformats.org/presentationml/2006/main">
  <p:tag name="POWER_USER_TAGS_ICONS" val="handshake_POWER_USER_SEPARATOR_ICONS_agree_POWER_USER_SEPARATOR_ICONS_business_POWER_USER_SEPARATOR_ICONS_deal_POWER_USER_SEPARATOR_ICONS_friend"/>
</p:tagLst>
</file>

<file path=ppt/tags/tag29.xml><?xml version="1.0" encoding="utf-8"?>
<p:tagLst xmlns:a="http://schemas.openxmlformats.org/drawingml/2006/main" xmlns:r="http://schemas.openxmlformats.org/officeDocument/2006/relationships" xmlns:p="http://schemas.openxmlformats.org/presentationml/2006/main">
  <p:tag name="POWER_USER_TAGS_ICONS" val="handshake_POWER_USER_SEPARATOR_ICONS_agree_POWER_USER_SEPARATOR_ICONS_business_POWER_USER_SEPARATOR_ICONS_deal_POWER_USER_SEPARATOR_ICONS_friend"/>
</p:tagLst>
</file>

<file path=ppt/tags/tag3.xml><?xml version="1.0" encoding="utf-8"?>
<p:tagLst xmlns:a="http://schemas.openxmlformats.org/drawingml/2006/main" xmlns:r="http://schemas.openxmlformats.org/officeDocument/2006/relationships" xmlns:p="http://schemas.openxmlformats.org/presentationml/2006/main">
  <p:tag name="POWER_USER_TAGS_ICONS" val="university_POWER_USER_SEPARATOR_ICONS_academics_POWER_USER_SEPARATOR_ICONS_college_POWER_USER_SEPARATOR_ICONS_education_POWER_USER_SEPARATOR_ICONS_graduation_POWER_USER_SEPARATOR_ICONS_humanitarian_POWER_USER_SEPARATOR_ICONS_infrastructure_POWER_USER_SEPARATOR_ICONS_mortar-board_POWER_USER_SEPARATOR_ICONS_school"/>
</p:tagLst>
</file>

<file path=ppt/tags/tag30.xml><?xml version="1.0" encoding="utf-8"?>
<p:tagLst xmlns:a="http://schemas.openxmlformats.org/drawingml/2006/main" xmlns:r="http://schemas.openxmlformats.org/officeDocument/2006/relationships" xmlns:p="http://schemas.openxmlformats.org/presentationml/2006/main">
  <p:tag name="POWER_USER_TAGS_ICONS" val="handshake_POWER_USER_SEPARATOR_ICONS_agree_POWER_USER_SEPARATOR_ICONS_business_POWER_USER_SEPARATOR_ICONS_deal_POWER_USER_SEPARATOR_ICONS_friend"/>
</p:tagLst>
</file>

<file path=ppt/tags/tag31.xml><?xml version="1.0" encoding="utf-8"?>
<p:tagLst xmlns:a="http://schemas.openxmlformats.org/drawingml/2006/main" xmlns:r="http://schemas.openxmlformats.org/officeDocument/2006/relationships" xmlns:p="http://schemas.openxmlformats.org/presentationml/2006/main">
  <p:tag name="POWER_USER_TAGS_ICONS" val="handshake_POWER_USER_SEPARATOR_ICONS_agree_POWER_USER_SEPARATOR_ICONS_business_POWER_USER_SEPARATOR_ICONS_deal_POWER_USER_SEPARATOR_ICONS_friend"/>
</p:tagLst>
</file>

<file path=ppt/tags/tag32.xml><?xml version="1.0" encoding="utf-8"?>
<p:tagLst xmlns:a="http://schemas.openxmlformats.org/drawingml/2006/main" xmlns:r="http://schemas.openxmlformats.org/officeDocument/2006/relationships" xmlns:p="http://schemas.openxmlformats.org/presentationml/2006/main">
  <p:tag name="POWER_USER_TAGS_ICONS" val="handshake_POWER_USER_SEPARATOR_ICONS_agree_POWER_USER_SEPARATOR_ICONS_business_POWER_USER_SEPARATOR_ICONS_deal_POWER_USER_SEPARATOR_ICONS_friend"/>
</p:tagLst>
</file>

<file path=ppt/tags/tag33.xml><?xml version="1.0" encoding="utf-8"?>
<p:tagLst xmlns:a="http://schemas.openxmlformats.org/drawingml/2006/main" xmlns:r="http://schemas.openxmlformats.org/officeDocument/2006/relationships" xmlns:p="http://schemas.openxmlformats.org/presentationml/2006/main">
  <p:tag name="POWER_USER_TAGS_ICONS" val="handshake_POWER_USER_SEPARATOR_ICONS_agree_POWER_USER_SEPARATOR_ICONS_business_POWER_USER_SEPARATOR_ICONS_deal_POWER_USER_SEPARATOR_ICONS_friend"/>
</p:tagLst>
</file>

<file path=ppt/tags/tag34.xml><?xml version="1.0" encoding="utf-8"?>
<p:tagLst xmlns:a="http://schemas.openxmlformats.org/drawingml/2006/main" xmlns:r="http://schemas.openxmlformats.org/officeDocument/2006/relationships" xmlns:p="http://schemas.openxmlformats.org/presentationml/2006/main">
  <p:tag name="POWER_USER_TAGS_ICONS" val="handshake_POWER_USER_SEPARATOR_ICONS_agree_POWER_USER_SEPARATOR_ICONS_business_POWER_USER_SEPARATOR_ICONS_deal_POWER_USER_SEPARATOR_ICONS_friend"/>
</p:tagLst>
</file>

<file path=ppt/tags/tag35.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36.xml><?xml version="1.0" encoding="utf-8"?>
<p:tagLst xmlns:a="http://schemas.openxmlformats.org/drawingml/2006/main" xmlns:r="http://schemas.openxmlformats.org/officeDocument/2006/relationships" xmlns:p="http://schemas.openxmlformats.org/presentationml/2006/main">
  <p:tag name="POWER_USER_TAGS_ICONS" val="business people"/>
</p:tagLst>
</file>

<file path=ppt/tags/tag37.xml><?xml version="1.0" encoding="utf-8"?>
<p:tagLst xmlns:a="http://schemas.openxmlformats.org/drawingml/2006/main" xmlns:r="http://schemas.openxmlformats.org/officeDocument/2006/relationships" xmlns:p="http://schemas.openxmlformats.org/presentationml/2006/main">
  <p:tag name="POWER_USER_TAGS_ICONS" val="business people"/>
</p:tagLst>
</file>

<file path=ppt/tags/tag38.xml><?xml version="1.0" encoding="utf-8"?>
<p:tagLst xmlns:a="http://schemas.openxmlformats.org/drawingml/2006/main" xmlns:r="http://schemas.openxmlformats.org/officeDocument/2006/relationships" xmlns:p="http://schemas.openxmlformats.org/presentationml/2006/main">
  <p:tag name="POWER_USER_TAGS_ICONS" val="handshake_POWER_USER_SEPARATOR_ICONS_agree_POWER_USER_SEPARATOR_ICONS_business_POWER_USER_SEPARATOR_ICONS_deal_POWER_USER_SEPARATOR_ICONS_friend"/>
</p:tagLst>
</file>

<file path=ppt/tags/tag39.xml><?xml version="1.0" encoding="utf-8"?>
<p:tagLst xmlns:a="http://schemas.openxmlformats.org/drawingml/2006/main" xmlns:r="http://schemas.openxmlformats.org/officeDocument/2006/relationships" xmlns:p="http://schemas.openxmlformats.org/presentationml/2006/main">
  <p:tag name="POWER_USER_TAGS_ICONS" val="distribution-site_POWER_USER_SEPARATOR_ICONS_box_POWER_USER_SEPARATOR_ICONS_cardboard_POWER_USER_SEPARATOR_ICONS_factory_POWER_USER_SEPARATOR_ICONS_humanitarian_POWER_USER_SEPARATOR_ICONS_infrastructure_POWER_USER_SEPARATOR_ICONS_manufacturing_POWER_USER_SEPARATOR_ICONS_warehouse"/>
</p:tagLst>
</file>

<file path=ppt/tags/tag4.xml><?xml version="1.0" encoding="utf-8"?>
<p:tagLst xmlns:a="http://schemas.openxmlformats.org/drawingml/2006/main" xmlns:r="http://schemas.openxmlformats.org/officeDocument/2006/relationships" xmlns:p="http://schemas.openxmlformats.org/presentationml/2006/main">
  <p:tag name="POWER_USER_TAGS_ICONS" val="university_POWER_USER_SEPARATOR_ICONS_academics_POWER_USER_SEPARATOR_ICONS_college_POWER_USER_SEPARATOR_ICONS_education_POWER_USER_SEPARATOR_ICONS_graduation_POWER_USER_SEPARATOR_ICONS_humanitarian_POWER_USER_SEPARATOR_ICONS_infrastructure_POWER_USER_SEPARATOR_ICONS_mortar-board_POWER_USER_SEPARATOR_ICONS_school"/>
</p:tagLst>
</file>

<file path=ppt/tags/tag40.xml><?xml version="1.0" encoding="utf-8"?>
<p:tagLst xmlns:a="http://schemas.openxmlformats.org/drawingml/2006/main" xmlns:r="http://schemas.openxmlformats.org/officeDocument/2006/relationships" xmlns:p="http://schemas.openxmlformats.org/presentationml/2006/main">
  <p:tag name="POWER_USER_TAGS_ICONS" val="brain_POWER_USER_SEPARATOR_ICONS_doctor_POWER_USER_SEPARATOR_ICONS_health_POWER_USER_SEPARATOR_ICONS_hospital"/>
</p:tagLst>
</file>

<file path=ppt/tags/tag41.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42.xml><?xml version="1.0" encoding="utf-8"?>
<p:tagLst xmlns:a="http://schemas.openxmlformats.org/drawingml/2006/main" xmlns:r="http://schemas.openxmlformats.org/officeDocument/2006/relationships" xmlns:p="http://schemas.openxmlformats.org/presentationml/2006/main">
  <p:tag name="POWER_USER_TAGS_ICONS" val="money_POWER_USER_SEPARATOR_ICONS_bank-note_POWER_USER_SEPARATOR_ICONS_cash_POWER_USER_SEPARATOR_ICONS_currency"/>
</p:tagLst>
</file>

<file path=ppt/tags/tag43.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44.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45.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46.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47.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48.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49.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5.xml><?xml version="1.0" encoding="utf-8"?>
<p:tagLst xmlns:a="http://schemas.openxmlformats.org/drawingml/2006/main" xmlns:r="http://schemas.openxmlformats.org/officeDocument/2006/relationships" xmlns:p="http://schemas.openxmlformats.org/presentationml/2006/main">
  <p:tag name="POWER_USER_TAGS_ICONS" val="group_POWER_USER_SEPARATOR_ICONS_crowd_POWER_USER_SEPARATOR_ICONS_crowdsourcing_POWER_USER_SEPARATOR_ICONS_group-users_POWER_USER_SEPARATOR_ICONS_people_POWER_USER_SEPARATOR_ICONS_people-group_POWER_USER_SEPARATOR_ICONS_users"/>
</p:tagLst>
</file>

<file path=ppt/tags/tag50.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51.xml><?xml version="1.0" encoding="utf-8"?>
<p:tagLst xmlns:a="http://schemas.openxmlformats.org/drawingml/2006/main" xmlns:r="http://schemas.openxmlformats.org/officeDocument/2006/relationships" xmlns:p="http://schemas.openxmlformats.org/presentationml/2006/main">
  <p:tag name="POWER_USER_TAGS_ICONS" val="money_POWER_USER_SEPARATOR_ICONS_bank-note_POWER_USER_SEPARATOR_ICONS_cash_POWER_USER_SEPARATOR_ICONS_currency"/>
</p:tagLst>
</file>

<file path=ppt/tags/tag52.xml><?xml version="1.0" encoding="utf-8"?>
<p:tagLst xmlns:a="http://schemas.openxmlformats.org/drawingml/2006/main" xmlns:r="http://schemas.openxmlformats.org/officeDocument/2006/relationships" xmlns:p="http://schemas.openxmlformats.org/presentationml/2006/main">
  <p:tag name="POWER_USER_TAGS_ICONS" val="money_POWER_USER_SEPARATOR_ICONS_bank-note_POWER_USER_SEPARATOR_ICONS_cash_POWER_USER_SEPARATOR_ICONS_currency"/>
</p:tagLst>
</file>

<file path=ppt/tags/tag6.xml><?xml version="1.0" encoding="utf-8"?>
<p:tagLst xmlns:a="http://schemas.openxmlformats.org/drawingml/2006/main" xmlns:r="http://schemas.openxmlformats.org/officeDocument/2006/relationships" xmlns:p="http://schemas.openxmlformats.org/presentationml/2006/main">
  <p:tag name="POWER_USER_TAGS_ICONS" val="group_POWER_USER_SEPARATOR_ICONS_crowd_POWER_USER_SEPARATOR_ICONS_crowdsourcing_POWER_USER_SEPARATOR_ICONS_group-users_POWER_USER_SEPARATOR_ICONS_people_POWER_USER_SEPARATOR_ICONS_people-group_POWER_USER_SEPARATOR_ICONS_users"/>
</p:tagLst>
</file>

<file path=ppt/tags/tag7.xml><?xml version="1.0" encoding="utf-8"?>
<p:tagLst xmlns:a="http://schemas.openxmlformats.org/drawingml/2006/main" xmlns:r="http://schemas.openxmlformats.org/officeDocument/2006/relationships" xmlns:p="http://schemas.openxmlformats.org/presentationml/2006/main">
  <p:tag name="POWER_USER_TAGS_ICONS" val="group_POWER_USER_SEPARATOR_ICONS_crowd_POWER_USER_SEPARATOR_ICONS_crowdsourcing_POWER_USER_SEPARATOR_ICONS_group-users_POWER_USER_SEPARATOR_ICONS_people_POWER_USER_SEPARATOR_ICONS_people-group_POWER_USER_SEPARATOR_ICONS_users"/>
</p:tagLst>
</file>

<file path=ppt/tags/tag8.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9.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heme/theme1.xml><?xml version="1.0" encoding="utf-8"?>
<a:theme xmlns:a="http://schemas.openxmlformats.org/drawingml/2006/main" name="GREAT_ClientProposal">
  <a:themeElements>
    <a:clrScheme name="GREAT">
      <a:dk1>
        <a:srgbClr val="180E3C"/>
      </a:dk1>
      <a:lt1>
        <a:srgbClr val="FFFFFF"/>
      </a:lt1>
      <a:dk2>
        <a:srgbClr val="B00D23"/>
      </a:dk2>
      <a:lt2>
        <a:srgbClr val="EFEAE2"/>
      </a:lt2>
      <a:accent1>
        <a:srgbClr val="B00D23"/>
      </a:accent1>
      <a:accent2>
        <a:srgbClr val="180E3C"/>
      </a:accent2>
      <a:accent3>
        <a:srgbClr val="47096F"/>
      </a:accent3>
      <a:accent4>
        <a:srgbClr val="DFD5C5"/>
      </a:accent4>
      <a:accent5>
        <a:srgbClr val="00549F"/>
      </a:accent5>
      <a:accent6>
        <a:srgbClr val="007EA3"/>
      </a:accent6>
      <a:hlink>
        <a:srgbClr val="B00D23"/>
      </a:hlink>
      <a:folHlink>
        <a:srgbClr val="007EA3"/>
      </a:folHlink>
    </a:clrScheme>
    <a:fontScheme name="GREAT-Template_v6">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REAT-Template_v6 1">
        <a:dk1>
          <a:srgbClr val="1E1348"/>
        </a:dk1>
        <a:lt1>
          <a:srgbClr val="FFFFFF"/>
        </a:lt1>
        <a:dk2>
          <a:srgbClr val="E41F13"/>
        </a:dk2>
        <a:lt2>
          <a:srgbClr val="DFD5C5"/>
        </a:lt2>
        <a:accent1>
          <a:srgbClr val="B00D23"/>
        </a:accent1>
        <a:accent2>
          <a:srgbClr val="4F0B7B"/>
        </a:accent2>
        <a:accent3>
          <a:srgbClr val="FFFFFF"/>
        </a:accent3>
        <a:accent4>
          <a:srgbClr val="180E3C"/>
        </a:accent4>
        <a:accent5>
          <a:srgbClr val="D4AAAC"/>
        </a:accent5>
        <a:accent6>
          <a:srgbClr val="47096F"/>
        </a:accent6>
        <a:hlink>
          <a:srgbClr val="00549F"/>
        </a:hlink>
        <a:folHlink>
          <a:srgbClr val="007EA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GREAT_ClientProposal" id="{552E247E-0D55-4067-8CD8-6D9A77F756CA}" vid="{279F54B7-E356-49CE-A668-14359BFB4089}"/>
    </a:ext>
  </a:extLst>
</a:theme>
</file>

<file path=ppt/theme/theme2.xml><?xml version="1.0" encoding="utf-8"?>
<a:theme xmlns:a="http://schemas.openxmlformats.org/drawingml/2006/main" name="9_GREAT_ClientProposal">
  <a:themeElements>
    <a:clrScheme name="GREAT">
      <a:dk1>
        <a:srgbClr val="180E3C"/>
      </a:dk1>
      <a:lt1>
        <a:srgbClr val="FFFFFF"/>
      </a:lt1>
      <a:dk2>
        <a:srgbClr val="B00D23"/>
      </a:dk2>
      <a:lt2>
        <a:srgbClr val="EFEAE2"/>
      </a:lt2>
      <a:accent1>
        <a:srgbClr val="B00D23"/>
      </a:accent1>
      <a:accent2>
        <a:srgbClr val="180E3C"/>
      </a:accent2>
      <a:accent3>
        <a:srgbClr val="47096F"/>
      </a:accent3>
      <a:accent4>
        <a:srgbClr val="DFD5C5"/>
      </a:accent4>
      <a:accent5>
        <a:srgbClr val="00549F"/>
      </a:accent5>
      <a:accent6>
        <a:srgbClr val="007EA3"/>
      </a:accent6>
      <a:hlink>
        <a:srgbClr val="B00D23"/>
      </a:hlink>
      <a:folHlink>
        <a:srgbClr val="007EA3"/>
      </a:folHlink>
    </a:clrScheme>
    <a:fontScheme name="GREAT-Template_v6">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REAT-Template_v6 1">
        <a:dk1>
          <a:srgbClr val="1E1348"/>
        </a:dk1>
        <a:lt1>
          <a:srgbClr val="FFFFFF"/>
        </a:lt1>
        <a:dk2>
          <a:srgbClr val="E41F13"/>
        </a:dk2>
        <a:lt2>
          <a:srgbClr val="DFD5C5"/>
        </a:lt2>
        <a:accent1>
          <a:srgbClr val="B00D23"/>
        </a:accent1>
        <a:accent2>
          <a:srgbClr val="4F0B7B"/>
        </a:accent2>
        <a:accent3>
          <a:srgbClr val="FFFFFF"/>
        </a:accent3>
        <a:accent4>
          <a:srgbClr val="180E3C"/>
        </a:accent4>
        <a:accent5>
          <a:srgbClr val="D4AAAC"/>
        </a:accent5>
        <a:accent6>
          <a:srgbClr val="47096F"/>
        </a:accent6>
        <a:hlink>
          <a:srgbClr val="00549F"/>
        </a:hlink>
        <a:folHlink>
          <a:srgbClr val="007EA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GREAT_ClientProposal" id="{552E247E-0D55-4067-8CD8-6D9A77F756CA}" vid="{279F54B7-E356-49CE-A668-14359BFB4089}"/>
    </a:ext>
  </a:extLst>
</a:theme>
</file>

<file path=ppt/theme/theme3.xml><?xml version="1.0" encoding="utf-8"?>
<a:theme xmlns:a="http://schemas.openxmlformats.org/drawingml/2006/main" name="Sustainable Packaging">
  <a:themeElements>
    <a:clrScheme name="GREAT">
      <a:dk1>
        <a:srgbClr val="180E3C"/>
      </a:dk1>
      <a:lt1>
        <a:srgbClr val="FFFFFF"/>
      </a:lt1>
      <a:dk2>
        <a:srgbClr val="B00D23"/>
      </a:dk2>
      <a:lt2>
        <a:srgbClr val="EFEAE2"/>
      </a:lt2>
      <a:accent1>
        <a:srgbClr val="B00D23"/>
      </a:accent1>
      <a:accent2>
        <a:srgbClr val="180E3C"/>
      </a:accent2>
      <a:accent3>
        <a:srgbClr val="47096F"/>
      </a:accent3>
      <a:accent4>
        <a:srgbClr val="DFD5C5"/>
      </a:accent4>
      <a:accent5>
        <a:srgbClr val="00549F"/>
      </a:accent5>
      <a:accent6>
        <a:srgbClr val="007EA3"/>
      </a:accent6>
      <a:hlink>
        <a:srgbClr val="B00D23"/>
      </a:hlink>
      <a:folHlink>
        <a:srgbClr val="007EA3"/>
      </a:folHlink>
    </a:clrScheme>
    <a:fontScheme name="GREAT-Template_v6">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REAT-Template_v6 1">
        <a:dk1>
          <a:srgbClr val="1E1348"/>
        </a:dk1>
        <a:lt1>
          <a:srgbClr val="FFFFFF"/>
        </a:lt1>
        <a:dk2>
          <a:srgbClr val="E41F13"/>
        </a:dk2>
        <a:lt2>
          <a:srgbClr val="DFD5C5"/>
        </a:lt2>
        <a:accent1>
          <a:srgbClr val="B00D23"/>
        </a:accent1>
        <a:accent2>
          <a:srgbClr val="4F0B7B"/>
        </a:accent2>
        <a:accent3>
          <a:srgbClr val="FFFFFF"/>
        </a:accent3>
        <a:accent4>
          <a:srgbClr val="180E3C"/>
        </a:accent4>
        <a:accent5>
          <a:srgbClr val="D4AAAC"/>
        </a:accent5>
        <a:accent6>
          <a:srgbClr val="47096F"/>
        </a:accent6>
        <a:hlink>
          <a:srgbClr val="00549F"/>
        </a:hlink>
        <a:folHlink>
          <a:srgbClr val="007EA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GREAT_ClientProposal" id="{552E247E-0D55-4067-8CD8-6D9A77F756CA}" vid="{279F54B7-E356-49CE-A668-14359BFB408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17F1E1F8B2AB4A8FB8B6889A346DF8" ma:contentTypeVersion="102" ma:contentTypeDescription="Create a new document." ma:contentTypeScope="" ma:versionID="f70fcc47895879511d524c2467da065c">
  <xsd:schema xmlns:xsd="http://www.w3.org/2001/XMLSchema" xmlns:xs="http://www.w3.org/2001/XMLSchema" xmlns:p="http://schemas.microsoft.com/office/2006/metadata/properties" xmlns:ns2="e0758da9-ed74-44bb-b706-b77d638ffd00" xmlns:ns3="dba20bd5-18d1-4dce-b0d3-9181b02a1064" targetNamespace="http://schemas.microsoft.com/office/2006/metadata/properties" ma:root="true" ma:fieldsID="0a01b10a1d7d16bfade64823640543de" ns2:_="" ns3:_="">
    <xsd:import namespace="e0758da9-ed74-44bb-b706-b77d638ffd00"/>
    <xsd:import namespace="dba20bd5-18d1-4dce-b0d3-9181b02a106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758da9-ed74-44bb-b706-b77d638ffd00"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ba20bd5-18d1-4dce-b0d3-9181b02a106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e0758da9-ed74-44bb-b706-b77d638ffd00">RPYWK77P6UX4-1173353166-2839</_dlc_DocId>
    <_dlc_DocIdUrl xmlns="e0758da9-ed74-44bb-b706-b77d638ffd00">
      <Url>https://sites.ey.com/sites/IST/Products/_layouts/15/DocIdRedir.aspx?ID=RPYWK77P6UX4-1173353166-2839</Url>
      <Description>RPYWK77P6UX4-1173353166-2839</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81CF426-73C2-40EB-B389-86CA4E2E00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758da9-ed74-44bb-b706-b77d638ffd00"/>
    <ds:schemaRef ds:uri="dba20bd5-18d1-4dce-b0d3-9181b02a10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7DE3C3-91BE-47C5-BD3B-FA51F1C2391E}">
  <ds:schemaRefs>
    <ds:schemaRef ds:uri="http://purl.org/dc/elements/1.1/"/>
    <ds:schemaRef ds:uri="http://purl.org/dc/dcmitype/"/>
    <ds:schemaRef ds:uri="http://schemas.microsoft.com/office/2006/documentManagement/types"/>
    <ds:schemaRef ds:uri="e0758da9-ed74-44bb-b706-b77d638ffd00"/>
    <ds:schemaRef ds:uri="http://schemas.microsoft.com/office/infopath/2007/PartnerControls"/>
    <ds:schemaRef ds:uri="http://www.w3.org/XML/1998/namespace"/>
    <ds:schemaRef ds:uri="http://schemas.openxmlformats.org/package/2006/metadata/core-properties"/>
    <ds:schemaRef ds:uri="dba20bd5-18d1-4dce-b0d3-9181b02a1064"/>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11B3FD6C-D932-49BC-AA31-22399A3A88CA}">
  <ds:schemaRefs>
    <ds:schemaRef ds:uri="http://schemas.microsoft.com/sharepoint/v3/contenttype/forms"/>
  </ds:schemaRefs>
</ds:datastoreItem>
</file>

<file path=customXml/itemProps4.xml><?xml version="1.0" encoding="utf-8"?>
<ds:datastoreItem xmlns:ds="http://schemas.openxmlformats.org/officeDocument/2006/customXml" ds:itemID="{3B50FEBE-7AF7-48D6-B730-543478227A8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GREAT_ClientProposal</Template>
  <TotalTime>26435</TotalTime>
  <Words>4636</Words>
  <Application>Microsoft Office PowerPoint</Application>
  <PresentationFormat>Widescreen</PresentationFormat>
  <Paragraphs>441</Paragraphs>
  <Slides>30</Slides>
  <Notes>24</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30</vt:i4>
      </vt:variant>
    </vt:vector>
  </HeadingPairs>
  <TitlesOfParts>
    <vt:vector size="36" baseType="lpstr">
      <vt:lpstr>Arial</vt:lpstr>
      <vt:lpstr>Calibri</vt:lpstr>
      <vt:lpstr>Wingdings</vt:lpstr>
      <vt:lpstr>GREAT_ClientProposal</vt:lpstr>
      <vt:lpstr>9_GREAT_ClientProposal</vt:lpstr>
      <vt:lpstr>Sustainable Packaging</vt:lpstr>
      <vt:lpstr>PowerPoint Presentation</vt:lpstr>
      <vt:lpstr>PowerPoint Presentation</vt:lpstr>
      <vt:lpstr>PowerPoint Presentation</vt:lpstr>
      <vt:lpstr>Access a clear pipeline of opportunity in developing and deploying technology supported by Government and Industry commitments</vt:lpstr>
      <vt:lpstr>PowerPoint Presentation</vt:lpstr>
      <vt:lpstr>PowerPoint Presentation</vt:lpstr>
      <vt:lpstr>PowerPoint Presentation</vt:lpstr>
      <vt:lpstr>A compelling case of strengths that makes Dorset the natural choice for a successful business: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Companies are already exploiting the opportunity in Dorset and the South West region</vt:lpstr>
      <vt:lpstr>Dorset Cleaner Fish Ltd</vt:lpstr>
      <vt:lpstr>Othniel Oysters Ltd</vt:lpstr>
      <vt:lpstr>Dorset Seaweed Company Ltd</vt:lpstr>
      <vt:lpstr>Houghton Springs Fish Farms</vt:lpstr>
      <vt:lpstr>Offshore Shellfish Ltd</vt:lpstr>
      <vt:lpstr>PowerPoint Presentation</vt:lpstr>
      <vt:lpstr>PowerPoint Presentation</vt:lpstr>
    </vt:vector>
  </TitlesOfParts>
  <Company>Ernst &amp; Young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Scott</dc:creator>
  <cp:lastModifiedBy>Claire Corrie</cp:lastModifiedBy>
  <cp:revision>2232</cp:revision>
  <cp:lastPrinted>2018-10-17T13:50:23Z</cp:lastPrinted>
  <dcterms:created xsi:type="dcterms:W3CDTF">2017-11-08T10:56:38Z</dcterms:created>
  <dcterms:modified xsi:type="dcterms:W3CDTF">2019-07-11T15:23:55Z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0x0101000817F1E1F8B2AB4A8FB8B6889A346DF8</vt:lpwstr>
  </property>
  <property fmtid="{D5CDD505-2E9C-101B-9397-08002B2CF9AE}" pid="3" name="_dlc_DocIdItemGuid">
    <vt:lpwstr>2d1a55a5-2be8-4e14-b37e-d6e267950a2b</vt:lpwstr>
  </property>
  <property fmtid="{D5CDD505-2E9C-101B-9397-08002B2CF9AE}" pid="4" name="Business Unit">
    <vt:lpwstr>134;#Strategic Projects|ded0a4a3-ec5e-4c1f-b686-fa34014fd536</vt:lpwstr>
  </property>
</Properties>
</file>