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35" r:id="rId3"/>
    <p:sldId id="336" r:id="rId4"/>
    <p:sldId id="329" r:id="rId5"/>
    <p:sldId id="333" r:id="rId6"/>
    <p:sldId id="337" r:id="rId7"/>
    <p:sldId id="300" r:id="rId8"/>
    <p:sldId id="327" r:id="rId9"/>
    <p:sldId id="328" r:id="rId10"/>
    <p:sldId id="321" r:id="rId11"/>
    <p:sldId id="323" r:id="rId12"/>
    <p:sldId id="324" r:id="rId13"/>
    <p:sldId id="325"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14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502-7817-0356-2B36-FAAF644C1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2E027E-A283-1FF0-35EE-CA694020C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62660B-A4E5-3440-4283-2C70289BDA5C}"/>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BE1258C2-6DD2-4519-216E-58F82EBD8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14423-BB26-3948-C3C5-CD0F17C28DB5}"/>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146655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4665-130D-A89D-718F-FF9759DF13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2B6D79-3D2B-0317-5909-A087A5122E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D29D04-68BE-78CB-6FA1-FAD505A672E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D34783B4-FCDD-03A7-13F7-1FAC73EAF1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16E624-8907-A8CB-F8F2-F623AF75209E}"/>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286137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11850-8A23-5CD6-07C1-5C8D037EC8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3480D-3B13-8960-11E9-2E6A03341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43A3F8-1252-FA90-AEDE-ADAC6FAE6ED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F706513F-95B2-9FE9-261E-4AFA4FF3C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25EA94-0AEF-A733-56D2-20E4CE1D44E0}"/>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11455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845D-179B-FE99-6F27-3B991A1E0A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D6FA7C-E16E-2228-32F1-7AEA2D3B3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3D1939-A6C4-F4F5-613F-ECFC8084A8E5}"/>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7AF219C7-04B3-8250-0D1B-B92932B76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B70589-1E14-663E-4B9B-A03E8844BFF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8265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D439-8ECB-9F3C-D248-FE0A3FAD17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401B8-DEA8-1512-61E5-3CA5201B8D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A9452-8169-FC09-9756-F07211F849D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3233D1CB-FA36-5AD1-FB69-A6D633687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117C5-FAEB-DA21-6FDB-88618436976B}"/>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82066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C276-3B74-0921-B40C-647E1DFBC6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917FA1-81C3-C96D-976F-ED2D2F6155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DC5C7F-73EF-C6CD-68CB-AD2704203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BC096-5217-81BD-553B-50F5F294D41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4A4704B2-1E43-CE3F-5F34-AFC546A664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DDB906-DB01-EB13-2EB5-1FB6A9E765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5306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531D-EECA-2858-2C66-C71E27E255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6B173E-1345-3297-302C-C72557CE5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99C0B-62F8-26E1-6C15-9D0DA939C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9B6F0A-EB3C-A3BA-2F0C-6F9869B83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772F8-85B2-4B8E-0693-449B61773F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84E436-3960-9E17-4954-A54ED6786B2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8" name="Footer Placeholder 7">
            <a:extLst>
              <a:ext uri="{FF2B5EF4-FFF2-40B4-BE49-F238E27FC236}">
                <a16:creationId xmlns:a16="http://schemas.microsoft.com/office/drawing/2014/main" id="{F25B5D28-1410-1D5C-7CFA-B186CF2D90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15C3A0-4B8B-2CA6-9020-A4191881C72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87805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2BC5-B113-FF2C-408C-0FBB92E15F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B782EC-BB55-BDC1-BC52-51AB332BC32D}"/>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4" name="Footer Placeholder 3">
            <a:extLst>
              <a:ext uri="{FF2B5EF4-FFF2-40B4-BE49-F238E27FC236}">
                <a16:creationId xmlns:a16="http://schemas.microsoft.com/office/drawing/2014/main" id="{5836AC28-D821-E750-F162-FF2CFF20FC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5E1C7F-9802-973D-5D14-D253A37796B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1488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AEF5C-7E42-1865-5C21-3704803C936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3" name="Footer Placeholder 2">
            <a:extLst>
              <a:ext uri="{FF2B5EF4-FFF2-40B4-BE49-F238E27FC236}">
                <a16:creationId xmlns:a16="http://schemas.microsoft.com/office/drawing/2014/main" id="{3D8B91A6-CA53-41C4-9690-EAB96BE6C7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C085FD-07E5-349D-7439-0047EBC01E9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24997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C15-B5DB-2A87-0C12-1743664C4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FAFED7-50CB-1A28-F89B-B25C9C14A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B5ED3F-71C1-65F7-D880-234B914A5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C8CA9-81E2-5ED5-B3AA-8D6A4FB15FFB}"/>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9BAC8E43-EC39-5687-6966-D556DBFB4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F79E66-B38D-C92D-3FE0-F34AEFF349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2317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5510-7AE8-1882-DA3F-7E09FD85D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DF7BA7-4EEA-2364-B544-78BE0AFA2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A18E2A-709D-C64D-8601-3AEC29A48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74AA1-24CA-1042-3163-BED6BC3C1644}"/>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F0C5175A-7512-1F60-F5A3-6008CBF1D9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9F1CC5-D3CC-A7ED-E299-143A9768D974}"/>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5450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F4FC0-F0CB-2B11-A2EA-D51242BFF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597446-95BB-6B22-EDDF-B55C15901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BE77C-84BF-3A7E-BBE3-296CD74F8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2A2C4E88-BA12-88CF-A74F-2B1E5C89F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09EE4B-5194-CCAD-EDA8-6EE2D593F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14E63-A817-461D-ACB1-ACAEEC340FF3}" type="slidenum">
              <a:rPr lang="en-GB" smtClean="0"/>
              <a:t>‹#›</a:t>
            </a:fld>
            <a:endParaRPr lang="en-GB"/>
          </a:p>
        </p:txBody>
      </p:sp>
    </p:spTree>
    <p:extLst>
      <p:ext uri="{BB962C8B-B14F-4D97-AF65-F5344CB8AC3E}">
        <p14:creationId xmlns:p14="http://schemas.microsoft.com/office/powerpoint/2010/main" val="192174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ghtcast.io/uk"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lightcast.io/resources/blog/new-occupation-taxonom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lightcast.io/resources/blog/new-occupation-taxonomy" TargetMode="External"/><Relationship Id="rId2" Type="http://schemas.openxmlformats.org/officeDocument/2006/relationships/hyperlink" Target="https://lightcast.i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Agri-Tech Cornwall…"/>
          <p:cNvGrpSpPr/>
          <p:nvPr/>
        </p:nvGrpSpPr>
        <p:grpSpPr>
          <a:xfrm>
            <a:off x="-1590" y="1664046"/>
            <a:ext cx="12195180" cy="3708601"/>
            <a:chOff x="-1" y="-1"/>
            <a:chExt cx="12195178" cy="3708600"/>
          </a:xfrm>
          <a:solidFill>
            <a:srgbClr val="85AB8E"/>
          </a:solidFill>
        </p:grpSpPr>
        <p:sp>
          <p:nvSpPr>
            <p:cNvPr id="112" name="Rectangle"/>
            <p:cNvSpPr/>
            <p:nvPr/>
          </p:nvSpPr>
          <p:spPr>
            <a:xfrm>
              <a:off x="-1" y="-1"/>
              <a:ext cx="12195178" cy="3708600"/>
            </a:xfrm>
            <a:prstGeom prst="rect">
              <a:avLst/>
            </a:prstGeom>
            <a:grpFill/>
            <a:ln w="12700" cap="flat">
              <a:solidFill>
                <a:schemeClr val="accent1"/>
              </a:solidFill>
              <a:prstDash val="solid"/>
              <a:miter lim="800000"/>
            </a:ln>
            <a:effectLst/>
          </p:spPr>
          <p:txBody>
            <a:bodyPr wrap="square" lIns="45718" tIns="45718" rIns="45718" bIns="45718" numCol="1" anchor="ctr">
              <a:noAutofit/>
            </a:bodyPr>
            <a:lstStyle/>
            <a:p>
              <a:pPr algn="ctr">
                <a:lnSpc>
                  <a:spcPct val="90000"/>
                </a:lnSpc>
                <a:defRPr sz="4800">
                  <a:solidFill>
                    <a:srgbClr val="FFFFFF"/>
                  </a:solidFill>
                  <a:latin typeface="Avenir Light"/>
                  <a:ea typeface="Avenir Light"/>
                  <a:cs typeface="Avenir Light"/>
                  <a:sym typeface="Avenir Light"/>
                </a:defRPr>
              </a:pPr>
              <a:endParaRPr/>
            </a:p>
          </p:txBody>
        </p:sp>
        <p:sp>
          <p:nvSpPr>
            <p:cNvPr id="113" name="ENRaW Green Trails…"/>
            <p:cNvSpPr txBox="1"/>
            <p:nvPr/>
          </p:nvSpPr>
          <p:spPr>
            <a:xfrm>
              <a:off x="6349" y="1094092"/>
              <a:ext cx="12182478" cy="1520412"/>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Construction sector – overview</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800" dirty="0"/>
                <a:t>Autumn 23 update</a:t>
              </a:r>
            </a:p>
          </p:txBody>
        </p:sp>
      </p:grpSp>
      <p:pic>
        <p:nvPicPr>
          <p:cNvPr id="2" name="Picture 1" descr="A black text on a white background&#10;&#10;Description automatically generated">
            <a:extLst>
              <a:ext uri="{FF2B5EF4-FFF2-40B4-BE49-F238E27FC236}">
                <a16:creationId xmlns:a16="http://schemas.microsoft.com/office/drawing/2014/main" id="{5DE52172-FF0C-2BF5-11C2-946CB3A8E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51" y="167950"/>
            <a:ext cx="5461026" cy="1404325"/>
          </a:xfrm>
          <a:prstGeom prst="rect">
            <a:avLst/>
          </a:prstGeom>
        </p:spPr>
      </p:pic>
    </p:spTree>
    <p:extLst>
      <p:ext uri="{BB962C8B-B14F-4D97-AF65-F5344CB8AC3E}">
        <p14:creationId xmlns:p14="http://schemas.microsoft.com/office/powerpoint/2010/main" val="345463195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250" fill="hold"/>
                                        <p:tgtEl>
                                          <p:spTgt spid="114"/>
                                        </p:tgtEl>
                                        <p:attrNameLst>
                                          <p:attrName>ppt_x</p:attrName>
                                        </p:attrNameLst>
                                      </p:cBhvr>
                                      <p:tavLst>
                                        <p:tav tm="0">
                                          <p:val>
                                            <p:strVal val="#ppt_x"/>
                                          </p:val>
                                        </p:tav>
                                        <p:tav tm="100000">
                                          <p:val>
                                            <p:strVal val="#ppt_x"/>
                                          </p:val>
                                        </p:tav>
                                      </p:tavLst>
                                    </p:anim>
                                    <p:anim calcmode="lin" valueType="num">
                                      <p:cBhvr>
                                        <p:cTn id="8" dur="125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Construction job postings – associated occupations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6096000" y="988233"/>
            <a:ext cx="5734235" cy="5970865"/>
          </a:xfrm>
          <a:prstGeom prst="rect">
            <a:avLst/>
          </a:prstGeom>
          <a:noFill/>
        </p:spPr>
        <p:txBody>
          <a:bodyPr wrap="square" rtlCol="0">
            <a:spAutoFit/>
          </a:bodyPr>
          <a:lstStyle/>
          <a:p>
            <a:pPr>
              <a:spcAft>
                <a:spcPts val="1200"/>
              </a:spcAft>
            </a:pPr>
            <a:r>
              <a:rPr lang="en-GB" sz="1600" dirty="0">
                <a:ea typeface="Times New Roman" panose="02020603050405020304" pitchFamily="18" charset="0"/>
                <a:cs typeface="Times New Roman" panose="02020603050405020304" pitchFamily="18" charset="0"/>
              </a:rPr>
              <a:t>An alternative method of estimating the scale of manufacturing and engineering jobs/occupations across the Dorset LSIP area is to understand what types of jobs tend to be filled by those individuals who undertook construction training (at SSA 2 level). In effect this represents the ‘occupational pathways’ (as described in the data notes slide). This analysis is available via </a:t>
            </a:r>
            <a:r>
              <a:rPr lang="en-GB" sz="1600" dirty="0">
                <a:ea typeface="Times New Roman" panose="02020603050405020304" pitchFamily="18" charset="0"/>
                <a:cs typeface="Times New Roman" panose="02020603050405020304" pitchFamily="18" charset="0"/>
                <a:hlinkClick r:id="rId3"/>
              </a:rPr>
              <a:t>Lightcast</a:t>
            </a:r>
            <a:r>
              <a:rPr lang="en-GB" sz="1600" dirty="0">
                <a:ea typeface="Times New Roman" panose="02020603050405020304" pitchFamily="18" charset="0"/>
                <a:cs typeface="Times New Roman" panose="02020603050405020304" pitchFamily="18" charset="0"/>
              </a:rPr>
              <a:t> (utilised for this analysis) which have developed the </a:t>
            </a:r>
            <a:r>
              <a:rPr lang="en-GB" sz="1600" dirty="0">
                <a:ea typeface="Times New Roman" panose="02020603050405020304" pitchFamily="18" charset="0"/>
                <a:cs typeface="Times New Roman" panose="02020603050405020304" pitchFamily="18" charset="0"/>
                <a:hlinkClick r:id="rId4"/>
              </a:rPr>
              <a:t>Lightcast Occupation Taxonomy</a:t>
            </a:r>
            <a:r>
              <a:rPr lang="en-GB" sz="1600" dirty="0">
                <a:ea typeface="Times New Roman" panose="02020603050405020304" pitchFamily="18" charset="0"/>
                <a:cs typeface="Times New Roman" panose="02020603050405020304" pitchFamily="18" charset="0"/>
              </a:rPr>
              <a:t> which aims to link skills acquisition to occupations. Based on this methodological approach, it is estimated that there were c40,000 jobs (2022) across the Dorset LSIP area in occupations associated with construction courses (SSA2) – which encapsulates building and construction and manufacturing technologies. The number of jobs in associated occupations has increased by 1.5% between 2022 and 2023 across the Dorset LSIP area.</a:t>
            </a:r>
          </a:p>
          <a:p>
            <a:pPr>
              <a:spcAft>
                <a:spcPts val="1200"/>
              </a:spcAft>
            </a:pPr>
            <a:r>
              <a:rPr lang="en-GB" sz="1600" dirty="0">
                <a:cs typeface="Times New Roman" panose="02020603050405020304" pitchFamily="18" charset="0"/>
              </a:rPr>
              <a:t>One of the explanations of the difference between the two job figures shown in this slide pack (</a:t>
            </a:r>
            <a:r>
              <a:rPr lang="en-GB" sz="1600">
                <a:cs typeface="Times New Roman" panose="02020603050405020304" pitchFamily="18" charset="0"/>
              </a:rPr>
              <a:t>slide 4 </a:t>
            </a:r>
            <a:r>
              <a:rPr lang="en-GB" sz="1600" dirty="0">
                <a:cs typeface="Times New Roman" panose="02020603050405020304" pitchFamily="18" charset="0"/>
              </a:rPr>
              <a:t>versus </a:t>
            </a:r>
            <a:r>
              <a:rPr lang="en-GB" sz="1600">
                <a:cs typeface="Times New Roman" panose="02020603050405020304" pitchFamily="18" charset="0"/>
              </a:rPr>
              <a:t>slide 11) </a:t>
            </a:r>
            <a:r>
              <a:rPr lang="en-GB" sz="1600" dirty="0">
                <a:cs typeface="Times New Roman" panose="02020603050405020304" pitchFamily="18" charset="0"/>
              </a:rPr>
              <a:t>is that construction jobs can be found in industries outside of those defined as ‘construction’. This data also includes some elements of manufacturing technologies, given its increasing role in construction. The two cannot be directly compared.</a:t>
            </a:r>
            <a:endParaRPr lang="en-GB" sz="1600" dirty="0"/>
          </a:p>
          <a:p>
            <a:pPr>
              <a:spcAft>
                <a:spcPts val="1200"/>
              </a:spcAft>
            </a:pPr>
            <a:endParaRPr lang="en-GB" sz="1600" dirty="0">
              <a:ea typeface="Times New Roman" panose="02020603050405020304" pitchFamily="18" charset="0"/>
              <a:cs typeface="Times New Roman" panose="02020603050405020304" pitchFamily="18" charset="0"/>
            </a:endParaRPr>
          </a:p>
          <a:p>
            <a:pPr>
              <a:spcAft>
                <a:spcPts val="1200"/>
              </a:spcAft>
            </a:pPr>
            <a:r>
              <a:rPr lang="en-GB" sz="1600" dirty="0">
                <a:ea typeface="Times New Roman" panose="02020603050405020304" pitchFamily="18" charset="0"/>
                <a:cs typeface="Times New Roman" panose="02020603050405020304" pitchFamily="18" charset="0"/>
              </a:rPr>
              <a:t> </a:t>
            </a:r>
            <a:endParaRPr lang="en-GB" sz="1600" dirty="0"/>
          </a:p>
        </p:txBody>
      </p:sp>
      <p:pic>
        <p:nvPicPr>
          <p:cNvPr id="3" name="Picture 2" descr="A screenshot of a computer screen&#10;&#10;Description automatically generated">
            <a:extLst>
              <a:ext uri="{FF2B5EF4-FFF2-40B4-BE49-F238E27FC236}">
                <a16:creationId xmlns:a16="http://schemas.microsoft.com/office/drawing/2014/main" id="{426D2612-42E0-E896-F616-8E78CC15701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51445" y="968236"/>
            <a:ext cx="5463348" cy="5580000"/>
          </a:xfrm>
          <a:prstGeom prst="rect">
            <a:avLst/>
          </a:prstGeom>
        </p:spPr>
      </p:pic>
      <p:sp>
        <p:nvSpPr>
          <p:cNvPr id="4" name="TextBox 3">
            <a:extLst>
              <a:ext uri="{FF2B5EF4-FFF2-40B4-BE49-F238E27FC236}">
                <a16:creationId xmlns:a16="http://schemas.microsoft.com/office/drawing/2014/main" id="{B976E6FE-A532-799F-4418-8F7B36C0451F}"/>
              </a:ext>
            </a:extLst>
          </p:cNvPr>
          <p:cNvSpPr txBox="1"/>
          <p:nvPr/>
        </p:nvSpPr>
        <p:spPr>
          <a:xfrm>
            <a:off x="5843963" y="6409736"/>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382509536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Construction job postings - volume</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8349673" y="988233"/>
            <a:ext cx="3480562" cy="4170372"/>
          </a:xfrm>
          <a:prstGeom prst="rect">
            <a:avLst/>
          </a:prstGeom>
          <a:noFill/>
        </p:spPr>
        <p:txBody>
          <a:bodyPr wrap="square" rtlCol="0">
            <a:spAutoFit/>
          </a:bodyPr>
          <a:lstStyle/>
          <a:p>
            <a:pPr>
              <a:spcAft>
                <a:spcPts val="1200"/>
              </a:spcAft>
            </a:pPr>
            <a:r>
              <a:rPr lang="en-GB" sz="1700" dirty="0">
                <a:ea typeface="Times New Roman" panose="02020603050405020304" pitchFamily="18" charset="0"/>
                <a:cs typeface="Times New Roman" panose="02020603050405020304" pitchFamily="18" charset="0"/>
              </a:rPr>
              <a:t>There c19,800 job postings 2022 and 2023 (to date) relating to the occupations associated with construction (although recognising that recruitment tends to be quite informal in the sector so not reflected in these advertised vacancies – even though vacancies posted by c1,900 businesses in the industry across the Dorset LSIP area are reflected in this data).</a:t>
            </a:r>
          </a:p>
          <a:p>
            <a:pPr>
              <a:spcAft>
                <a:spcPts val="1200"/>
              </a:spcAft>
            </a:pPr>
            <a:r>
              <a:rPr lang="en-GB" sz="1700" dirty="0">
                <a:cs typeface="Times New Roman" panose="02020603050405020304" pitchFamily="18" charset="0"/>
              </a:rPr>
              <a:t>Typically, jobs are posted twice before being filled (posting intensity of 2:1), and this has remained broadly stable over time.</a:t>
            </a:r>
          </a:p>
        </p:txBody>
      </p:sp>
      <p:pic>
        <p:nvPicPr>
          <p:cNvPr id="3" name="Picture 2" descr="Graphical user interface, application&#10;&#10;Description automatically generated with medium confidence">
            <a:extLst>
              <a:ext uri="{FF2B5EF4-FFF2-40B4-BE49-F238E27FC236}">
                <a16:creationId xmlns:a16="http://schemas.microsoft.com/office/drawing/2014/main" id="{6EE0AF16-3B09-E895-2CBB-1EA4A968F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44" y="3429000"/>
            <a:ext cx="7417437" cy="2710453"/>
          </a:xfrm>
          <a:prstGeom prst="rect">
            <a:avLst/>
          </a:prstGeom>
        </p:spPr>
      </p:pic>
      <p:pic>
        <p:nvPicPr>
          <p:cNvPr id="5" name="Picture 4" descr="A screenshot of a white background&#10;&#10;Description automatically generated">
            <a:extLst>
              <a:ext uri="{FF2B5EF4-FFF2-40B4-BE49-F238E27FC236}">
                <a16:creationId xmlns:a16="http://schemas.microsoft.com/office/drawing/2014/main" id="{B9B0280E-3760-D744-035A-87BEF3EB4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44" y="988233"/>
            <a:ext cx="6509574" cy="2050531"/>
          </a:xfrm>
          <a:prstGeom prst="rect">
            <a:avLst/>
          </a:prstGeom>
        </p:spPr>
      </p:pic>
      <p:sp>
        <p:nvSpPr>
          <p:cNvPr id="6" name="TextBox 5">
            <a:extLst>
              <a:ext uri="{FF2B5EF4-FFF2-40B4-BE49-F238E27FC236}">
                <a16:creationId xmlns:a16="http://schemas.microsoft.com/office/drawing/2014/main" id="{14547E44-374A-1585-7641-139660BE6309}"/>
              </a:ext>
            </a:extLst>
          </p:cNvPr>
          <p:cNvSpPr txBox="1"/>
          <p:nvPr/>
        </p:nvSpPr>
        <p:spPr>
          <a:xfrm>
            <a:off x="251444" y="6243770"/>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3317491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Construction job postings – location and recruiters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pic>
        <p:nvPicPr>
          <p:cNvPr id="3" name="Picture 2" descr="A screenshot of a computer&#10;&#10;Description automatically generated">
            <a:extLst>
              <a:ext uri="{FF2B5EF4-FFF2-40B4-BE49-F238E27FC236}">
                <a16:creationId xmlns:a16="http://schemas.microsoft.com/office/drawing/2014/main" id="{EC0C2B6D-B9B7-43EB-0AA7-C3E1ADEC8F7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1445" y="981363"/>
            <a:ext cx="5760000" cy="324000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BC9ADAA7-BB0B-8F5E-2334-4C561B2BE94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166858" y="943417"/>
            <a:ext cx="5760000" cy="5568219"/>
          </a:xfrm>
          <a:prstGeom prst="rect">
            <a:avLst/>
          </a:prstGeom>
        </p:spPr>
      </p:pic>
      <p:sp>
        <p:nvSpPr>
          <p:cNvPr id="7" name="TextBox 6">
            <a:extLst>
              <a:ext uri="{FF2B5EF4-FFF2-40B4-BE49-F238E27FC236}">
                <a16:creationId xmlns:a16="http://schemas.microsoft.com/office/drawing/2014/main" id="{9639D292-DD2C-A026-8846-3A3F5A505BB5}"/>
              </a:ext>
            </a:extLst>
          </p:cNvPr>
          <p:cNvSpPr txBox="1"/>
          <p:nvPr/>
        </p:nvSpPr>
        <p:spPr>
          <a:xfrm>
            <a:off x="6253350" y="6404813"/>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
        <p:nvSpPr>
          <p:cNvPr id="9" name="TextBox 8">
            <a:extLst>
              <a:ext uri="{FF2B5EF4-FFF2-40B4-BE49-F238E27FC236}">
                <a16:creationId xmlns:a16="http://schemas.microsoft.com/office/drawing/2014/main" id="{959AF833-6D6D-F259-B548-7C9AE4EDB1BB}"/>
              </a:ext>
            </a:extLst>
          </p:cNvPr>
          <p:cNvSpPr txBox="1"/>
          <p:nvPr/>
        </p:nvSpPr>
        <p:spPr>
          <a:xfrm>
            <a:off x="251445" y="4695754"/>
            <a:ext cx="6001905" cy="1815882"/>
          </a:xfrm>
          <a:prstGeom prst="rect">
            <a:avLst/>
          </a:prstGeom>
          <a:noFill/>
        </p:spPr>
        <p:txBody>
          <a:bodyPr wrap="square" rtlCol="0">
            <a:spAutoFit/>
          </a:bodyPr>
          <a:lstStyle/>
          <a:p>
            <a:r>
              <a:rPr lang="en-GB" sz="1400" dirty="0"/>
              <a:t>What is noticeable from the data on the top companies posting vacancies is the absence of any large construction firms. This may reflect the channels that those construction businesses use to recruit (noting earlier comment about informal recruitment in the industry) but also, but also reflect that the majority of businesses are small/micro (as also noted earlier). The data also illustrates that construction roles are recruited into non-construction organisations. Finally, it also reflects the wider definition used here – also including manufacturing technologies.</a:t>
            </a:r>
            <a:endParaRPr lang="en-GB" sz="1600" dirty="0"/>
          </a:p>
        </p:txBody>
      </p:sp>
      <p:sp>
        <p:nvSpPr>
          <p:cNvPr id="2" name="TextBox 1">
            <a:extLst>
              <a:ext uri="{FF2B5EF4-FFF2-40B4-BE49-F238E27FC236}">
                <a16:creationId xmlns:a16="http://schemas.microsoft.com/office/drawing/2014/main" id="{FB77E7A5-7AF4-7AB2-2B8C-2FEEA9955546}"/>
              </a:ext>
            </a:extLst>
          </p:cNvPr>
          <p:cNvSpPr txBox="1"/>
          <p:nvPr/>
        </p:nvSpPr>
        <p:spPr>
          <a:xfrm>
            <a:off x="251445" y="4255997"/>
            <a:ext cx="5400000" cy="400110"/>
          </a:xfrm>
          <a:prstGeom prst="rect">
            <a:avLst/>
          </a:prstGeom>
          <a:noFill/>
        </p:spPr>
        <p:txBody>
          <a:bodyPr wrap="square" rtlCol="0">
            <a:spAutoFit/>
          </a:bodyPr>
          <a:lstStyle/>
          <a:p>
            <a:r>
              <a:rPr lang="en-GB" sz="1000" dirty="0"/>
              <a:t>* Christchurch is defined within Lightcast as being in the Dorset Council area – this classification does not reflect the post-April 2019 Local Government restructure</a:t>
            </a:r>
          </a:p>
        </p:txBody>
      </p:sp>
    </p:spTree>
    <p:extLst>
      <p:ext uri="{BB962C8B-B14F-4D97-AF65-F5344CB8AC3E}">
        <p14:creationId xmlns:p14="http://schemas.microsoft.com/office/powerpoint/2010/main" val="387409904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Construction job postings – role demand</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7038109" y="937996"/>
            <a:ext cx="4825654" cy="6217087"/>
          </a:xfrm>
          <a:prstGeom prst="rect">
            <a:avLst/>
          </a:prstGeom>
          <a:noFill/>
        </p:spPr>
        <p:txBody>
          <a:bodyPr wrap="square" rtlCol="0">
            <a:spAutoFit/>
          </a:bodyPr>
          <a:lstStyle/>
          <a:p>
            <a:pPr>
              <a:spcAft>
                <a:spcPts val="1200"/>
              </a:spcAft>
            </a:pPr>
            <a:r>
              <a:rPr lang="en-GB" sz="1600" dirty="0">
                <a:ea typeface="Times New Roman" panose="02020603050405020304" pitchFamily="18" charset="0"/>
                <a:cs typeface="Times New Roman" panose="02020603050405020304" pitchFamily="18" charset="0"/>
              </a:rPr>
              <a:t>The most common job postings across the Dorset LSIP area within the associated occupations are production operatives (reflecting the manufacturing technologies element of the definition) as well as labourers, carpenters, electricians etc – as would be largely expected. There was also significant demand for quantity surveyors, which wasn’t necessarily reflected in the previous sector dashboard.</a:t>
            </a:r>
          </a:p>
          <a:p>
            <a:pPr>
              <a:spcAft>
                <a:spcPts val="1200"/>
              </a:spcAft>
            </a:pPr>
            <a:r>
              <a:rPr lang="en-GB" sz="1600" dirty="0">
                <a:ea typeface="Times New Roman" panose="02020603050405020304" pitchFamily="18" charset="0"/>
                <a:cs typeface="Times New Roman" panose="02020603050405020304" pitchFamily="18" charset="0"/>
              </a:rPr>
              <a:t>Again, this data is using a taxonomy that charts the roles/jobs that tend to be filled by individuals that undertook construction and/or manufacturing technologies courses (SSA2 level).</a:t>
            </a:r>
          </a:p>
          <a:p>
            <a:pPr>
              <a:spcAft>
                <a:spcPts val="1200"/>
              </a:spcAft>
            </a:pPr>
            <a:r>
              <a:rPr lang="en-GB" sz="1600" dirty="0">
                <a:ea typeface="Times New Roman" panose="02020603050405020304" pitchFamily="18" charset="0"/>
                <a:cs typeface="Times New Roman" panose="02020603050405020304" pitchFamily="18" charset="0"/>
              </a:rPr>
              <a:t>Jobs tended to be posted 2 to 3 times and for an average of c1 month.</a:t>
            </a:r>
          </a:p>
          <a:p>
            <a:pPr>
              <a:spcAft>
                <a:spcPts val="1200"/>
              </a:spcAft>
            </a:pPr>
            <a:r>
              <a:rPr lang="en-GB" sz="1600" dirty="0">
                <a:ea typeface="Times New Roman" panose="02020603050405020304" pitchFamily="18" charset="0"/>
                <a:cs typeface="Times New Roman" panose="02020603050405020304" pitchFamily="18" charset="0"/>
              </a:rPr>
              <a:t>It is important to note that this slide details the job vacancy postings i.e. dynamic demand. This compares to some earlier slides (e.g. slide 9) which illustrated the level of job roles across the Dorset LSIP area. </a:t>
            </a:r>
          </a:p>
          <a:p>
            <a:pPr>
              <a:spcAft>
                <a:spcPts val="1200"/>
              </a:spcAft>
            </a:pPr>
            <a:endParaRPr lang="en-GB" sz="1600" dirty="0">
              <a:ea typeface="Times New Roman" panose="02020603050405020304" pitchFamily="18" charset="0"/>
              <a:cs typeface="Times New Roman" panose="02020603050405020304" pitchFamily="18" charset="0"/>
            </a:endParaRPr>
          </a:p>
          <a:p>
            <a:pPr>
              <a:spcAft>
                <a:spcPts val="1200"/>
              </a:spcAft>
            </a:pPr>
            <a:endParaRPr lang="en-GB" sz="1700" dirty="0">
              <a:ea typeface="Times New Roman" panose="02020603050405020304" pitchFamily="18" charset="0"/>
              <a:cs typeface="Times New Roman" panose="02020603050405020304" pitchFamily="18" charset="0"/>
            </a:endParaRPr>
          </a:p>
          <a:p>
            <a:pPr>
              <a:spcAft>
                <a:spcPts val="1200"/>
              </a:spcAft>
            </a:pPr>
            <a:endParaRPr lang="en-GB" sz="1700" dirty="0">
              <a:cs typeface="Times New Roman" panose="02020603050405020304" pitchFamily="18" charset="0"/>
            </a:endParaRPr>
          </a:p>
        </p:txBody>
      </p:sp>
      <p:pic>
        <p:nvPicPr>
          <p:cNvPr id="3" name="Picture 2" descr="A screenshot of a graph&#10;&#10;Description automatically generated">
            <a:extLst>
              <a:ext uri="{FF2B5EF4-FFF2-40B4-BE49-F238E27FC236}">
                <a16:creationId xmlns:a16="http://schemas.microsoft.com/office/drawing/2014/main" id="{B6BB1ECB-1C6B-83E6-395A-4C666D014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37" y="937996"/>
            <a:ext cx="6197883" cy="5490513"/>
          </a:xfrm>
          <a:prstGeom prst="rect">
            <a:avLst/>
          </a:prstGeom>
        </p:spPr>
      </p:pic>
      <p:sp>
        <p:nvSpPr>
          <p:cNvPr id="4" name="TextBox 3">
            <a:extLst>
              <a:ext uri="{FF2B5EF4-FFF2-40B4-BE49-F238E27FC236}">
                <a16:creationId xmlns:a16="http://schemas.microsoft.com/office/drawing/2014/main" id="{98C81014-0486-51E6-DF2A-AD4994FCA298}"/>
              </a:ext>
            </a:extLst>
          </p:cNvPr>
          <p:cNvSpPr txBox="1"/>
          <p:nvPr/>
        </p:nvSpPr>
        <p:spPr>
          <a:xfrm>
            <a:off x="6681829" y="6169983"/>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108886597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Construction job postings - skills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pic>
        <p:nvPicPr>
          <p:cNvPr id="4" name="Picture 3" descr="A screenshot of a graph&#10;&#10;Description automatically generated">
            <a:extLst>
              <a:ext uri="{FF2B5EF4-FFF2-40B4-BE49-F238E27FC236}">
                <a16:creationId xmlns:a16="http://schemas.microsoft.com/office/drawing/2014/main" id="{D1BB5110-E329-FC9A-DF7E-9A5D780137B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729624" y="924630"/>
            <a:ext cx="4320000" cy="5580000"/>
          </a:xfrm>
          <a:prstGeom prst="rect">
            <a:avLst/>
          </a:prstGeom>
        </p:spPr>
      </p:pic>
      <p:sp>
        <p:nvSpPr>
          <p:cNvPr id="8" name="TextBox 7">
            <a:extLst>
              <a:ext uri="{FF2B5EF4-FFF2-40B4-BE49-F238E27FC236}">
                <a16:creationId xmlns:a16="http://schemas.microsoft.com/office/drawing/2014/main" id="{557900A4-A5D6-61C5-A76E-E4F684939840}"/>
              </a:ext>
            </a:extLst>
          </p:cNvPr>
          <p:cNvSpPr txBox="1"/>
          <p:nvPr/>
        </p:nvSpPr>
        <p:spPr>
          <a:xfrm>
            <a:off x="9128541" y="6277043"/>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pic>
        <p:nvPicPr>
          <p:cNvPr id="10" name="Picture 9" descr="A screenshot of a graph&#10;&#10;Description automatically generated">
            <a:extLst>
              <a:ext uri="{FF2B5EF4-FFF2-40B4-BE49-F238E27FC236}">
                <a16:creationId xmlns:a16="http://schemas.microsoft.com/office/drawing/2014/main" id="{36616FB3-FFBD-7132-C687-38906A7318D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51445" y="953864"/>
            <a:ext cx="4320000" cy="5580000"/>
          </a:xfrm>
          <a:prstGeom prst="rect">
            <a:avLst/>
          </a:prstGeom>
        </p:spPr>
      </p:pic>
      <p:sp>
        <p:nvSpPr>
          <p:cNvPr id="11" name="TextBox 10">
            <a:extLst>
              <a:ext uri="{FF2B5EF4-FFF2-40B4-BE49-F238E27FC236}">
                <a16:creationId xmlns:a16="http://schemas.microsoft.com/office/drawing/2014/main" id="{C2ACBA08-4AC9-E2CB-A961-76E7F653EA36}"/>
              </a:ext>
            </a:extLst>
          </p:cNvPr>
          <p:cNvSpPr txBox="1"/>
          <p:nvPr/>
        </p:nvSpPr>
        <p:spPr>
          <a:xfrm>
            <a:off x="9128541" y="953864"/>
            <a:ext cx="2601641" cy="4278094"/>
          </a:xfrm>
          <a:prstGeom prst="rect">
            <a:avLst/>
          </a:prstGeom>
          <a:noFill/>
        </p:spPr>
        <p:txBody>
          <a:bodyPr wrap="square" rtlCol="0">
            <a:spAutoFit/>
          </a:bodyPr>
          <a:lstStyle/>
          <a:p>
            <a:r>
              <a:rPr lang="en-GB" sz="1700" dirty="0"/>
              <a:t>The most sought after specialised skills include construction (recognising that it a fairly generic description), carpentry, project management and other skills such as electrical wiring.</a:t>
            </a:r>
          </a:p>
          <a:p>
            <a:endParaRPr lang="en-GB" sz="1700" dirty="0"/>
          </a:p>
          <a:p>
            <a:r>
              <a:rPr lang="en-GB" sz="1700" dirty="0"/>
              <a:t>More common (soft) skills requirements include communication, detail orientation and other aspects such as problem solving etc, self-motivation etc.</a:t>
            </a:r>
          </a:p>
        </p:txBody>
      </p:sp>
    </p:spTree>
    <p:extLst>
      <p:ext uri="{BB962C8B-B14F-4D97-AF65-F5344CB8AC3E}">
        <p14:creationId xmlns:p14="http://schemas.microsoft.com/office/powerpoint/2010/main" val="132190656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buFont typeface="Wingdings" panose="05000000000000000000" pitchFamily="2" charset="2"/>
                <a:buChar char="Ø"/>
              </a:pPr>
              <a:r>
                <a:rPr lang="en-GB" kern="0" dirty="0">
                  <a:solidFill>
                    <a:srgbClr val="000000"/>
                  </a:solidFill>
                  <a:sym typeface="Avenir Heavy"/>
                </a:rPr>
                <a:t>This sector dashboard uses a combination of data published via the Office of National Statistics (ONS) and also utilises vacancy data via </a:t>
              </a:r>
              <a:r>
                <a:rPr lang="en-GB" kern="0" dirty="0">
                  <a:solidFill>
                    <a:srgbClr val="000000"/>
                  </a:solidFill>
                  <a:sym typeface="Avenir Heavy"/>
                  <a:hlinkClick r:id="rId2"/>
                </a:rPr>
                <a:t>Lightcast</a:t>
              </a:r>
              <a:endParaRPr lang="en-GB" kern="0" dirty="0">
                <a:solidFill>
                  <a:srgbClr val="000000"/>
                </a:solidFill>
                <a:sym typeface="Avenir Heavy"/>
              </a:endParaRPr>
            </a:p>
            <a:p>
              <a:pPr marL="285750" indent="-285750">
                <a:buFont typeface="Wingdings" panose="05000000000000000000" pitchFamily="2" charset="2"/>
                <a:buChar char="Ø"/>
              </a:pPr>
              <a:r>
                <a:rPr lang="en-GB" kern="0" dirty="0">
                  <a:solidFill>
                    <a:srgbClr val="000000"/>
                  </a:solidFill>
                  <a:sym typeface="Avenir Heavy"/>
                </a:rPr>
                <a:t>Lightcast is a global leader in labour market analytics. This dashboard primarily uses Lightcast job posting analytics and focuses on the Dorset LSIP area and trends over time </a:t>
              </a:r>
            </a:p>
            <a:p>
              <a:pPr marL="285750" indent="-285750">
                <a:buFont typeface="Wingdings" panose="05000000000000000000" pitchFamily="2" charset="2"/>
                <a:buChar char="Ø"/>
              </a:pPr>
              <a:r>
                <a:rPr lang="en-GB" kern="0" dirty="0">
                  <a:solidFill>
                    <a:srgbClr val="000000"/>
                  </a:solidFill>
                  <a:sym typeface="Avenir Heavy"/>
                </a:rPr>
                <a:t>It is important to note that the analysis here only reflects jobs that are posted online. It effectively ‘scrapes’ a range of job websites, alongside candidate profiles </a:t>
              </a:r>
            </a:p>
            <a:p>
              <a:pPr marL="285750" indent="-285750">
                <a:buFont typeface="Wingdings" panose="05000000000000000000" pitchFamily="2" charset="2"/>
                <a:buChar char="Ø"/>
              </a:pPr>
              <a:r>
                <a:rPr lang="en-GB" kern="0" dirty="0">
                  <a:solidFill>
                    <a:srgbClr val="000000"/>
                  </a:solidFill>
                  <a:sym typeface="Avenir Heavy"/>
                </a:rPr>
                <a:t>Lightcast uses sophisticated software to try remove duplicates i.e. jobs posted repeatedly, but recognises that this may remain an issue for some postings</a:t>
              </a:r>
            </a:p>
            <a:p>
              <a:pPr marL="285750" indent="-285750">
                <a:buFont typeface="Wingdings" panose="05000000000000000000" pitchFamily="2" charset="2"/>
                <a:buChar char="Ø"/>
              </a:pPr>
              <a:r>
                <a:rPr lang="en-GB" kern="0" dirty="0">
                  <a:solidFill>
                    <a:srgbClr val="000000"/>
                  </a:solidFill>
                  <a:sym typeface="Avenir Heavy"/>
                </a:rPr>
                <a:t>Because it captures online job postings only, it cannot capture informal job vacancies and recruitment. It is important to recognise that in some sectors such as construction recruitment tends to be more ‘informal’ and will not be reflected in the data here. This may also be more prevalent in small and micro businesses</a:t>
              </a:r>
            </a:p>
            <a:p>
              <a:pPr marL="285750" indent="-285750">
                <a:buFont typeface="Wingdings" panose="05000000000000000000" pitchFamily="2" charset="2"/>
                <a:buChar char="Ø"/>
              </a:pPr>
              <a:r>
                <a:rPr lang="en-GB" kern="0" dirty="0">
                  <a:solidFill>
                    <a:srgbClr val="000000"/>
                  </a:solidFill>
                  <a:sym typeface="Avenir Heavy"/>
                </a:rPr>
                <a:t>It is also important to note that the analysis attempts to differentiate between sectors and ‘occupational pathways’. That is, some of the requirements for certain skills do not necessarily occur in tightly defined sectors. For example, digital skills are important across a whole range of sectors, whilst many people working in construction do not necessarily work in the construction sector per. This utilises the </a:t>
              </a:r>
              <a:r>
                <a:rPr lang="en-GB" sz="1800" dirty="0">
                  <a:ea typeface="Times New Roman" panose="02020603050405020304" pitchFamily="18" charset="0"/>
                  <a:cs typeface="Times New Roman" panose="02020603050405020304" pitchFamily="18" charset="0"/>
                  <a:hlinkClick r:id="rId3"/>
                </a:rPr>
                <a:t>Lightcast Occupation Taxonomy</a:t>
              </a:r>
              <a:r>
                <a:rPr lang="en-GB" sz="1800" kern="0" dirty="0">
                  <a:solidFill>
                    <a:srgbClr val="000000"/>
                  </a:solidFill>
                  <a:ea typeface="Times New Roman" panose="02020603050405020304" pitchFamily="18" charset="0"/>
                  <a:cs typeface="Times New Roman" panose="02020603050405020304" pitchFamily="18" charset="0"/>
                  <a:sym typeface="Avenir Heavy"/>
                </a:rPr>
                <a:t> </a:t>
              </a:r>
              <a:r>
                <a:rPr lang="en-GB" kern="0" dirty="0">
                  <a:solidFill>
                    <a:srgbClr val="000000"/>
                  </a:solidFill>
                  <a:ea typeface="Times New Roman" panose="02020603050405020304" pitchFamily="18" charset="0"/>
                  <a:cs typeface="Times New Roman" panose="02020603050405020304" pitchFamily="18" charset="0"/>
                  <a:sym typeface="Avenir Heavy"/>
                </a:rPr>
                <a:t>– see later slide around definition</a:t>
              </a:r>
            </a:p>
            <a:p>
              <a:pPr marL="285750" indent="-285750">
                <a:buFont typeface="Wingdings" panose="05000000000000000000" pitchFamily="2" charset="2"/>
                <a:buChar char="Ø"/>
              </a:pPr>
              <a:r>
                <a:rPr lang="en-GB" kern="0" dirty="0">
                  <a:solidFill>
                    <a:srgbClr val="000000"/>
                  </a:solidFill>
                  <a:ea typeface="Times New Roman" panose="02020603050405020304" pitchFamily="18" charset="0"/>
                  <a:cs typeface="Times New Roman" panose="02020603050405020304" pitchFamily="18" charset="0"/>
                  <a:sym typeface="Avenir Heavy"/>
                </a:rPr>
                <a:t>Given there will be some short-term volatility in job posting data, the analysis here covers the period Jan 2022 to Sept 2023. This will serve to ‘smooth’ some of the data and for the use Dorset LSIP analysis – longer-term trends are important</a:t>
              </a:r>
            </a:p>
            <a:p>
              <a:pPr marL="285750" indent="-285750">
                <a:buFont typeface="Wingdings" panose="05000000000000000000" pitchFamily="2" charset="2"/>
                <a:buChar char="Ø"/>
              </a:pPr>
              <a:r>
                <a:rPr lang="en-GB" sz="1800"/>
                <a:t>Christchurch is defined within Lightcast as being in the Dorset Council area – this classification does not reflect the post-April 2019 Local Government restructure</a:t>
              </a:r>
              <a:endParaRPr lang="en-GB" kern="0">
                <a:solidFill>
                  <a:srgbClr val="000000"/>
                </a:solidFill>
                <a:ea typeface="Times New Roman" panose="02020603050405020304" pitchFamily="18" charset="0"/>
                <a:cs typeface="Times New Roman" panose="02020603050405020304" pitchFamily="18" charset="0"/>
                <a:sym typeface="Avenir Heavy"/>
              </a:endParaRPr>
            </a:p>
            <a:p>
              <a:endParaRPr lang="en-GB" kern="0" dirty="0">
                <a:solidFill>
                  <a:srgbClr val="000000"/>
                </a:solidFill>
                <a:ea typeface="Times New Roman" panose="02020603050405020304" pitchFamily="18" charset="0"/>
                <a:cs typeface="Times New Roman" panose="02020603050405020304" pitchFamily="18" charset="0"/>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4"/>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Data notes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Tree>
    <p:extLst>
      <p:ext uri="{BB962C8B-B14F-4D97-AF65-F5344CB8AC3E}">
        <p14:creationId xmlns:p14="http://schemas.microsoft.com/office/powerpoint/2010/main" val="281504120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algn="l"/>
              <a:endParaRPr kumimoji="0" lang="en-GB"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Definitions (1)</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3" name="TextBox 2">
            <a:extLst>
              <a:ext uri="{FF2B5EF4-FFF2-40B4-BE49-F238E27FC236}">
                <a16:creationId xmlns:a16="http://schemas.microsoft.com/office/drawing/2014/main" id="{67429545-3394-7CF1-C711-DF83900605B0}"/>
              </a:ext>
            </a:extLst>
          </p:cNvPr>
          <p:cNvSpPr txBox="1"/>
          <p:nvPr/>
        </p:nvSpPr>
        <p:spPr>
          <a:xfrm>
            <a:off x="251445" y="960458"/>
            <a:ext cx="5459242" cy="646331"/>
          </a:xfrm>
          <a:prstGeom prst="rect">
            <a:avLst/>
          </a:prstGeom>
          <a:noFill/>
        </p:spPr>
        <p:txBody>
          <a:bodyPr wrap="square" rtlCol="0">
            <a:spAutoFit/>
          </a:bodyPr>
          <a:lstStyle/>
          <a:p>
            <a:r>
              <a:rPr lang="en-GB" b="1" dirty="0"/>
              <a:t>Standard Industrial Classification (SIC) based approach </a:t>
            </a:r>
          </a:p>
          <a:p>
            <a:r>
              <a:rPr lang="en-GB" b="1" dirty="0"/>
              <a:t>– slides 4 and 5</a:t>
            </a:r>
          </a:p>
        </p:txBody>
      </p:sp>
      <p:sp>
        <p:nvSpPr>
          <p:cNvPr id="8" name="TextBox 7">
            <a:extLst>
              <a:ext uri="{FF2B5EF4-FFF2-40B4-BE49-F238E27FC236}">
                <a16:creationId xmlns:a16="http://schemas.microsoft.com/office/drawing/2014/main" id="{6BBE8D35-59B3-D112-96FD-A8AE7FC272AF}"/>
              </a:ext>
            </a:extLst>
          </p:cNvPr>
          <p:cNvSpPr txBox="1"/>
          <p:nvPr/>
        </p:nvSpPr>
        <p:spPr>
          <a:xfrm>
            <a:off x="7040654" y="968101"/>
            <a:ext cx="5459242" cy="369332"/>
          </a:xfrm>
          <a:prstGeom prst="rect">
            <a:avLst/>
          </a:prstGeom>
          <a:noFill/>
        </p:spPr>
        <p:txBody>
          <a:bodyPr wrap="square" rtlCol="0">
            <a:spAutoFit/>
          </a:bodyPr>
          <a:lstStyle/>
          <a:p>
            <a:r>
              <a:rPr lang="en-GB" b="1" dirty="0"/>
              <a:t>Lightcast occupational taxonomy – slides 10 to 14 </a:t>
            </a:r>
          </a:p>
        </p:txBody>
      </p:sp>
      <p:pic>
        <p:nvPicPr>
          <p:cNvPr id="4" name="Picture 3">
            <a:extLst>
              <a:ext uri="{FF2B5EF4-FFF2-40B4-BE49-F238E27FC236}">
                <a16:creationId xmlns:a16="http://schemas.microsoft.com/office/drawing/2014/main" id="{C6423674-CC7D-7414-64DD-02522A0CF8D6}"/>
              </a:ext>
            </a:extLst>
          </p:cNvPr>
          <p:cNvPicPr>
            <a:picLocks noChangeAspect="1"/>
          </p:cNvPicPr>
          <p:nvPr/>
        </p:nvPicPr>
        <p:blipFill>
          <a:blip r:embed="rId3"/>
          <a:stretch>
            <a:fillRect/>
          </a:stretch>
        </p:blipFill>
        <p:spPr>
          <a:xfrm>
            <a:off x="7187979" y="1283623"/>
            <a:ext cx="3767569" cy="5163285"/>
          </a:xfrm>
          <a:prstGeom prst="rect">
            <a:avLst/>
          </a:prstGeom>
        </p:spPr>
      </p:pic>
      <p:pic>
        <p:nvPicPr>
          <p:cNvPr id="5" name="Picture 4">
            <a:extLst>
              <a:ext uri="{FF2B5EF4-FFF2-40B4-BE49-F238E27FC236}">
                <a16:creationId xmlns:a16="http://schemas.microsoft.com/office/drawing/2014/main" id="{791E3635-FF3B-569C-8199-CC31CB7122FC}"/>
              </a:ext>
            </a:extLst>
          </p:cNvPr>
          <p:cNvPicPr>
            <a:picLocks noChangeAspect="1"/>
          </p:cNvPicPr>
          <p:nvPr/>
        </p:nvPicPr>
        <p:blipFill>
          <a:blip r:embed="rId4"/>
          <a:stretch>
            <a:fillRect/>
          </a:stretch>
        </p:blipFill>
        <p:spPr>
          <a:xfrm>
            <a:off x="277133" y="1686083"/>
            <a:ext cx="3429000" cy="590550"/>
          </a:xfrm>
          <a:prstGeom prst="rect">
            <a:avLst/>
          </a:prstGeom>
        </p:spPr>
      </p:pic>
      <p:sp>
        <p:nvSpPr>
          <p:cNvPr id="2" name="TextBox 1">
            <a:extLst>
              <a:ext uri="{FF2B5EF4-FFF2-40B4-BE49-F238E27FC236}">
                <a16:creationId xmlns:a16="http://schemas.microsoft.com/office/drawing/2014/main" id="{521809AD-0C84-A68A-BA20-B9BBE3AEF1F6}"/>
              </a:ext>
            </a:extLst>
          </p:cNvPr>
          <p:cNvSpPr txBox="1"/>
          <p:nvPr/>
        </p:nvSpPr>
        <p:spPr>
          <a:xfrm>
            <a:off x="277133" y="3374532"/>
            <a:ext cx="5811696" cy="369332"/>
          </a:xfrm>
          <a:prstGeom prst="rect">
            <a:avLst/>
          </a:prstGeom>
          <a:noFill/>
        </p:spPr>
        <p:txBody>
          <a:bodyPr wrap="square" rtlCol="0">
            <a:spAutoFit/>
          </a:bodyPr>
          <a:lstStyle/>
          <a:p>
            <a:r>
              <a:rPr lang="en-GB" b="1" dirty="0"/>
              <a:t>Working Futures analysis – slide 6 </a:t>
            </a:r>
          </a:p>
        </p:txBody>
      </p:sp>
      <p:pic>
        <p:nvPicPr>
          <p:cNvPr id="6" name="Picture 5">
            <a:extLst>
              <a:ext uri="{FF2B5EF4-FFF2-40B4-BE49-F238E27FC236}">
                <a16:creationId xmlns:a16="http://schemas.microsoft.com/office/drawing/2014/main" id="{10025D1B-ABAF-A24D-CB64-D199F8BF1C54}"/>
              </a:ext>
            </a:extLst>
          </p:cNvPr>
          <p:cNvPicPr>
            <a:picLocks noChangeAspect="1"/>
          </p:cNvPicPr>
          <p:nvPr/>
        </p:nvPicPr>
        <p:blipFill>
          <a:blip r:embed="rId4"/>
          <a:stretch>
            <a:fillRect/>
          </a:stretch>
        </p:blipFill>
        <p:spPr>
          <a:xfrm>
            <a:off x="304780" y="3865265"/>
            <a:ext cx="3429000" cy="590550"/>
          </a:xfrm>
          <a:prstGeom prst="rect">
            <a:avLst/>
          </a:prstGeom>
        </p:spPr>
      </p:pic>
    </p:spTree>
    <p:extLst>
      <p:ext uri="{BB962C8B-B14F-4D97-AF65-F5344CB8AC3E}">
        <p14:creationId xmlns:p14="http://schemas.microsoft.com/office/powerpoint/2010/main" val="207777052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Construction – overview (1)</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251445" y="6313137"/>
            <a:ext cx="5572490" cy="276999"/>
          </a:xfrm>
          <a:prstGeom prst="rect">
            <a:avLst/>
          </a:prstGeom>
          <a:noFill/>
        </p:spPr>
        <p:txBody>
          <a:bodyPr wrap="square" rtlCol="0">
            <a:spAutoFit/>
          </a:bodyPr>
          <a:lstStyle/>
          <a:p>
            <a:r>
              <a:rPr lang="en-GB" sz="1200" dirty="0">
                <a:solidFill>
                  <a:schemeClr val="bg1">
                    <a:lumMod val="50000"/>
                  </a:schemeClr>
                </a:solidFill>
              </a:rPr>
              <a:t>Source: ONS (Business Register and Employment Survey and UK Business Counts)</a:t>
            </a:r>
          </a:p>
        </p:txBody>
      </p:sp>
      <p:sp>
        <p:nvSpPr>
          <p:cNvPr id="6" name="TextBox 5">
            <a:extLst>
              <a:ext uri="{FF2B5EF4-FFF2-40B4-BE49-F238E27FC236}">
                <a16:creationId xmlns:a16="http://schemas.microsoft.com/office/drawing/2014/main" id="{B97B7514-274F-436F-C63E-63D179C62DBF}"/>
              </a:ext>
            </a:extLst>
          </p:cNvPr>
          <p:cNvSpPr txBox="1"/>
          <p:nvPr/>
        </p:nvSpPr>
        <p:spPr>
          <a:xfrm>
            <a:off x="5089236" y="3749964"/>
            <a:ext cx="5994400" cy="2585323"/>
          </a:xfrm>
          <a:prstGeom prst="rect">
            <a:avLst/>
          </a:prstGeom>
          <a:noFill/>
        </p:spPr>
        <p:txBody>
          <a:bodyPr wrap="square" rtlCol="0">
            <a:spAutoFit/>
          </a:bodyPr>
          <a:lstStyle/>
          <a:p>
            <a:r>
              <a:rPr lang="en-GB" dirty="0"/>
              <a:t>The construction industry is dominated by micro businesses – either measured by numbers employed and/or annual turnover. The majority construction of businesses (approximately two-thirds) generate an annual turnover &lt;£200,000. Many of these businesses will have an informal approach to training. As would be expected, employment fell during the pandemic as lockdown placed restrictions on construction activity. However, the latest data suggests that it rebounded in 2022 – just below pre-pandemic levels.</a:t>
            </a:r>
          </a:p>
        </p:txBody>
      </p:sp>
      <p:pic>
        <p:nvPicPr>
          <p:cNvPr id="7" name="Picture 6">
            <a:extLst>
              <a:ext uri="{FF2B5EF4-FFF2-40B4-BE49-F238E27FC236}">
                <a16:creationId xmlns:a16="http://schemas.microsoft.com/office/drawing/2014/main" id="{0FCF8385-D80D-E381-CA9B-35875575EF11}"/>
              </a:ext>
            </a:extLst>
          </p:cNvPr>
          <p:cNvPicPr>
            <a:picLocks/>
          </p:cNvPicPr>
          <p:nvPr/>
        </p:nvPicPr>
        <p:blipFill>
          <a:blip r:embed="rId3"/>
          <a:stretch>
            <a:fillRect/>
          </a:stretch>
        </p:blipFill>
        <p:spPr>
          <a:xfrm>
            <a:off x="251445" y="925438"/>
            <a:ext cx="4320000" cy="2520000"/>
          </a:xfrm>
          <a:prstGeom prst="rect">
            <a:avLst/>
          </a:prstGeom>
        </p:spPr>
      </p:pic>
      <p:pic>
        <p:nvPicPr>
          <p:cNvPr id="9" name="Picture 8">
            <a:extLst>
              <a:ext uri="{FF2B5EF4-FFF2-40B4-BE49-F238E27FC236}">
                <a16:creationId xmlns:a16="http://schemas.microsoft.com/office/drawing/2014/main" id="{E7472B69-6740-994E-94A8-1FE6391EDE60}"/>
              </a:ext>
            </a:extLst>
          </p:cNvPr>
          <p:cNvPicPr>
            <a:picLocks/>
          </p:cNvPicPr>
          <p:nvPr/>
        </p:nvPicPr>
        <p:blipFill>
          <a:blip r:embed="rId4"/>
          <a:stretch>
            <a:fillRect/>
          </a:stretch>
        </p:blipFill>
        <p:spPr>
          <a:xfrm>
            <a:off x="251445" y="3721832"/>
            <a:ext cx="4320000" cy="2520000"/>
          </a:xfrm>
          <a:prstGeom prst="rect">
            <a:avLst/>
          </a:prstGeom>
        </p:spPr>
      </p:pic>
      <p:pic>
        <p:nvPicPr>
          <p:cNvPr id="10" name="Picture 9">
            <a:extLst>
              <a:ext uri="{FF2B5EF4-FFF2-40B4-BE49-F238E27FC236}">
                <a16:creationId xmlns:a16="http://schemas.microsoft.com/office/drawing/2014/main" id="{363BE9B8-75BE-3AC3-CDEA-DC31AEE218CE}"/>
              </a:ext>
            </a:extLst>
          </p:cNvPr>
          <p:cNvPicPr>
            <a:picLocks/>
          </p:cNvPicPr>
          <p:nvPr/>
        </p:nvPicPr>
        <p:blipFill>
          <a:blip r:embed="rId5"/>
          <a:stretch>
            <a:fillRect/>
          </a:stretch>
        </p:blipFill>
        <p:spPr>
          <a:xfrm>
            <a:off x="5089236" y="925438"/>
            <a:ext cx="4320000" cy="2520000"/>
          </a:xfrm>
          <a:prstGeom prst="rect">
            <a:avLst/>
          </a:prstGeom>
        </p:spPr>
      </p:pic>
    </p:spTree>
    <p:extLst>
      <p:ext uri="{BB962C8B-B14F-4D97-AF65-F5344CB8AC3E}">
        <p14:creationId xmlns:p14="http://schemas.microsoft.com/office/powerpoint/2010/main" val="418945185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41128" y="875755"/>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Construction – overview (2)</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286714" y="6303363"/>
            <a:ext cx="7149256" cy="276999"/>
          </a:xfrm>
          <a:prstGeom prst="rect">
            <a:avLst/>
          </a:prstGeom>
          <a:noFill/>
        </p:spPr>
        <p:txBody>
          <a:bodyPr wrap="square" rtlCol="0">
            <a:spAutoFit/>
          </a:bodyPr>
          <a:lstStyle/>
          <a:p>
            <a:r>
              <a:rPr lang="en-GB" sz="1200" dirty="0">
                <a:solidFill>
                  <a:schemeClr val="bg1">
                    <a:lumMod val="50000"/>
                  </a:schemeClr>
                </a:solidFill>
              </a:rPr>
              <a:t>Source: ONS (Sub-regional (Balanced) Gross Value Added)</a:t>
            </a:r>
          </a:p>
        </p:txBody>
      </p:sp>
      <p:sp>
        <p:nvSpPr>
          <p:cNvPr id="6" name="TextBox 5">
            <a:extLst>
              <a:ext uri="{FF2B5EF4-FFF2-40B4-BE49-F238E27FC236}">
                <a16:creationId xmlns:a16="http://schemas.microsoft.com/office/drawing/2014/main" id="{B97B7514-274F-436F-C63E-63D179C62DBF}"/>
              </a:ext>
            </a:extLst>
          </p:cNvPr>
          <p:cNvSpPr txBox="1"/>
          <p:nvPr/>
        </p:nvSpPr>
        <p:spPr>
          <a:xfrm>
            <a:off x="4685630" y="3728627"/>
            <a:ext cx="7219655" cy="2554545"/>
          </a:xfrm>
          <a:prstGeom prst="rect">
            <a:avLst/>
          </a:prstGeom>
          <a:noFill/>
        </p:spPr>
        <p:txBody>
          <a:bodyPr wrap="square" rtlCol="0">
            <a:spAutoFit/>
          </a:bodyPr>
          <a:lstStyle/>
          <a:p>
            <a:r>
              <a:rPr lang="en-GB" sz="1600" dirty="0"/>
              <a:t>The (broad) construction sector is slightly larger in BCP than in Dorset County, although – as measured by output – there is a reasonably even distribution across the two local authority areas (top left chart). The sector has not grown significantly over the past 10-15 years, with the impact of the pandemic appearing to have had a particular impact on the industry in BCP (bottom left chart). The latest available data (2021) suggests it only began to recover lost ground. Whilst evidence from the industry (i.e. as shown at national output data) suggests 2022 was a relatively strong growth year, it is now under renewed pressure in sectors such as housebuilding – the result of higher interest rates. Nevertheless, it has a positive contributor to overall economic growth across the Dorset LSIP area. </a:t>
            </a:r>
          </a:p>
        </p:txBody>
      </p:sp>
      <p:pic>
        <p:nvPicPr>
          <p:cNvPr id="2" name="Picture 1">
            <a:extLst>
              <a:ext uri="{FF2B5EF4-FFF2-40B4-BE49-F238E27FC236}">
                <a16:creationId xmlns:a16="http://schemas.microsoft.com/office/drawing/2014/main" id="{2867F43D-50B7-60FE-3D00-93A159D7F689}"/>
              </a:ext>
            </a:extLst>
          </p:cNvPr>
          <p:cNvPicPr>
            <a:picLocks/>
          </p:cNvPicPr>
          <p:nvPr/>
        </p:nvPicPr>
        <p:blipFill>
          <a:blip r:embed="rId3"/>
          <a:stretch>
            <a:fillRect/>
          </a:stretch>
        </p:blipFill>
        <p:spPr>
          <a:xfrm>
            <a:off x="234001" y="973129"/>
            <a:ext cx="4320000" cy="2520000"/>
          </a:xfrm>
          <a:prstGeom prst="rect">
            <a:avLst/>
          </a:prstGeom>
        </p:spPr>
      </p:pic>
      <p:pic>
        <p:nvPicPr>
          <p:cNvPr id="8" name="Picture 7">
            <a:extLst>
              <a:ext uri="{FF2B5EF4-FFF2-40B4-BE49-F238E27FC236}">
                <a16:creationId xmlns:a16="http://schemas.microsoft.com/office/drawing/2014/main" id="{6118A2E1-7351-141A-AE21-7B60F142B690}"/>
              </a:ext>
            </a:extLst>
          </p:cNvPr>
          <p:cNvPicPr>
            <a:picLocks/>
          </p:cNvPicPr>
          <p:nvPr/>
        </p:nvPicPr>
        <p:blipFill>
          <a:blip r:embed="rId4"/>
          <a:stretch>
            <a:fillRect/>
          </a:stretch>
        </p:blipFill>
        <p:spPr>
          <a:xfrm>
            <a:off x="220043" y="3638246"/>
            <a:ext cx="4320000" cy="2520000"/>
          </a:xfrm>
          <a:prstGeom prst="rect">
            <a:avLst/>
          </a:prstGeom>
        </p:spPr>
      </p:pic>
      <p:pic>
        <p:nvPicPr>
          <p:cNvPr id="7" name="Picture 6">
            <a:extLst>
              <a:ext uri="{FF2B5EF4-FFF2-40B4-BE49-F238E27FC236}">
                <a16:creationId xmlns:a16="http://schemas.microsoft.com/office/drawing/2014/main" id="{5F0D0E96-23F3-5B2D-87A5-CB85882CEACE}"/>
              </a:ext>
            </a:extLst>
          </p:cNvPr>
          <p:cNvPicPr>
            <a:picLocks/>
          </p:cNvPicPr>
          <p:nvPr/>
        </p:nvPicPr>
        <p:blipFill>
          <a:blip r:embed="rId5"/>
          <a:stretch>
            <a:fillRect/>
          </a:stretch>
        </p:blipFill>
        <p:spPr>
          <a:xfrm>
            <a:off x="4782760" y="973129"/>
            <a:ext cx="4320000" cy="2520000"/>
          </a:xfrm>
          <a:prstGeom prst="rect">
            <a:avLst/>
          </a:prstGeom>
        </p:spPr>
      </p:pic>
    </p:spTree>
    <p:extLst>
      <p:ext uri="{BB962C8B-B14F-4D97-AF65-F5344CB8AC3E}">
        <p14:creationId xmlns:p14="http://schemas.microsoft.com/office/powerpoint/2010/main" val="294455146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41128" y="875755"/>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Construction – future projections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443731" y="6199855"/>
            <a:ext cx="7149256" cy="276999"/>
          </a:xfrm>
          <a:prstGeom prst="rect">
            <a:avLst/>
          </a:prstGeom>
          <a:noFill/>
        </p:spPr>
        <p:txBody>
          <a:bodyPr wrap="square" rtlCol="0">
            <a:spAutoFit/>
          </a:bodyPr>
          <a:lstStyle/>
          <a:p>
            <a:r>
              <a:rPr lang="en-GB" sz="1200" dirty="0">
                <a:solidFill>
                  <a:schemeClr val="bg1">
                    <a:lumMod val="50000"/>
                  </a:schemeClr>
                </a:solidFill>
              </a:rPr>
              <a:t>Source: Working Futures 2020-2035</a:t>
            </a:r>
          </a:p>
        </p:txBody>
      </p:sp>
      <p:sp>
        <p:nvSpPr>
          <p:cNvPr id="6" name="TextBox 5">
            <a:extLst>
              <a:ext uri="{FF2B5EF4-FFF2-40B4-BE49-F238E27FC236}">
                <a16:creationId xmlns:a16="http://schemas.microsoft.com/office/drawing/2014/main" id="{B97B7514-274F-436F-C63E-63D179C62DBF}"/>
              </a:ext>
            </a:extLst>
          </p:cNvPr>
          <p:cNvSpPr txBox="1"/>
          <p:nvPr/>
        </p:nvSpPr>
        <p:spPr>
          <a:xfrm>
            <a:off x="4752300" y="969927"/>
            <a:ext cx="7149256" cy="5262979"/>
          </a:xfrm>
          <a:prstGeom prst="rect">
            <a:avLst/>
          </a:prstGeom>
          <a:noFill/>
        </p:spPr>
        <p:txBody>
          <a:bodyPr wrap="square" rtlCol="0">
            <a:spAutoFit/>
          </a:bodyPr>
          <a:lstStyle/>
          <a:p>
            <a:r>
              <a:rPr lang="en-GB" sz="1600" dirty="0"/>
              <a:t>The latest Labour Market and Skills projections produced through the Working Futures programme - covering the period 2020-2035 and the first produced in a post-Covid environment – projects that overall employment in construction will increase over the 10-15 years. The data presented here is at a national (England) level. </a:t>
            </a:r>
          </a:p>
          <a:p>
            <a:endParaRPr lang="en-GB" sz="1600" dirty="0"/>
          </a:p>
          <a:p>
            <a:r>
              <a:rPr lang="en-GB" sz="1600" dirty="0"/>
              <a:t>The projections expect employment to increase in all broad occupational classifications, with particular strong (absolute and proportional) increases in professional occupations. This is expected to reflect the sustained demand for construction activity, and the expectation that elements of the construction process (although certainly not all) will remain dependent on labour input. </a:t>
            </a:r>
          </a:p>
          <a:p>
            <a:endParaRPr lang="en-GB" sz="1600" dirty="0"/>
          </a:p>
          <a:p>
            <a:r>
              <a:rPr lang="en-GB" sz="1600" dirty="0"/>
              <a:t>The projections are intended to provide a statistical foundation for reflection and debate among all those with an interest in the demand for and supply of skills. They are produced because historical evidence shows that changing patterns of employment by sector and occupation tend to largely dominated by longer-term trends rather than the cyclical position of the economy or short-term impacts. However, it is obvious that these projections are subject to high degrees of uncertainty and therefore we would urge careful interpretation of these projections. They are intended as a starting point for further analysis rather than a projection of what is most likely to happen. They represent one possible future.</a:t>
            </a:r>
          </a:p>
        </p:txBody>
      </p:sp>
      <p:pic>
        <p:nvPicPr>
          <p:cNvPr id="3" name="Picture 2">
            <a:extLst>
              <a:ext uri="{FF2B5EF4-FFF2-40B4-BE49-F238E27FC236}">
                <a16:creationId xmlns:a16="http://schemas.microsoft.com/office/drawing/2014/main" id="{CD17D15C-9EA2-8F45-B4C1-1A9CA5AFE075}"/>
              </a:ext>
            </a:extLst>
          </p:cNvPr>
          <p:cNvPicPr>
            <a:picLocks/>
          </p:cNvPicPr>
          <p:nvPr/>
        </p:nvPicPr>
        <p:blipFill>
          <a:blip r:embed="rId3"/>
          <a:stretch>
            <a:fillRect/>
          </a:stretch>
        </p:blipFill>
        <p:spPr>
          <a:xfrm>
            <a:off x="251445" y="1032401"/>
            <a:ext cx="4320000" cy="2520000"/>
          </a:xfrm>
          <a:prstGeom prst="rect">
            <a:avLst/>
          </a:prstGeom>
        </p:spPr>
      </p:pic>
      <p:pic>
        <p:nvPicPr>
          <p:cNvPr id="4" name="Picture 3">
            <a:extLst>
              <a:ext uri="{FF2B5EF4-FFF2-40B4-BE49-F238E27FC236}">
                <a16:creationId xmlns:a16="http://schemas.microsoft.com/office/drawing/2014/main" id="{C86A6D35-6A7B-4D47-D4BC-C9967B28B1FA}"/>
              </a:ext>
            </a:extLst>
          </p:cNvPr>
          <p:cNvPicPr>
            <a:picLocks/>
          </p:cNvPicPr>
          <p:nvPr/>
        </p:nvPicPr>
        <p:blipFill>
          <a:blip r:embed="rId4"/>
          <a:stretch>
            <a:fillRect/>
          </a:stretch>
        </p:blipFill>
        <p:spPr>
          <a:xfrm>
            <a:off x="251445" y="3611580"/>
            <a:ext cx="4320000" cy="2520000"/>
          </a:xfrm>
          <a:prstGeom prst="rect">
            <a:avLst/>
          </a:prstGeom>
        </p:spPr>
      </p:pic>
    </p:spTree>
    <p:extLst>
      <p:ext uri="{BB962C8B-B14F-4D97-AF65-F5344CB8AC3E}">
        <p14:creationId xmlns:p14="http://schemas.microsoft.com/office/powerpoint/2010/main" val="234921191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693433"/>
            <a:chOff x="-21576184" y="0"/>
            <a:chExt cx="33771361" cy="3759723"/>
          </a:xfrm>
        </p:grpSpPr>
        <p:sp>
          <p:nvSpPr>
            <p:cNvPr id="118" name="Rectangle"/>
            <p:cNvSpPr/>
            <p:nvPr/>
          </p:nvSpPr>
          <p:spPr>
            <a:xfrm>
              <a:off x="-21576184" y="0"/>
              <a:ext cx="33771361" cy="3759723"/>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Construction vacancies recently hit a 20-year high. CITB estimates that c260,000 extra workers will need to meet UK construction output. Demand remains strong, although industry does historically suffer from volatility</a:t>
              </a:r>
            </a:p>
            <a:p>
              <a:pPr algn="l"/>
              <a:endParaRPr kumimoji="0" lang="en-GB" b="0" i="0" u="none" strike="noStrike" kern="0" cap="none" spc="0" normalizeH="0" baseline="0" noProof="0" dirty="0">
                <a:ln>
                  <a:noFill/>
                </a:ln>
                <a:solidFill>
                  <a:srgbClr val="000000"/>
                </a:solidFill>
                <a:effectLst/>
                <a:uLnTx/>
                <a:uFillTx/>
                <a:sym typeface="Avenir Heavy"/>
              </a:endParaRP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In 2021 over a third (34%) of employers suggested they have skills gaps, compared with 14% in 2018 and 20% in 2016</a:t>
              </a:r>
            </a:p>
            <a:p>
              <a:pPr marL="285750" indent="-285750" algn="l">
                <a:buFont typeface="Wingdings" panose="05000000000000000000" pitchFamily="2" charset="2"/>
                <a:buChar char="Ø"/>
              </a:pPr>
              <a:endParaRPr lang="en-GB" kern="0" dirty="0">
                <a:solidFill>
                  <a:srgbClr val="000000"/>
                </a:solidFill>
                <a:sym typeface="Avenir Heavy"/>
              </a:endParaRPr>
            </a:p>
            <a:p>
              <a:pPr marL="285750" indent="-285750" algn="l">
                <a:buFont typeface="Wingdings" panose="05000000000000000000" pitchFamily="2" charset="2"/>
                <a:buChar char="Ø"/>
              </a:pPr>
              <a:r>
                <a:rPr lang="en-GB" kern="0" dirty="0">
                  <a:solidFill>
                    <a:srgbClr val="000000"/>
                  </a:solidFill>
                  <a:sym typeface="Avenir Heavy"/>
                </a:rPr>
                <a:t>T</a:t>
              </a:r>
              <a:r>
                <a:rPr kumimoji="0" lang="en-GB" b="0" i="0" u="none" strike="noStrike" kern="0" cap="none" spc="0" normalizeH="0" baseline="0" noProof="0" dirty="0">
                  <a:ln>
                    <a:noFill/>
                  </a:ln>
                  <a:solidFill>
                    <a:srgbClr val="000000"/>
                  </a:solidFill>
                  <a:effectLst/>
                  <a:uLnTx/>
                  <a:uFillTx/>
                  <a:sym typeface="Avenir Heavy"/>
                </a:rPr>
                <a:t>he strong demand for construction work from the pandemic combined with the end of free movement and lower numbers of self-employed workers, are factors that have contributed to faster wage increases and skilled worker shortages</a:t>
              </a:r>
            </a:p>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The trend of fewer EU nationals in the construction workforce and a more constrained migration policy,  indicates that that there will be an increasing need for construction companies to: </a:t>
              </a:r>
            </a:p>
            <a:p>
              <a:pPr algn="l"/>
              <a:r>
                <a:rPr lang="en-GB" kern="0" dirty="0">
                  <a:solidFill>
                    <a:srgbClr val="000000"/>
                  </a:solidFill>
                  <a:sym typeface="Avenir Heavy"/>
                </a:rPr>
                <a:t>	- </a:t>
              </a:r>
              <a:r>
                <a:rPr kumimoji="0" lang="en-GB" b="0" i="0" u="none" strike="noStrike" kern="0" cap="none" spc="0" normalizeH="0" baseline="0" noProof="0" dirty="0">
                  <a:ln>
                    <a:noFill/>
                  </a:ln>
                  <a:solidFill>
                    <a:srgbClr val="000000"/>
                  </a:solidFill>
                  <a:effectLst/>
                  <a:uLnTx/>
                  <a:uFillTx/>
                  <a:sym typeface="Avenir Heavy"/>
                </a:rPr>
                <a:t>Attract skilled workers who have left the industry back into construction. This would be either those who have left 	to work in other industries or those that have become unemployed or inactive </a:t>
              </a:r>
            </a:p>
            <a:p>
              <a:pPr algn="l"/>
              <a:r>
                <a:rPr lang="en-GB" kern="0" dirty="0">
                  <a:solidFill>
                    <a:srgbClr val="000000"/>
                  </a:solidFill>
                  <a:sym typeface="Avenir Heavy"/>
                </a:rPr>
                <a:t>	- </a:t>
              </a:r>
              <a:r>
                <a:rPr kumimoji="0" lang="en-GB" b="0" i="0" u="none" strike="noStrike" kern="0" cap="none" spc="0" normalizeH="0" baseline="0" noProof="0" dirty="0">
                  <a:ln>
                    <a:noFill/>
                  </a:ln>
                  <a:solidFill>
                    <a:srgbClr val="000000"/>
                  </a:solidFill>
                  <a:effectLst/>
                  <a:uLnTx/>
                  <a:uFillTx/>
                  <a:sym typeface="Avenir Heavy"/>
                </a:rPr>
                <a:t>Attract new entrants into the workforce from those leaving school, further education, apprenticeships, or  higher 	education 	</a:t>
              </a:r>
            </a:p>
            <a:p>
              <a:pPr algn="l"/>
              <a:r>
                <a:rPr lang="en-GB" kern="0" dirty="0">
                  <a:solidFill>
                    <a:srgbClr val="000000"/>
                  </a:solidFill>
                  <a:sym typeface="Avenir Heavy"/>
                </a:rPr>
                <a:t>	</a:t>
              </a:r>
              <a:r>
                <a:rPr kumimoji="0" lang="en-GB" b="0" i="0" u="none" strike="noStrike" kern="0" cap="none" spc="0" normalizeH="0" baseline="0" noProof="0" dirty="0">
                  <a:ln>
                    <a:noFill/>
                  </a:ln>
                  <a:solidFill>
                    <a:srgbClr val="000000"/>
                  </a:solidFill>
                  <a:effectLst/>
                  <a:uLnTx/>
                  <a:uFillTx/>
                  <a:sym typeface="Avenir Heavy"/>
                </a:rPr>
                <a:t>- Improve the retention of workers within the industry</a:t>
              </a:r>
            </a:p>
            <a:p>
              <a:pPr algn="l"/>
              <a:r>
                <a:rPr lang="en-GB" kern="0" dirty="0">
                  <a:solidFill>
                    <a:srgbClr val="000000"/>
                  </a:solidFill>
                  <a:sym typeface="Avenir Heavy"/>
                </a:rPr>
                <a:t>	- </a:t>
              </a:r>
              <a:r>
                <a:rPr kumimoji="0" lang="en-GB" b="0" i="0" u="none" strike="noStrike" kern="0" cap="none" spc="0" normalizeH="0" baseline="0" noProof="0" dirty="0">
                  <a:ln>
                    <a:noFill/>
                  </a:ln>
                  <a:solidFill>
                    <a:srgbClr val="000000"/>
                  </a:solidFill>
                  <a:effectLst/>
                  <a:uLnTx/>
                  <a:uFillTx/>
                  <a:sym typeface="Avenir Heavy"/>
                </a:rPr>
                <a:t>Look at how productivity can be improved</a:t>
              </a:r>
            </a:p>
            <a:p>
              <a:pPr algn="l"/>
              <a:endParaRPr kumimoji="0" lang="en-GB" sz="1600" b="0" i="0" u="none" strike="noStrike" kern="0" cap="none" spc="0" normalizeH="0" baseline="0" noProof="0" dirty="0">
                <a:ln>
                  <a:noFill/>
                </a:ln>
                <a:solidFill>
                  <a:srgbClr val="000000"/>
                </a:solidFill>
                <a:effectLst/>
                <a:uLnTx/>
                <a:uFillTx/>
                <a:latin typeface="+mj-lt"/>
                <a:sym typeface="Avenir Heavy"/>
              </a:endParaRPr>
            </a:p>
            <a:p>
              <a:pPr marL="285750" indent="-285750" algn="l">
                <a:buFont typeface="Wingdings" panose="05000000000000000000" pitchFamily="2" charset="2"/>
                <a:buChar char="Ø"/>
              </a:pPr>
              <a:endParaRPr lang="en-GB" sz="1800" b="0" i="0" u="none" strike="noStrike" baseline="0" dirty="0">
                <a:solidFill>
                  <a:srgbClr val="000000"/>
                </a:solidFill>
                <a:latin typeface="Palatino Linotype" panose="02040502050505030304" pitchFamily="18" charset="0"/>
              </a:endParaRPr>
            </a:p>
            <a:p>
              <a:pPr algn="l"/>
              <a:r>
                <a:rPr lang="en-GB" sz="1800" b="0" i="0" u="none" strike="noStrike" baseline="0" dirty="0">
                  <a:solidFill>
                    <a:srgbClr val="000000"/>
                  </a:solidFill>
                  <a:latin typeface="Palatino Linotype" panose="02040502050505030304" pitchFamily="18" charset="0"/>
                </a:rPr>
                <a:t> </a:t>
              </a:r>
            </a:p>
            <a:p>
              <a:pPr marL="285750" indent="-285750" algn="l">
                <a:buFont typeface="Wingdings" panose="05000000000000000000" pitchFamily="2" charset="2"/>
                <a:buChar char="Ø"/>
              </a:pPr>
              <a:endParaRPr lang="en-GB" sz="1800" b="0" i="0" u="none" strike="noStrike" baseline="0" dirty="0">
                <a:solidFill>
                  <a:srgbClr val="000000"/>
                </a:solidFill>
                <a:latin typeface="Palatino Linotype" panose="02040502050505030304" pitchFamily="18" charset="0"/>
              </a:endParaRPr>
            </a:p>
            <a:p>
              <a:pPr marL="285750" indent="-285750" algn="l">
                <a:buFont typeface="Wingdings" panose="05000000000000000000" pitchFamily="2" charset="2"/>
                <a:buChar char="Ø"/>
              </a:pPr>
              <a:endParaRPr lang="en-GB" sz="1800" b="0" i="0" u="none" strike="noStrike" baseline="0" dirty="0">
                <a:solidFill>
                  <a:srgbClr val="000000"/>
                </a:solidFill>
                <a:latin typeface="Palatino Linotype" panose="02040502050505030304" pitchFamily="18" charset="0"/>
              </a:endParaRPr>
            </a:p>
            <a:p>
              <a:pPr marL="342900" marR="0" lvl="0" indent="-342900" algn="l" defTabSz="914400" rtl="0" eaLnBrk="1" fontAlgn="auto" latinLnBrk="0" hangingPunct="0">
                <a:lnSpc>
                  <a:spcPct val="100000"/>
                </a:lnSpc>
                <a:spcBef>
                  <a:spcPts val="1200"/>
                </a:spcBef>
                <a:spcAft>
                  <a:spcPts val="0"/>
                </a:spcAft>
                <a:buClrTx/>
                <a:buSzTx/>
                <a:buFont typeface="Wingdings" panose="05000000000000000000" pitchFamily="2" charset="2"/>
                <a:buChar char="Ø"/>
                <a:tabLst/>
                <a:defRPr sz="3000">
                  <a:latin typeface="Avenir Heavy"/>
                  <a:ea typeface="Avenir Heavy"/>
                  <a:cs typeface="Avenir Heavy"/>
                  <a:sym typeface="Avenir Heavy"/>
                </a:defRPr>
              </a:pPr>
              <a:endParaRPr kumimoji="0" sz="1600" b="0" i="0" u="none" strike="noStrike" kern="0" cap="none" spc="0" normalizeH="0" baseline="0" noProof="0" dirty="0">
                <a:ln>
                  <a:noFill/>
                </a:ln>
                <a:solidFill>
                  <a:srgbClr val="000000"/>
                </a:solidFill>
                <a:effectLst/>
                <a:uLnTx/>
                <a:uFillTx/>
                <a:latin typeface="Avenir Heavy"/>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8625135"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Construction – key research findings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Tree>
    <p:extLst>
      <p:ext uri="{BB962C8B-B14F-4D97-AF65-F5344CB8AC3E}">
        <p14:creationId xmlns:p14="http://schemas.microsoft.com/office/powerpoint/2010/main" val="242505355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693433"/>
            <a:chOff x="-21576184" y="0"/>
            <a:chExt cx="33771361" cy="3759723"/>
          </a:xfrm>
        </p:grpSpPr>
        <p:sp>
          <p:nvSpPr>
            <p:cNvPr id="118" name="Rectangle"/>
            <p:cNvSpPr/>
            <p:nvPr/>
          </p:nvSpPr>
          <p:spPr>
            <a:xfrm>
              <a:off x="-21576184" y="0"/>
              <a:ext cx="33771361" cy="3759723"/>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Three key skills challenges identified by sector:</a:t>
              </a:r>
            </a:p>
            <a:p>
              <a:pPr algn="l"/>
              <a:r>
                <a:rPr kumimoji="0" lang="en-GB" b="0" i="0" u="none" strike="noStrike" kern="0" cap="none" spc="0" normalizeH="0" baseline="0" noProof="0" dirty="0">
                  <a:ln>
                    <a:noFill/>
                  </a:ln>
                  <a:solidFill>
                    <a:srgbClr val="000000"/>
                  </a:solidFill>
                  <a:effectLst/>
                  <a:uLnTx/>
                  <a:uFillTx/>
                  <a:sym typeface="Avenir Heavy"/>
                </a:rPr>
                <a:t>	- Responding to the skills demand - research indicates potential new recruits often have negative perceptions about 	the working culture</a:t>
              </a:r>
            </a:p>
            <a:p>
              <a:pPr algn="l"/>
              <a:r>
                <a:rPr lang="en-GB" kern="0" dirty="0">
                  <a:solidFill>
                    <a:srgbClr val="000000"/>
                  </a:solidFill>
                  <a:sym typeface="Avenir Heavy"/>
                </a:rPr>
                <a:t>	- </a:t>
              </a:r>
              <a:r>
                <a:rPr kumimoji="0" lang="en-GB" b="0" i="0" u="none" strike="noStrike" kern="0" cap="none" spc="0" normalizeH="0" baseline="0" noProof="0" dirty="0">
                  <a:ln>
                    <a:noFill/>
                  </a:ln>
                  <a:solidFill>
                    <a:srgbClr val="000000"/>
                  </a:solidFill>
                  <a:effectLst/>
                  <a:uLnTx/>
                  <a:uFillTx/>
                  <a:sym typeface="Avenir Heavy"/>
                </a:rPr>
                <a:t>Developing the capacity &amp; capability of training provision</a:t>
              </a:r>
            </a:p>
            <a:p>
              <a:pPr algn="l"/>
              <a:r>
                <a:rPr lang="en-GB" kern="0" dirty="0">
                  <a:solidFill>
                    <a:srgbClr val="000000"/>
                  </a:solidFill>
                  <a:sym typeface="Avenir Heavy"/>
                </a:rPr>
                <a:t>	- </a:t>
              </a:r>
              <a:r>
                <a:rPr kumimoji="0" lang="en-GB" b="0" i="0" u="none" strike="noStrike" kern="0" cap="none" spc="0" normalizeH="0" baseline="0" noProof="0" dirty="0">
                  <a:ln>
                    <a:noFill/>
                  </a:ln>
                  <a:solidFill>
                    <a:srgbClr val="000000"/>
                  </a:solidFill>
                  <a:effectLst/>
                  <a:uLnTx/>
                  <a:uFillTx/>
                  <a:sym typeface="Avenir Heavy"/>
                </a:rPr>
                <a:t>Addressing future skills needs - Industry wants to develop the underpinning behavioural skills of construction 	managers, with employers and employees expressing a strong preference for increasing the availability of 	nontechnical and behavioural skills training. At the same time, digital skills and net zero ways of working are 	becoming increasingly important</a:t>
              </a:r>
            </a:p>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CITB’s (sector body) work focusing on the employment lifecycle - attracting people to industry and improving retention, routes into industry, promoting core skills (i.e. Health &amp; Safety), upskilling around occupational skills (i.e. digital, net zero skills), upskilling around behavioural skills (i.e. leadership and management)</a:t>
              </a:r>
            </a:p>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CITB supporting DfE to further develop Occupational Traineeships in carpentry and joinery, drylining, and painting and decorating (pilot covered bricklaying)</a:t>
              </a:r>
            </a:p>
            <a:p>
              <a:pPr marL="285750" indent="-285750" algn="l">
                <a:buFont typeface="Wingdings" panose="05000000000000000000" pitchFamily="2" charset="2"/>
                <a:buChar char="Ø"/>
              </a:pPr>
              <a:endParaRPr kumimoji="0" lang="en-GB" sz="1600" b="0" i="0" u="none" strike="noStrike" kern="0" cap="none" spc="0" normalizeH="0" baseline="0" noProof="0" dirty="0">
                <a:ln>
                  <a:noFill/>
                </a:ln>
                <a:solidFill>
                  <a:srgbClr val="000000"/>
                </a:solidFill>
                <a:effectLst/>
                <a:uLnTx/>
                <a:uFillTx/>
                <a:latin typeface="+mj-lt"/>
                <a:sym typeface="Avenir Heavy"/>
              </a:endParaRPr>
            </a:p>
            <a:p>
              <a:pPr marL="285750" indent="-285750" algn="l">
                <a:buFont typeface="Wingdings" panose="05000000000000000000" pitchFamily="2" charset="2"/>
                <a:buChar char="Ø"/>
              </a:pPr>
              <a:endParaRPr lang="en-GB" sz="1800" b="0" i="0" u="none" strike="noStrike" baseline="0" dirty="0">
                <a:solidFill>
                  <a:srgbClr val="000000"/>
                </a:solidFill>
                <a:latin typeface="Palatino Linotype" panose="02040502050505030304" pitchFamily="18" charset="0"/>
              </a:endParaRPr>
            </a:p>
            <a:p>
              <a:pPr algn="l"/>
              <a:r>
                <a:rPr lang="en-GB" sz="1800" b="0" i="0" u="none" strike="noStrike" baseline="0" dirty="0">
                  <a:solidFill>
                    <a:srgbClr val="000000"/>
                  </a:solidFill>
                  <a:latin typeface="Palatino Linotype" panose="02040502050505030304" pitchFamily="18" charset="0"/>
                </a:rPr>
                <a:t> </a:t>
              </a:r>
            </a:p>
            <a:p>
              <a:pPr marL="285750" indent="-285750" algn="l">
                <a:buFont typeface="Wingdings" panose="05000000000000000000" pitchFamily="2" charset="2"/>
                <a:buChar char="Ø"/>
              </a:pPr>
              <a:endParaRPr lang="en-GB" sz="1800" b="0" i="0" u="none" strike="noStrike" baseline="0" dirty="0">
                <a:solidFill>
                  <a:srgbClr val="000000"/>
                </a:solidFill>
                <a:latin typeface="Palatino Linotype" panose="02040502050505030304" pitchFamily="18" charset="0"/>
              </a:endParaRPr>
            </a:p>
            <a:p>
              <a:pPr marL="285750" indent="-285750" algn="l">
                <a:buFont typeface="Wingdings" panose="05000000000000000000" pitchFamily="2" charset="2"/>
                <a:buChar char="Ø"/>
              </a:pPr>
              <a:endParaRPr lang="en-GB" sz="1800" b="0" i="0" u="none" strike="noStrike" baseline="0" dirty="0">
                <a:solidFill>
                  <a:srgbClr val="000000"/>
                </a:solidFill>
                <a:latin typeface="Palatino Linotype" panose="02040502050505030304" pitchFamily="18" charset="0"/>
              </a:endParaRPr>
            </a:p>
            <a:p>
              <a:pPr marL="342900" marR="0" lvl="0" indent="-342900" algn="l" defTabSz="914400" rtl="0" eaLnBrk="1" fontAlgn="auto" latinLnBrk="0" hangingPunct="0">
                <a:lnSpc>
                  <a:spcPct val="100000"/>
                </a:lnSpc>
                <a:spcBef>
                  <a:spcPts val="1200"/>
                </a:spcBef>
                <a:spcAft>
                  <a:spcPts val="0"/>
                </a:spcAft>
                <a:buClrTx/>
                <a:buSzTx/>
                <a:buFont typeface="Wingdings" panose="05000000000000000000" pitchFamily="2" charset="2"/>
                <a:buChar char="Ø"/>
                <a:tabLst/>
                <a:defRPr sz="3000">
                  <a:latin typeface="Avenir Heavy"/>
                  <a:ea typeface="Avenir Heavy"/>
                  <a:cs typeface="Avenir Heavy"/>
                  <a:sym typeface="Avenir Heavy"/>
                </a:defRPr>
              </a:pPr>
              <a:endParaRPr kumimoji="0" sz="1600" b="0" i="0" u="none" strike="noStrike" kern="0" cap="none" spc="0" normalizeH="0" baseline="0" noProof="0" dirty="0">
                <a:ln>
                  <a:noFill/>
                </a:ln>
                <a:solidFill>
                  <a:srgbClr val="000000"/>
                </a:solidFill>
                <a:effectLst/>
                <a:uLnTx/>
                <a:uFillTx/>
                <a:latin typeface="Avenir Heavy"/>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8625135"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Construction – key research findings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2" name="TextBox 1">
            <a:extLst>
              <a:ext uri="{FF2B5EF4-FFF2-40B4-BE49-F238E27FC236}">
                <a16:creationId xmlns:a16="http://schemas.microsoft.com/office/drawing/2014/main" id="{808C053A-E5B3-51FF-93C3-9EA337E992F7}"/>
              </a:ext>
            </a:extLst>
          </p:cNvPr>
          <p:cNvSpPr txBox="1"/>
          <p:nvPr/>
        </p:nvSpPr>
        <p:spPr>
          <a:xfrm>
            <a:off x="348636" y="5805340"/>
            <a:ext cx="11488321" cy="646331"/>
          </a:xfrm>
          <a:prstGeom prst="rect">
            <a:avLst/>
          </a:prstGeom>
          <a:noFill/>
        </p:spPr>
        <p:txBody>
          <a:bodyPr wrap="square" rtlCol="0">
            <a:spAutoFit/>
          </a:bodyPr>
          <a:lstStyle/>
          <a:p>
            <a:r>
              <a:rPr lang="en-GB" sz="1200" dirty="0">
                <a:solidFill>
                  <a:schemeClr val="bg1">
                    <a:lumMod val="50000"/>
                  </a:schemeClr>
                </a:solidFill>
              </a:rPr>
              <a:t>Source: Miscellaneous – including CITB, Migration and Advisory Committee Evidence Call (Construction and Hospitality Shortage Review), Go Construct, Heat Pump Association, Employers Skills Survey 2019 </a:t>
            </a:r>
          </a:p>
          <a:p>
            <a:endParaRPr lang="en-GB" sz="1200" dirty="0">
              <a:solidFill>
                <a:schemeClr val="bg1">
                  <a:lumMod val="50000"/>
                </a:schemeClr>
              </a:solidFill>
            </a:endParaRPr>
          </a:p>
        </p:txBody>
      </p:sp>
    </p:spTree>
    <p:extLst>
      <p:ext uri="{BB962C8B-B14F-4D97-AF65-F5344CB8AC3E}">
        <p14:creationId xmlns:p14="http://schemas.microsoft.com/office/powerpoint/2010/main" val="959417958"/>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Agri-Tech Cornwall…"/>
          <p:cNvGrpSpPr/>
          <p:nvPr/>
        </p:nvGrpSpPr>
        <p:grpSpPr>
          <a:xfrm>
            <a:off x="-1590" y="1664046"/>
            <a:ext cx="12195180" cy="3708601"/>
            <a:chOff x="-1" y="-1"/>
            <a:chExt cx="12195178" cy="3708600"/>
          </a:xfrm>
          <a:solidFill>
            <a:srgbClr val="85AB8E"/>
          </a:solidFill>
        </p:grpSpPr>
        <p:sp>
          <p:nvSpPr>
            <p:cNvPr id="112" name="Rectangle"/>
            <p:cNvSpPr/>
            <p:nvPr/>
          </p:nvSpPr>
          <p:spPr>
            <a:xfrm>
              <a:off x="-1" y="-1"/>
              <a:ext cx="12195178" cy="3708600"/>
            </a:xfrm>
            <a:prstGeom prst="rect">
              <a:avLst/>
            </a:prstGeom>
            <a:grpFill/>
            <a:ln w="12700" cap="flat">
              <a:solidFill>
                <a:schemeClr val="accent1"/>
              </a:solidFill>
              <a:prstDash val="solid"/>
              <a:miter lim="800000"/>
            </a:ln>
            <a:effectLst/>
          </p:spPr>
          <p:txBody>
            <a:bodyPr wrap="square" lIns="45718" tIns="45718" rIns="45718" bIns="45718" numCol="1" anchor="ctr">
              <a:noAutofit/>
            </a:bodyPr>
            <a:lstStyle/>
            <a:p>
              <a:pPr algn="ctr">
                <a:lnSpc>
                  <a:spcPct val="90000"/>
                </a:lnSpc>
                <a:defRPr sz="4800">
                  <a:solidFill>
                    <a:srgbClr val="FFFFFF"/>
                  </a:solidFill>
                  <a:latin typeface="Avenir Light"/>
                  <a:ea typeface="Avenir Light"/>
                  <a:cs typeface="Avenir Light"/>
                  <a:sym typeface="Avenir Light"/>
                </a:defRPr>
              </a:pPr>
              <a:endParaRPr/>
            </a:p>
          </p:txBody>
        </p:sp>
        <p:sp>
          <p:nvSpPr>
            <p:cNvPr id="113" name="ENRaW Green Trails…"/>
            <p:cNvSpPr txBox="1"/>
            <p:nvPr/>
          </p:nvSpPr>
          <p:spPr>
            <a:xfrm>
              <a:off x="6349" y="26107"/>
              <a:ext cx="12182478" cy="3656381"/>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Building and Construction and Manufacturing Technologies (SSA2)</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Autumn 23 update</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Data covering 2022 – 2023 (to date)</a:t>
              </a:r>
            </a:p>
            <a:p>
              <a:pPr algn="ctr">
                <a:lnSpc>
                  <a:spcPct val="90000"/>
                </a:lnSpc>
                <a:spcBef>
                  <a:spcPts val="1200"/>
                </a:spcBef>
                <a:defRPr sz="4800">
                  <a:solidFill>
                    <a:srgbClr val="FFFFFF"/>
                  </a:solidFill>
                  <a:latin typeface="Avenir Heavy"/>
                  <a:ea typeface="Avenir Heavy"/>
                  <a:cs typeface="Avenir Heavy"/>
                  <a:sym typeface="Avenir Heavy"/>
                </a:defRPr>
              </a:pPr>
              <a:endParaRPr dirty="0"/>
            </a:p>
          </p:txBody>
        </p:sp>
      </p:grpSp>
    </p:spTree>
    <p:extLst>
      <p:ext uri="{BB962C8B-B14F-4D97-AF65-F5344CB8AC3E}">
        <p14:creationId xmlns:p14="http://schemas.microsoft.com/office/powerpoint/2010/main" val="195484931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250" fill="hold"/>
                                        <p:tgtEl>
                                          <p:spTgt spid="114"/>
                                        </p:tgtEl>
                                        <p:attrNameLst>
                                          <p:attrName>ppt_x</p:attrName>
                                        </p:attrNameLst>
                                      </p:cBhvr>
                                      <p:tavLst>
                                        <p:tav tm="0">
                                          <p:val>
                                            <p:strVal val="#ppt_x"/>
                                          </p:val>
                                        </p:tav>
                                        <p:tav tm="100000">
                                          <p:val>
                                            <p:strVal val="#ppt_x"/>
                                          </p:val>
                                        </p:tav>
                                      </p:tavLst>
                                    </p:anim>
                                    <p:anim calcmode="lin" valueType="num">
                                      <p:cBhvr>
                                        <p:cTn id="8" dur="125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2016</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Avenir Heavy</vt:lpstr>
      <vt:lpstr>Avenir Light</vt:lpstr>
      <vt:lpstr>Avenir Medium</vt:lpstr>
      <vt:lpstr>Calibri</vt:lpstr>
      <vt:lpstr>Calibri Light</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Vallance</dc:creator>
  <cp:lastModifiedBy>Rebecca Davies</cp:lastModifiedBy>
  <cp:revision>16</cp:revision>
  <dcterms:created xsi:type="dcterms:W3CDTF">2023-02-10T11:48:17Z</dcterms:created>
  <dcterms:modified xsi:type="dcterms:W3CDTF">2024-01-10T08:52:04Z</dcterms:modified>
</cp:coreProperties>
</file>