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2" r:id="rId2"/>
    <p:sldId id="335" r:id="rId3"/>
    <p:sldId id="336" r:id="rId4"/>
    <p:sldId id="329" r:id="rId5"/>
    <p:sldId id="333" r:id="rId6"/>
    <p:sldId id="337" r:id="rId7"/>
    <p:sldId id="331" r:id="rId8"/>
    <p:sldId id="332" r:id="rId9"/>
    <p:sldId id="330" r:id="rId10"/>
    <p:sldId id="321" r:id="rId11"/>
    <p:sldId id="323" r:id="rId12"/>
    <p:sldId id="324" r:id="rId13"/>
    <p:sldId id="325" r:id="rId14"/>
    <p:sldId id="326" r:id="rId15"/>
    <p:sldId id="32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3" d="100"/>
          <a:sy n="103" d="100"/>
        </p:scale>
        <p:origin x="144"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60502-7817-0356-2B36-FAAF644C1C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52E027E-A283-1FF0-35EE-CA694020C5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F62660B-A4E5-3440-4283-2C70289BDA5C}"/>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5" name="Footer Placeholder 4">
            <a:extLst>
              <a:ext uri="{FF2B5EF4-FFF2-40B4-BE49-F238E27FC236}">
                <a16:creationId xmlns:a16="http://schemas.microsoft.com/office/drawing/2014/main" id="{BE1258C2-6DD2-4519-216E-58F82EBD8F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E14423-BB26-3948-C3C5-CD0F17C28DB5}"/>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1466553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B4665-130D-A89D-718F-FF9759DF13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2B6D79-3D2B-0317-5909-A087A5122E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D29D04-68BE-78CB-6FA1-FAD505A672EF}"/>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5" name="Footer Placeholder 4">
            <a:extLst>
              <a:ext uri="{FF2B5EF4-FFF2-40B4-BE49-F238E27FC236}">
                <a16:creationId xmlns:a16="http://schemas.microsoft.com/office/drawing/2014/main" id="{D34783B4-FCDD-03A7-13F7-1FAC73EAF1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16E624-8907-A8CB-F8F2-F623AF75209E}"/>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2861377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111850-8A23-5CD6-07C1-5C8D037EC8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C3480D-3B13-8960-11E9-2E6A033417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43A3F8-1252-FA90-AEDE-ADAC6FAE6ED9}"/>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5" name="Footer Placeholder 4">
            <a:extLst>
              <a:ext uri="{FF2B5EF4-FFF2-40B4-BE49-F238E27FC236}">
                <a16:creationId xmlns:a16="http://schemas.microsoft.com/office/drawing/2014/main" id="{F706513F-95B2-9FE9-261E-4AFA4FF3CF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25EA94-0AEF-A733-56D2-20E4CE1D44E0}"/>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3114553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2845D-179B-FE99-6F27-3B991A1E0A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D6FA7C-E16E-2228-32F1-7AEA2D3B3B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3D1939-A6C4-F4F5-613F-ECFC8084A8E5}"/>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5" name="Footer Placeholder 4">
            <a:extLst>
              <a:ext uri="{FF2B5EF4-FFF2-40B4-BE49-F238E27FC236}">
                <a16:creationId xmlns:a16="http://schemas.microsoft.com/office/drawing/2014/main" id="{7AF219C7-04B3-8250-0D1B-B92932B76A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B70589-1E14-663E-4B9B-A03E8844BFF2}"/>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4082659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D439-8ECB-9F3C-D248-FE0A3FAD17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9F401B8-DEA8-1512-61E5-3CA5201B8D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EA9452-8169-FC09-9756-F07211F849D6}"/>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5" name="Footer Placeholder 4">
            <a:extLst>
              <a:ext uri="{FF2B5EF4-FFF2-40B4-BE49-F238E27FC236}">
                <a16:creationId xmlns:a16="http://schemas.microsoft.com/office/drawing/2014/main" id="{3233D1CB-FA36-5AD1-FB69-A6D633687D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C117C5-FAEB-DA21-6FDB-88618436976B}"/>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3820662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8C276-3B74-0921-B40C-647E1DFBC6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917FA1-81C3-C96D-976F-ED2D2F6155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DC5C7F-73EF-C6CD-68CB-AD27042034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B6BC096-5217-81BD-553B-50F5F294D41F}"/>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6" name="Footer Placeholder 5">
            <a:extLst>
              <a:ext uri="{FF2B5EF4-FFF2-40B4-BE49-F238E27FC236}">
                <a16:creationId xmlns:a16="http://schemas.microsoft.com/office/drawing/2014/main" id="{4A4704B2-1E43-CE3F-5F34-AFC546A664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DDB906-DB01-EB13-2EB5-1FB6A9E76516}"/>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4053068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1531D-EECA-2858-2C66-C71E27E255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6B173E-1345-3297-302C-C72557CE51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499C0B-62F8-26E1-6C15-9D0DA939C6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9B6F0A-EB3C-A3BA-2F0C-6F9869B83A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4772F8-85B2-4B8E-0693-449B61773F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84E436-3960-9E17-4954-A54ED6786B29}"/>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8" name="Footer Placeholder 7">
            <a:extLst>
              <a:ext uri="{FF2B5EF4-FFF2-40B4-BE49-F238E27FC236}">
                <a16:creationId xmlns:a16="http://schemas.microsoft.com/office/drawing/2014/main" id="{F25B5D28-1410-1D5C-7CFA-B186CF2D901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15C3A0-4B8B-2CA6-9020-A4191881C722}"/>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878059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52BC5-B113-FF2C-408C-0FBB92E15F3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B782EC-BB55-BDC1-BC52-51AB332BC32D}"/>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4" name="Footer Placeholder 3">
            <a:extLst>
              <a:ext uri="{FF2B5EF4-FFF2-40B4-BE49-F238E27FC236}">
                <a16:creationId xmlns:a16="http://schemas.microsoft.com/office/drawing/2014/main" id="{5836AC28-D821-E750-F162-FF2CFF20FC6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5E1C7F-9802-973D-5D14-D253A37796BA}"/>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3014882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5AEF5C-7E42-1865-5C21-3704803C9366}"/>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3" name="Footer Placeholder 2">
            <a:extLst>
              <a:ext uri="{FF2B5EF4-FFF2-40B4-BE49-F238E27FC236}">
                <a16:creationId xmlns:a16="http://schemas.microsoft.com/office/drawing/2014/main" id="{3D8B91A6-CA53-41C4-9690-EAB96BE6C7D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3C085FD-07E5-349D-7439-0047EBC01E9A}"/>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4249977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E1C15-B5DB-2A87-0C12-1743664C49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DFAFED7-50CB-1A28-F89B-B25C9C14A7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B5ED3F-71C1-65F7-D880-234B914A54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6C8CA9-81E2-5ED5-B3AA-8D6A4FB15FFB}"/>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6" name="Footer Placeholder 5">
            <a:extLst>
              <a:ext uri="{FF2B5EF4-FFF2-40B4-BE49-F238E27FC236}">
                <a16:creationId xmlns:a16="http://schemas.microsoft.com/office/drawing/2014/main" id="{9BAC8E43-EC39-5687-6966-D556DBFB43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F79E66-B38D-C92D-3FE0-F34AEFF34916}"/>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3023175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5510-7AE8-1882-DA3F-7E09FD85D7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CDF7BA7-4EEA-2364-B544-78BE0AFA2D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1A18E2A-709D-C64D-8601-3AEC29A48A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674AA1-24CA-1042-3163-BED6BC3C1644}"/>
              </a:ext>
            </a:extLst>
          </p:cNvPr>
          <p:cNvSpPr>
            <a:spLocks noGrp="1"/>
          </p:cNvSpPr>
          <p:nvPr>
            <p:ph type="dt" sz="half" idx="10"/>
          </p:nvPr>
        </p:nvSpPr>
        <p:spPr/>
        <p:txBody>
          <a:bodyPr/>
          <a:lstStyle/>
          <a:p>
            <a:fld id="{ED41F89E-2E3C-4635-9E47-7F907167CC5B}" type="datetimeFigureOut">
              <a:rPr lang="en-GB" smtClean="0"/>
              <a:t>10/01/2024</a:t>
            </a:fld>
            <a:endParaRPr lang="en-GB"/>
          </a:p>
        </p:txBody>
      </p:sp>
      <p:sp>
        <p:nvSpPr>
          <p:cNvPr id="6" name="Footer Placeholder 5">
            <a:extLst>
              <a:ext uri="{FF2B5EF4-FFF2-40B4-BE49-F238E27FC236}">
                <a16:creationId xmlns:a16="http://schemas.microsoft.com/office/drawing/2014/main" id="{F0C5175A-7512-1F60-F5A3-6008CBF1D9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9F1CC5-D3CC-A7ED-E299-143A9768D974}"/>
              </a:ext>
            </a:extLst>
          </p:cNvPr>
          <p:cNvSpPr>
            <a:spLocks noGrp="1"/>
          </p:cNvSpPr>
          <p:nvPr>
            <p:ph type="sldNum" sz="quarter" idx="12"/>
          </p:nvPr>
        </p:nvSpPr>
        <p:spPr/>
        <p:txBody>
          <a:bodyPr/>
          <a:lstStyle/>
          <a:p>
            <a:fld id="{E2E14E63-A817-461D-ACB1-ACAEEC340FF3}" type="slidenum">
              <a:rPr lang="en-GB" smtClean="0"/>
              <a:t>‹#›</a:t>
            </a:fld>
            <a:endParaRPr lang="en-GB"/>
          </a:p>
        </p:txBody>
      </p:sp>
    </p:spTree>
    <p:extLst>
      <p:ext uri="{BB962C8B-B14F-4D97-AF65-F5344CB8AC3E}">
        <p14:creationId xmlns:p14="http://schemas.microsoft.com/office/powerpoint/2010/main" val="35450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EF4FC0-F0CB-2B11-A2EA-D51242BFFC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597446-95BB-6B22-EDDF-B55C159015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CBE77C-84BF-3A7E-BBE3-296CD74F89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41F89E-2E3C-4635-9E47-7F907167CC5B}" type="datetimeFigureOut">
              <a:rPr lang="en-GB" smtClean="0"/>
              <a:t>10/01/2024</a:t>
            </a:fld>
            <a:endParaRPr lang="en-GB"/>
          </a:p>
        </p:txBody>
      </p:sp>
      <p:sp>
        <p:nvSpPr>
          <p:cNvPr id="5" name="Footer Placeholder 4">
            <a:extLst>
              <a:ext uri="{FF2B5EF4-FFF2-40B4-BE49-F238E27FC236}">
                <a16:creationId xmlns:a16="http://schemas.microsoft.com/office/drawing/2014/main" id="{2A2C4E88-BA12-88CF-A74F-2B1E5C89FD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709EE4B-5194-CCAD-EDA8-6EE2D593F9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E14E63-A817-461D-ACB1-ACAEEC340FF3}" type="slidenum">
              <a:rPr lang="en-GB" smtClean="0"/>
              <a:t>‹#›</a:t>
            </a:fld>
            <a:endParaRPr lang="en-GB"/>
          </a:p>
        </p:txBody>
      </p:sp>
    </p:spTree>
    <p:extLst>
      <p:ext uri="{BB962C8B-B14F-4D97-AF65-F5344CB8AC3E}">
        <p14:creationId xmlns:p14="http://schemas.microsoft.com/office/powerpoint/2010/main" val="1921741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ightcast.io/uk"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ghtcast.io/resources/blog/new-occupation-taxonom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hyperlink" Target="https://lightcast.io/resources/blog/new-occupation-taxonomy" TargetMode="External"/><Relationship Id="rId2" Type="http://schemas.openxmlformats.org/officeDocument/2006/relationships/hyperlink" Target="https://lightcast.io/uk"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Agri-Tech Cornwall…"/>
          <p:cNvGrpSpPr/>
          <p:nvPr/>
        </p:nvGrpSpPr>
        <p:grpSpPr>
          <a:xfrm>
            <a:off x="-1590" y="1664046"/>
            <a:ext cx="12195180" cy="3708601"/>
            <a:chOff x="-1" y="-1"/>
            <a:chExt cx="12195178" cy="3708600"/>
          </a:xfrm>
          <a:solidFill>
            <a:srgbClr val="85AB8E"/>
          </a:solidFill>
        </p:grpSpPr>
        <p:sp>
          <p:nvSpPr>
            <p:cNvPr id="112" name="Rectangle"/>
            <p:cNvSpPr/>
            <p:nvPr/>
          </p:nvSpPr>
          <p:spPr>
            <a:xfrm>
              <a:off x="-1" y="-1"/>
              <a:ext cx="12195178" cy="3708600"/>
            </a:xfrm>
            <a:prstGeom prst="rect">
              <a:avLst/>
            </a:prstGeom>
            <a:grpFill/>
            <a:ln w="12700" cap="flat">
              <a:solidFill>
                <a:schemeClr val="accent1"/>
              </a:solidFill>
              <a:prstDash val="solid"/>
              <a:miter lim="800000"/>
            </a:ln>
            <a:effectLst/>
          </p:spPr>
          <p:txBody>
            <a:bodyPr wrap="square" lIns="45718" tIns="45718" rIns="45718" bIns="45718" numCol="1" anchor="ctr">
              <a:noAutofit/>
            </a:bodyPr>
            <a:lstStyle/>
            <a:p>
              <a:pPr algn="ctr">
                <a:lnSpc>
                  <a:spcPct val="90000"/>
                </a:lnSpc>
                <a:defRPr sz="4800">
                  <a:solidFill>
                    <a:srgbClr val="FFFFFF"/>
                  </a:solidFill>
                  <a:latin typeface="Avenir Light"/>
                  <a:ea typeface="Avenir Light"/>
                  <a:cs typeface="Avenir Light"/>
                  <a:sym typeface="Avenir Light"/>
                </a:defRPr>
              </a:pPr>
              <a:endParaRPr/>
            </a:p>
          </p:txBody>
        </p:sp>
        <p:sp>
          <p:nvSpPr>
            <p:cNvPr id="113" name="ENRaW Green Trails…"/>
            <p:cNvSpPr txBox="1"/>
            <p:nvPr/>
          </p:nvSpPr>
          <p:spPr>
            <a:xfrm>
              <a:off x="6349" y="330806"/>
              <a:ext cx="12182478" cy="3046983"/>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lgn="ctr">
                <a:lnSpc>
                  <a:spcPct val="90000"/>
                </a:lnSpc>
                <a:spcBef>
                  <a:spcPts val="1200"/>
                </a:spcBef>
                <a:defRPr sz="4800">
                  <a:solidFill>
                    <a:srgbClr val="FFFFFF"/>
                  </a:solidFill>
                  <a:latin typeface="Avenir Heavy"/>
                  <a:ea typeface="Avenir Heavy"/>
                  <a:cs typeface="Avenir Heavy"/>
                  <a:sym typeface="Avenir Heavy"/>
                </a:defRPr>
              </a:pPr>
              <a:r>
                <a:rPr lang="en-GB" sz="4400" dirty="0"/>
                <a:t>Digital and Creative – overview</a:t>
              </a:r>
            </a:p>
            <a:p>
              <a:pPr algn="ctr">
                <a:lnSpc>
                  <a:spcPct val="90000"/>
                </a:lnSpc>
                <a:spcBef>
                  <a:spcPts val="1200"/>
                </a:spcBef>
                <a:defRPr sz="4800">
                  <a:solidFill>
                    <a:srgbClr val="FFFFFF"/>
                  </a:solidFill>
                  <a:latin typeface="Avenir Heavy"/>
                  <a:ea typeface="Avenir Heavy"/>
                  <a:cs typeface="Avenir Heavy"/>
                  <a:sym typeface="Avenir Heavy"/>
                </a:defRPr>
              </a:pPr>
              <a:r>
                <a:rPr lang="en-GB" sz="4400" dirty="0"/>
                <a:t>Autumn 23 update</a:t>
              </a:r>
            </a:p>
            <a:p>
              <a:pPr algn="ctr">
                <a:lnSpc>
                  <a:spcPct val="90000"/>
                </a:lnSpc>
                <a:spcBef>
                  <a:spcPts val="1200"/>
                </a:spcBef>
                <a:defRPr sz="4800">
                  <a:solidFill>
                    <a:srgbClr val="FFFFFF"/>
                  </a:solidFill>
                  <a:latin typeface="Avenir Heavy"/>
                  <a:ea typeface="Avenir Heavy"/>
                  <a:cs typeface="Avenir Heavy"/>
                  <a:sym typeface="Avenir Heavy"/>
                </a:defRPr>
              </a:pPr>
              <a:endParaRPr lang="en-GB" sz="4400" dirty="0"/>
            </a:p>
            <a:p>
              <a:pPr algn="ctr">
                <a:lnSpc>
                  <a:spcPct val="90000"/>
                </a:lnSpc>
                <a:spcBef>
                  <a:spcPts val="1200"/>
                </a:spcBef>
                <a:defRPr sz="4800">
                  <a:solidFill>
                    <a:srgbClr val="FFFFFF"/>
                  </a:solidFill>
                  <a:latin typeface="Avenir Heavy"/>
                  <a:ea typeface="Avenir Heavy"/>
                  <a:cs typeface="Avenir Heavy"/>
                  <a:sym typeface="Avenir Heavy"/>
                </a:defRPr>
              </a:pPr>
              <a:endParaRPr dirty="0"/>
            </a:p>
          </p:txBody>
        </p:sp>
      </p:grpSp>
      <p:pic>
        <p:nvPicPr>
          <p:cNvPr id="2" name="Picture 1" descr="A black text on a white background&#10;&#10;Description automatically generated">
            <a:extLst>
              <a:ext uri="{FF2B5EF4-FFF2-40B4-BE49-F238E27FC236}">
                <a16:creationId xmlns:a16="http://schemas.microsoft.com/office/drawing/2014/main" id="{5DF347C0-965B-E86D-A54C-330A26D14F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51" y="167950"/>
            <a:ext cx="5461026" cy="1404325"/>
          </a:xfrm>
          <a:prstGeom prst="rect">
            <a:avLst/>
          </a:prstGeom>
        </p:spPr>
      </p:pic>
    </p:spTree>
    <p:extLst>
      <p:ext uri="{BB962C8B-B14F-4D97-AF65-F5344CB8AC3E}">
        <p14:creationId xmlns:p14="http://schemas.microsoft.com/office/powerpoint/2010/main" val="3454631950"/>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iterate>
                                    <p:tmAbs val="0"/>
                                  </p:iterate>
                                  <p:childTnLst>
                                    <p:set>
                                      <p:cBhvr>
                                        <p:cTn id="6" fill="hold"/>
                                        <p:tgtEl>
                                          <p:spTgt spid="114"/>
                                        </p:tgtEl>
                                        <p:attrNameLst>
                                          <p:attrName>style.visibility</p:attrName>
                                        </p:attrNameLst>
                                      </p:cBhvr>
                                      <p:to>
                                        <p:strVal val="visible"/>
                                      </p:to>
                                    </p:set>
                                    <p:anim calcmode="lin" valueType="num">
                                      <p:cBhvr>
                                        <p:cTn id="7" dur="1250" fill="hold"/>
                                        <p:tgtEl>
                                          <p:spTgt spid="114"/>
                                        </p:tgtEl>
                                        <p:attrNameLst>
                                          <p:attrName>ppt_x</p:attrName>
                                        </p:attrNameLst>
                                      </p:cBhvr>
                                      <p:tavLst>
                                        <p:tav tm="0">
                                          <p:val>
                                            <p:strVal val="#ppt_x"/>
                                          </p:val>
                                        </p:tav>
                                        <p:tav tm="100000">
                                          <p:val>
                                            <p:strVal val="#ppt_x"/>
                                          </p:val>
                                        </p:tav>
                                      </p:tavLst>
                                    </p:anim>
                                    <p:anim calcmode="lin" valueType="num">
                                      <p:cBhvr>
                                        <p:cTn id="8" dur="1250" fill="hold"/>
                                        <p:tgtEl>
                                          <p:spTgt spid="1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1768027"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Digital and creative job postings – associated occupations</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
        <p:nvSpPr>
          <p:cNvPr id="7" name="TextBox 6">
            <a:extLst>
              <a:ext uri="{FF2B5EF4-FFF2-40B4-BE49-F238E27FC236}">
                <a16:creationId xmlns:a16="http://schemas.microsoft.com/office/drawing/2014/main" id="{A48F9FBE-61C1-3959-8BE6-431945C2A507}"/>
              </a:ext>
            </a:extLst>
          </p:cNvPr>
          <p:cNvSpPr txBox="1"/>
          <p:nvPr/>
        </p:nvSpPr>
        <p:spPr>
          <a:xfrm>
            <a:off x="6096000" y="988233"/>
            <a:ext cx="5734235" cy="5632311"/>
          </a:xfrm>
          <a:prstGeom prst="rect">
            <a:avLst/>
          </a:prstGeom>
          <a:noFill/>
        </p:spPr>
        <p:txBody>
          <a:bodyPr wrap="square" rtlCol="0">
            <a:spAutoFit/>
          </a:bodyPr>
          <a:lstStyle/>
          <a:p>
            <a:pPr>
              <a:spcAft>
                <a:spcPts val="1200"/>
              </a:spcAft>
            </a:pPr>
            <a:r>
              <a:rPr lang="en-GB" sz="1700" dirty="0">
                <a:ea typeface="Times New Roman" panose="02020603050405020304" pitchFamily="18" charset="0"/>
                <a:cs typeface="Times New Roman" panose="02020603050405020304" pitchFamily="18" charset="0"/>
              </a:rPr>
              <a:t>An alternative method of estimating the scale of digital and creative jobs across the Dorset LSIP area is to understand what types of jobs/occupations tend to be filled by those individuals who undertook related training (at SSA 2 level). In effect this represents the ‘occupational pathways’ (as described in the data notes slide). This analysis is available via </a:t>
            </a:r>
            <a:r>
              <a:rPr lang="en-GB" sz="1700" dirty="0">
                <a:ea typeface="Times New Roman" panose="02020603050405020304" pitchFamily="18" charset="0"/>
                <a:cs typeface="Times New Roman" panose="02020603050405020304" pitchFamily="18" charset="0"/>
                <a:hlinkClick r:id="rId3"/>
              </a:rPr>
              <a:t>Lightcast</a:t>
            </a:r>
            <a:r>
              <a:rPr lang="en-GB" sz="1700" dirty="0">
                <a:ea typeface="Times New Roman" panose="02020603050405020304" pitchFamily="18" charset="0"/>
                <a:cs typeface="Times New Roman" panose="02020603050405020304" pitchFamily="18" charset="0"/>
              </a:rPr>
              <a:t> (utilised for this analysis) which have developed the </a:t>
            </a:r>
            <a:r>
              <a:rPr lang="en-GB" sz="1700" dirty="0">
                <a:ea typeface="Times New Roman" panose="02020603050405020304" pitchFamily="18" charset="0"/>
                <a:cs typeface="Times New Roman" panose="02020603050405020304" pitchFamily="18" charset="0"/>
                <a:hlinkClick r:id="rId4"/>
              </a:rPr>
              <a:t>Lightcast Occupation Taxonomy</a:t>
            </a:r>
            <a:r>
              <a:rPr lang="en-GB" sz="1700" dirty="0">
                <a:ea typeface="Times New Roman" panose="02020603050405020304" pitchFamily="18" charset="0"/>
                <a:cs typeface="Times New Roman" panose="02020603050405020304" pitchFamily="18" charset="0"/>
              </a:rPr>
              <a:t> which aims to link skills acquisition to occupations. Based on this methodological approach, it is estimated that there were c21,100 jobs in 2022 across the Dorset LSIP area in occupations associated with digital and creative courses (SSA2). The number of jobs in associated occupations has increased by 1.8% between 2022 and 2023 across the Dorset LSIP area.</a:t>
            </a:r>
          </a:p>
          <a:p>
            <a:pPr>
              <a:spcAft>
                <a:spcPts val="1200"/>
              </a:spcAft>
            </a:pPr>
            <a:r>
              <a:rPr lang="en-GB" sz="1700" dirty="0">
                <a:cs typeface="Times New Roman" panose="02020603050405020304" pitchFamily="18" charset="0"/>
              </a:rPr>
              <a:t>One of the explanations of the difference between the two job figures shown in this slide pack (slide 4 versus slide 11) is that digital and creative occupations can be found across a myriad of sectors (in all likelihood the whole economy). The two cannot be directly compared.</a:t>
            </a:r>
            <a:endParaRPr lang="en-GB" sz="1600" dirty="0"/>
          </a:p>
          <a:p>
            <a:pPr>
              <a:spcAft>
                <a:spcPts val="1200"/>
              </a:spcAft>
            </a:pPr>
            <a:endParaRPr lang="en-GB" sz="1700" dirty="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FF8D08C-E55F-7F2F-B3F2-53313692B9F1}"/>
              </a:ext>
            </a:extLst>
          </p:cNvPr>
          <p:cNvSpPr txBox="1"/>
          <p:nvPr/>
        </p:nvSpPr>
        <p:spPr>
          <a:xfrm>
            <a:off x="6203352" y="6170437"/>
            <a:ext cx="2179395" cy="276999"/>
          </a:xfrm>
          <a:prstGeom prst="rect">
            <a:avLst/>
          </a:prstGeom>
          <a:noFill/>
        </p:spPr>
        <p:txBody>
          <a:bodyPr wrap="square" rtlCol="0">
            <a:spAutoFit/>
          </a:bodyPr>
          <a:lstStyle/>
          <a:p>
            <a:r>
              <a:rPr lang="en-GB" sz="1200" dirty="0">
                <a:solidFill>
                  <a:schemeClr val="bg1">
                    <a:lumMod val="50000"/>
                  </a:schemeClr>
                </a:solidFill>
              </a:rPr>
              <a:t>Source: Lightcast, 2023</a:t>
            </a:r>
          </a:p>
        </p:txBody>
      </p:sp>
      <p:pic>
        <p:nvPicPr>
          <p:cNvPr id="3" name="Picture 2" descr="A screenshot of a computer screen&#10;&#10;Description automatically generated">
            <a:extLst>
              <a:ext uri="{FF2B5EF4-FFF2-40B4-BE49-F238E27FC236}">
                <a16:creationId xmlns:a16="http://schemas.microsoft.com/office/drawing/2014/main" id="{0CB35549-05AF-6AE5-6FDC-48A521C66ECE}"/>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303162" y="968236"/>
            <a:ext cx="5400000" cy="5479200"/>
          </a:xfrm>
          <a:prstGeom prst="rect">
            <a:avLst/>
          </a:prstGeom>
        </p:spPr>
      </p:pic>
    </p:spTree>
    <p:extLst>
      <p:ext uri="{BB962C8B-B14F-4D97-AF65-F5344CB8AC3E}">
        <p14:creationId xmlns:p14="http://schemas.microsoft.com/office/powerpoint/2010/main" val="3825095362"/>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Digital and creative job postings - volume</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
        <p:nvSpPr>
          <p:cNvPr id="7" name="TextBox 6">
            <a:extLst>
              <a:ext uri="{FF2B5EF4-FFF2-40B4-BE49-F238E27FC236}">
                <a16:creationId xmlns:a16="http://schemas.microsoft.com/office/drawing/2014/main" id="{A48F9FBE-61C1-3959-8BE6-431945C2A507}"/>
              </a:ext>
            </a:extLst>
          </p:cNvPr>
          <p:cNvSpPr txBox="1"/>
          <p:nvPr/>
        </p:nvSpPr>
        <p:spPr>
          <a:xfrm>
            <a:off x="8349673" y="988233"/>
            <a:ext cx="3480562" cy="2339102"/>
          </a:xfrm>
          <a:prstGeom prst="rect">
            <a:avLst/>
          </a:prstGeom>
          <a:noFill/>
        </p:spPr>
        <p:txBody>
          <a:bodyPr wrap="square" rtlCol="0">
            <a:spAutoFit/>
          </a:bodyPr>
          <a:lstStyle/>
          <a:p>
            <a:pPr>
              <a:spcAft>
                <a:spcPts val="1200"/>
              </a:spcAft>
            </a:pPr>
            <a:r>
              <a:rPr lang="en-GB" sz="1700" dirty="0">
                <a:ea typeface="Times New Roman" panose="02020603050405020304" pitchFamily="18" charset="0"/>
                <a:cs typeface="Times New Roman" panose="02020603050405020304" pitchFamily="18" charset="0"/>
              </a:rPr>
              <a:t>There c15,000 job postings across 2022 and 2023 (to date) relating to the occupations associated with digital and creative courses (SSA2). </a:t>
            </a:r>
          </a:p>
          <a:p>
            <a:pPr>
              <a:spcAft>
                <a:spcPts val="1200"/>
              </a:spcAft>
            </a:pPr>
            <a:r>
              <a:rPr lang="en-GB" sz="1700" dirty="0">
                <a:cs typeface="Times New Roman" panose="02020603050405020304" pitchFamily="18" charset="0"/>
              </a:rPr>
              <a:t>Typically, jobs are posted twice before being filled (posting intensity of 2:1), and this has remained broadly stable over time.</a:t>
            </a:r>
          </a:p>
        </p:txBody>
      </p:sp>
      <p:sp>
        <p:nvSpPr>
          <p:cNvPr id="9" name="TextBox 8">
            <a:extLst>
              <a:ext uri="{FF2B5EF4-FFF2-40B4-BE49-F238E27FC236}">
                <a16:creationId xmlns:a16="http://schemas.microsoft.com/office/drawing/2014/main" id="{244AF123-916A-A07F-14C8-27EA74B2E250}"/>
              </a:ext>
            </a:extLst>
          </p:cNvPr>
          <p:cNvSpPr txBox="1"/>
          <p:nvPr/>
        </p:nvSpPr>
        <p:spPr>
          <a:xfrm>
            <a:off x="7910559" y="6238558"/>
            <a:ext cx="2179395" cy="276999"/>
          </a:xfrm>
          <a:prstGeom prst="rect">
            <a:avLst/>
          </a:prstGeom>
          <a:noFill/>
        </p:spPr>
        <p:txBody>
          <a:bodyPr wrap="square" rtlCol="0">
            <a:spAutoFit/>
          </a:bodyPr>
          <a:lstStyle/>
          <a:p>
            <a:r>
              <a:rPr lang="en-GB" sz="1200" dirty="0">
                <a:solidFill>
                  <a:schemeClr val="bg1">
                    <a:lumMod val="50000"/>
                  </a:schemeClr>
                </a:solidFill>
              </a:rPr>
              <a:t>Source: Lightcast, 2023</a:t>
            </a:r>
          </a:p>
        </p:txBody>
      </p:sp>
      <p:pic>
        <p:nvPicPr>
          <p:cNvPr id="3" name="Picture 2" descr="A screenshot of a white background&#10;&#10;Description automatically generated">
            <a:extLst>
              <a:ext uri="{FF2B5EF4-FFF2-40B4-BE49-F238E27FC236}">
                <a16:creationId xmlns:a16="http://schemas.microsoft.com/office/drawing/2014/main" id="{D17758CC-0A98-36A5-D4BF-57200C92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199" y="1021176"/>
            <a:ext cx="6119812" cy="2466000"/>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F489E6B1-AC0E-B9A3-85AA-A068B95263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199" y="3693903"/>
            <a:ext cx="7194384" cy="2724456"/>
          </a:xfrm>
          <a:prstGeom prst="rect">
            <a:avLst/>
          </a:prstGeom>
        </p:spPr>
      </p:pic>
    </p:spTree>
    <p:extLst>
      <p:ext uri="{BB962C8B-B14F-4D97-AF65-F5344CB8AC3E}">
        <p14:creationId xmlns:p14="http://schemas.microsoft.com/office/powerpoint/2010/main" val="33174910"/>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1552628"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Digital and creative job postings – location and recruiters</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
        <p:nvSpPr>
          <p:cNvPr id="8" name="TextBox 7">
            <a:extLst>
              <a:ext uri="{FF2B5EF4-FFF2-40B4-BE49-F238E27FC236}">
                <a16:creationId xmlns:a16="http://schemas.microsoft.com/office/drawing/2014/main" id="{6AEE7858-27C7-B196-FC48-AA14081D71E8}"/>
              </a:ext>
            </a:extLst>
          </p:cNvPr>
          <p:cNvSpPr txBox="1"/>
          <p:nvPr/>
        </p:nvSpPr>
        <p:spPr>
          <a:xfrm>
            <a:off x="251445" y="4950692"/>
            <a:ext cx="6001905" cy="1600438"/>
          </a:xfrm>
          <a:prstGeom prst="rect">
            <a:avLst/>
          </a:prstGeom>
          <a:noFill/>
        </p:spPr>
        <p:txBody>
          <a:bodyPr wrap="square" rtlCol="0">
            <a:spAutoFit/>
          </a:bodyPr>
          <a:lstStyle/>
          <a:p>
            <a:r>
              <a:rPr lang="en-GB" sz="1600" dirty="0"/>
              <a:t>One of the aspects to note is that - in terms of top recruiters – this includes recruitment/employment agencies, indicating that some recruitment goes via third parties. The other aspect to note is that some of the largest recruiters are organisations that would not be defined as necessarily digital and/or creative i.e. JP Morgan Chase, NHS, Vitality etc. This mostly reflects digital recruitment.</a:t>
            </a:r>
            <a:endParaRPr lang="en-GB" dirty="0"/>
          </a:p>
        </p:txBody>
      </p:sp>
      <p:sp>
        <p:nvSpPr>
          <p:cNvPr id="9" name="TextBox 8">
            <a:extLst>
              <a:ext uri="{FF2B5EF4-FFF2-40B4-BE49-F238E27FC236}">
                <a16:creationId xmlns:a16="http://schemas.microsoft.com/office/drawing/2014/main" id="{3B204F94-E624-3C22-4187-28E5ABBC709C}"/>
              </a:ext>
            </a:extLst>
          </p:cNvPr>
          <p:cNvSpPr txBox="1"/>
          <p:nvPr/>
        </p:nvSpPr>
        <p:spPr>
          <a:xfrm>
            <a:off x="6400800" y="6412630"/>
            <a:ext cx="2179395" cy="276999"/>
          </a:xfrm>
          <a:prstGeom prst="rect">
            <a:avLst/>
          </a:prstGeom>
          <a:noFill/>
        </p:spPr>
        <p:txBody>
          <a:bodyPr wrap="square" rtlCol="0">
            <a:spAutoFit/>
          </a:bodyPr>
          <a:lstStyle/>
          <a:p>
            <a:r>
              <a:rPr lang="en-GB" sz="1200" dirty="0">
                <a:solidFill>
                  <a:schemeClr val="bg1">
                    <a:lumMod val="50000"/>
                  </a:schemeClr>
                </a:solidFill>
              </a:rPr>
              <a:t>Source: Lightcast, 2023</a:t>
            </a:r>
          </a:p>
        </p:txBody>
      </p:sp>
      <p:pic>
        <p:nvPicPr>
          <p:cNvPr id="3" name="Picture 2" descr="A screenshot of a computer&#10;&#10;Description automatically generated">
            <a:extLst>
              <a:ext uri="{FF2B5EF4-FFF2-40B4-BE49-F238E27FC236}">
                <a16:creationId xmlns:a16="http://schemas.microsoft.com/office/drawing/2014/main" id="{E81E623C-C3B7-5E7F-FC0B-0E1CB762C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100" y="934460"/>
            <a:ext cx="5679060" cy="3266348"/>
          </a:xfrm>
          <a:prstGeom prst="rect">
            <a:avLst/>
          </a:prstGeom>
        </p:spPr>
      </p:pic>
      <p:pic>
        <p:nvPicPr>
          <p:cNvPr id="6" name="Picture 5" descr="A screenshot of a graph&#10;&#10;Description automatically generated">
            <a:extLst>
              <a:ext uri="{FF2B5EF4-FFF2-40B4-BE49-F238E27FC236}">
                <a16:creationId xmlns:a16="http://schemas.microsoft.com/office/drawing/2014/main" id="{F4329548-8D6B-4D04-E434-3FF86A8BC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934460"/>
            <a:ext cx="5539755" cy="5430126"/>
          </a:xfrm>
          <a:prstGeom prst="rect">
            <a:avLst/>
          </a:prstGeom>
        </p:spPr>
      </p:pic>
      <p:sp>
        <p:nvSpPr>
          <p:cNvPr id="2" name="TextBox 1">
            <a:extLst>
              <a:ext uri="{FF2B5EF4-FFF2-40B4-BE49-F238E27FC236}">
                <a16:creationId xmlns:a16="http://schemas.microsoft.com/office/drawing/2014/main" id="{1E9090C8-A7D5-2F3B-72ED-492CDD91F318}"/>
              </a:ext>
            </a:extLst>
          </p:cNvPr>
          <p:cNvSpPr txBox="1"/>
          <p:nvPr/>
        </p:nvSpPr>
        <p:spPr>
          <a:xfrm>
            <a:off x="251445" y="4255997"/>
            <a:ext cx="5400000" cy="400110"/>
          </a:xfrm>
          <a:prstGeom prst="rect">
            <a:avLst/>
          </a:prstGeom>
          <a:noFill/>
        </p:spPr>
        <p:txBody>
          <a:bodyPr wrap="square" rtlCol="0">
            <a:spAutoFit/>
          </a:bodyPr>
          <a:lstStyle/>
          <a:p>
            <a:r>
              <a:rPr lang="en-GB" sz="1000" dirty="0"/>
              <a:t>* Christchurch is defined within Lightcast as being in the Dorset Council area – this classification does not reflect the post-April 2019 Local Government restructure</a:t>
            </a:r>
          </a:p>
        </p:txBody>
      </p:sp>
    </p:spTree>
    <p:extLst>
      <p:ext uri="{BB962C8B-B14F-4D97-AF65-F5344CB8AC3E}">
        <p14:creationId xmlns:p14="http://schemas.microsoft.com/office/powerpoint/2010/main" val="3874099043"/>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Digital and creative job postings – role demand</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
        <p:nvSpPr>
          <p:cNvPr id="7" name="TextBox 6">
            <a:extLst>
              <a:ext uri="{FF2B5EF4-FFF2-40B4-BE49-F238E27FC236}">
                <a16:creationId xmlns:a16="http://schemas.microsoft.com/office/drawing/2014/main" id="{A48F9FBE-61C1-3959-8BE6-431945C2A507}"/>
              </a:ext>
            </a:extLst>
          </p:cNvPr>
          <p:cNvSpPr txBox="1"/>
          <p:nvPr/>
        </p:nvSpPr>
        <p:spPr>
          <a:xfrm>
            <a:off x="6410036" y="988233"/>
            <a:ext cx="5420199" cy="4231928"/>
          </a:xfrm>
          <a:prstGeom prst="rect">
            <a:avLst/>
          </a:prstGeom>
          <a:noFill/>
        </p:spPr>
        <p:txBody>
          <a:bodyPr wrap="square" rtlCol="0">
            <a:spAutoFit/>
          </a:bodyPr>
          <a:lstStyle/>
          <a:p>
            <a:pPr>
              <a:spcAft>
                <a:spcPts val="1200"/>
              </a:spcAft>
            </a:pPr>
            <a:r>
              <a:rPr lang="en-GB" sz="1700" dirty="0">
                <a:ea typeface="Times New Roman" panose="02020603050405020304" pitchFamily="18" charset="0"/>
                <a:cs typeface="Times New Roman" panose="02020603050405020304" pitchFamily="18" charset="0"/>
              </a:rPr>
              <a:t>The most common job postings within the associated occupations are software engineers, software developers, systems engineers etc. Again, this data is using a taxonomy that charts the roles/jobs that tend to be filled by individuals that undertook digital and/or creative related courses (SSA2 level).</a:t>
            </a:r>
          </a:p>
          <a:p>
            <a:pPr>
              <a:spcAft>
                <a:spcPts val="1200"/>
              </a:spcAft>
            </a:pPr>
            <a:r>
              <a:rPr lang="en-GB" sz="1700" dirty="0">
                <a:cs typeface="Times New Roman" panose="02020603050405020304" pitchFamily="18" charset="0"/>
              </a:rPr>
              <a:t>Typically, jobs are posted twice before being filled (posting intensity of 2:1), and this has remained broadly stable over time.</a:t>
            </a:r>
          </a:p>
          <a:p>
            <a:pPr>
              <a:spcAft>
                <a:spcPts val="1200"/>
              </a:spcAft>
            </a:pPr>
            <a:r>
              <a:rPr lang="en-GB" sz="1700" dirty="0">
                <a:ea typeface="Times New Roman" panose="02020603050405020304" pitchFamily="18" charset="0"/>
                <a:cs typeface="Times New Roman" panose="02020603050405020304" pitchFamily="18" charset="0"/>
              </a:rPr>
              <a:t>It is important to note that this slide details the job vacancy postings i.e. dynamic demand. This compares to some earlier slides (e.g. slide 9) which illustrated the level of job roles across the Dorset LSIP area. </a:t>
            </a:r>
          </a:p>
          <a:p>
            <a:pPr>
              <a:spcAft>
                <a:spcPts val="1200"/>
              </a:spcAft>
            </a:pPr>
            <a:endParaRPr lang="en-GB" dirty="0"/>
          </a:p>
        </p:txBody>
      </p:sp>
      <p:pic>
        <p:nvPicPr>
          <p:cNvPr id="3" name="Picture 2" descr="A screen shot of a graph&#10;&#10;Description automatically generated">
            <a:extLst>
              <a:ext uri="{FF2B5EF4-FFF2-40B4-BE49-F238E27FC236}">
                <a16:creationId xmlns:a16="http://schemas.microsoft.com/office/drawing/2014/main" id="{6726E692-68FA-210A-FC80-8730562F84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528" y="988233"/>
            <a:ext cx="5985471" cy="5367300"/>
          </a:xfrm>
          <a:prstGeom prst="rect">
            <a:avLst/>
          </a:prstGeom>
        </p:spPr>
      </p:pic>
      <p:sp>
        <p:nvSpPr>
          <p:cNvPr id="5" name="TextBox 4">
            <a:extLst>
              <a:ext uri="{FF2B5EF4-FFF2-40B4-BE49-F238E27FC236}">
                <a16:creationId xmlns:a16="http://schemas.microsoft.com/office/drawing/2014/main" id="{8F7AC9FB-4C03-D025-5516-41E3414F2346}"/>
              </a:ext>
            </a:extLst>
          </p:cNvPr>
          <p:cNvSpPr txBox="1"/>
          <p:nvPr/>
        </p:nvSpPr>
        <p:spPr>
          <a:xfrm>
            <a:off x="1982709" y="6389660"/>
            <a:ext cx="2179395" cy="276999"/>
          </a:xfrm>
          <a:prstGeom prst="rect">
            <a:avLst/>
          </a:prstGeom>
          <a:noFill/>
        </p:spPr>
        <p:txBody>
          <a:bodyPr wrap="square" rtlCol="0">
            <a:spAutoFit/>
          </a:bodyPr>
          <a:lstStyle/>
          <a:p>
            <a:r>
              <a:rPr lang="en-GB" sz="1200" dirty="0">
                <a:solidFill>
                  <a:schemeClr val="bg1">
                    <a:lumMod val="50000"/>
                  </a:schemeClr>
                </a:solidFill>
              </a:rPr>
              <a:t>Source: Lightcast, 2023</a:t>
            </a:r>
          </a:p>
        </p:txBody>
      </p:sp>
    </p:spTree>
    <p:extLst>
      <p:ext uri="{BB962C8B-B14F-4D97-AF65-F5344CB8AC3E}">
        <p14:creationId xmlns:p14="http://schemas.microsoft.com/office/powerpoint/2010/main" val="1088865973"/>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Digital and creative job postings – skills (1)</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pic>
        <p:nvPicPr>
          <p:cNvPr id="4" name="Picture 3" descr="A screenshot of a computer&#10;&#10;Description automatically generated">
            <a:extLst>
              <a:ext uri="{FF2B5EF4-FFF2-40B4-BE49-F238E27FC236}">
                <a16:creationId xmlns:a16="http://schemas.microsoft.com/office/drawing/2014/main" id="{7406E4B2-8DCE-2745-A54E-72DCFE5C431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51445" y="944381"/>
            <a:ext cx="4320000" cy="5580000"/>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9D8019B0-FFFD-1F61-5AE1-F145CC754E7A}"/>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4757334" y="953864"/>
            <a:ext cx="4320000" cy="5580000"/>
          </a:xfrm>
          <a:prstGeom prst="rect">
            <a:avLst/>
          </a:prstGeom>
        </p:spPr>
      </p:pic>
      <p:sp>
        <p:nvSpPr>
          <p:cNvPr id="8" name="TextBox 7">
            <a:extLst>
              <a:ext uri="{FF2B5EF4-FFF2-40B4-BE49-F238E27FC236}">
                <a16:creationId xmlns:a16="http://schemas.microsoft.com/office/drawing/2014/main" id="{5934362B-F6DF-C16D-DF50-C499AA1C5B5F}"/>
              </a:ext>
            </a:extLst>
          </p:cNvPr>
          <p:cNvSpPr txBox="1"/>
          <p:nvPr/>
        </p:nvSpPr>
        <p:spPr>
          <a:xfrm>
            <a:off x="9156251" y="6256865"/>
            <a:ext cx="2179395" cy="276999"/>
          </a:xfrm>
          <a:prstGeom prst="rect">
            <a:avLst/>
          </a:prstGeom>
          <a:noFill/>
        </p:spPr>
        <p:txBody>
          <a:bodyPr wrap="square" rtlCol="0">
            <a:spAutoFit/>
          </a:bodyPr>
          <a:lstStyle/>
          <a:p>
            <a:r>
              <a:rPr lang="en-GB" sz="1200" dirty="0">
                <a:solidFill>
                  <a:schemeClr val="bg1">
                    <a:lumMod val="50000"/>
                  </a:schemeClr>
                </a:solidFill>
              </a:rPr>
              <a:t>Source: Lightcast, 2023</a:t>
            </a:r>
          </a:p>
        </p:txBody>
      </p:sp>
      <p:sp>
        <p:nvSpPr>
          <p:cNvPr id="9" name="TextBox 8">
            <a:extLst>
              <a:ext uri="{FF2B5EF4-FFF2-40B4-BE49-F238E27FC236}">
                <a16:creationId xmlns:a16="http://schemas.microsoft.com/office/drawing/2014/main" id="{03F15F93-B953-3C58-BA17-3143D670E9B0}"/>
              </a:ext>
            </a:extLst>
          </p:cNvPr>
          <p:cNvSpPr txBox="1"/>
          <p:nvPr/>
        </p:nvSpPr>
        <p:spPr>
          <a:xfrm>
            <a:off x="9156251" y="953864"/>
            <a:ext cx="2784304" cy="3754874"/>
          </a:xfrm>
          <a:prstGeom prst="rect">
            <a:avLst/>
          </a:prstGeom>
          <a:noFill/>
        </p:spPr>
        <p:txBody>
          <a:bodyPr wrap="square" rtlCol="0">
            <a:spAutoFit/>
          </a:bodyPr>
          <a:lstStyle/>
          <a:p>
            <a:r>
              <a:rPr lang="en-GB" sz="1700" dirty="0"/>
              <a:t>The most sought after specialised skills predominantly relate to those required in the digital and ICT field. These include software engineering, specific programming and software development such as JavaScript, Azure etc.</a:t>
            </a:r>
          </a:p>
          <a:p>
            <a:endParaRPr lang="en-GB" sz="1700" dirty="0"/>
          </a:p>
          <a:p>
            <a:r>
              <a:rPr lang="en-GB" sz="1700" dirty="0"/>
              <a:t>In terms of common (soft) skills, communication and management skills tend to highly sought after.</a:t>
            </a:r>
          </a:p>
        </p:txBody>
      </p:sp>
    </p:spTree>
    <p:extLst>
      <p:ext uri="{BB962C8B-B14F-4D97-AF65-F5344CB8AC3E}">
        <p14:creationId xmlns:p14="http://schemas.microsoft.com/office/powerpoint/2010/main" val="1321906560"/>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Digital and creative job postings – skills (2)</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pic>
        <p:nvPicPr>
          <p:cNvPr id="6" name="Picture 5">
            <a:extLst>
              <a:ext uri="{FF2B5EF4-FFF2-40B4-BE49-F238E27FC236}">
                <a16:creationId xmlns:a16="http://schemas.microsoft.com/office/drawing/2014/main" id="{3B9FA51C-4928-44EC-C9B7-AC4CF127FDAC}"/>
              </a:ext>
            </a:extLst>
          </p:cNvPr>
          <p:cNvPicPr>
            <a:picLocks/>
          </p:cNvPicPr>
          <p:nvPr/>
        </p:nvPicPr>
        <p:blipFill>
          <a:blip r:embed="rId3"/>
          <a:stretch>
            <a:fillRect/>
          </a:stretch>
        </p:blipFill>
        <p:spPr>
          <a:xfrm>
            <a:off x="251445" y="914544"/>
            <a:ext cx="5760000" cy="2520000"/>
          </a:xfrm>
          <a:prstGeom prst="rect">
            <a:avLst/>
          </a:prstGeom>
        </p:spPr>
      </p:pic>
      <p:sp>
        <p:nvSpPr>
          <p:cNvPr id="7" name="TextBox 6">
            <a:extLst>
              <a:ext uri="{FF2B5EF4-FFF2-40B4-BE49-F238E27FC236}">
                <a16:creationId xmlns:a16="http://schemas.microsoft.com/office/drawing/2014/main" id="{118486A7-578C-06A3-484E-E726705BD3DC}"/>
              </a:ext>
            </a:extLst>
          </p:cNvPr>
          <p:cNvSpPr txBox="1"/>
          <p:nvPr/>
        </p:nvSpPr>
        <p:spPr>
          <a:xfrm>
            <a:off x="6269436" y="3617146"/>
            <a:ext cx="5052767" cy="923330"/>
          </a:xfrm>
          <a:prstGeom prst="rect">
            <a:avLst/>
          </a:prstGeom>
          <a:noFill/>
        </p:spPr>
        <p:txBody>
          <a:bodyPr wrap="square" rtlCol="0">
            <a:spAutoFit/>
          </a:bodyPr>
          <a:lstStyle/>
          <a:p>
            <a:r>
              <a:rPr lang="en-GB" dirty="0"/>
              <a:t>Information Technology</a:t>
            </a:r>
          </a:p>
          <a:p>
            <a:r>
              <a:rPr lang="en-GB" dirty="0"/>
              <a:t>Software engineer</a:t>
            </a:r>
          </a:p>
          <a:p>
            <a:r>
              <a:rPr lang="en-GB" dirty="0"/>
              <a:t>Media and Communications</a:t>
            </a:r>
          </a:p>
        </p:txBody>
      </p:sp>
      <p:pic>
        <p:nvPicPr>
          <p:cNvPr id="9" name="Picture 8">
            <a:extLst>
              <a:ext uri="{FF2B5EF4-FFF2-40B4-BE49-F238E27FC236}">
                <a16:creationId xmlns:a16="http://schemas.microsoft.com/office/drawing/2014/main" id="{795F72C0-5E66-F495-5C52-E6811C357331}"/>
              </a:ext>
            </a:extLst>
          </p:cNvPr>
          <p:cNvPicPr>
            <a:picLocks/>
          </p:cNvPicPr>
          <p:nvPr/>
        </p:nvPicPr>
        <p:blipFill>
          <a:blip r:embed="rId4"/>
          <a:stretch>
            <a:fillRect/>
          </a:stretch>
        </p:blipFill>
        <p:spPr>
          <a:xfrm>
            <a:off x="251445" y="3617146"/>
            <a:ext cx="5760000" cy="2520000"/>
          </a:xfrm>
          <a:prstGeom prst="rect">
            <a:avLst/>
          </a:prstGeom>
        </p:spPr>
      </p:pic>
      <p:pic>
        <p:nvPicPr>
          <p:cNvPr id="11" name="Picture 10">
            <a:extLst>
              <a:ext uri="{FF2B5EF4-FFF2-40B4-BE49-F238E27FC236}">
                <a16:creationId xmlns:a16="http://schemas.microsoft.com/office/drawing/2014/main" id="{141B7B9E-B478-691F-C71C-FD887C0AE859}"/>
              </a:ext>
            </a:extLst>
          </p:cNvPr>
          <p:cNvPicPr>
            <a:picLocks/>
          </p:cNvPicPr>
          <p:nvPr/>
        </p:nvPicPr>
        <p:blipFill>
          <a:blip r:embed="rId5"/>
          <a:stretch>
            <a:fillRect/>
          </a:stretch>
        </p:blipFill>
        <p:spPr>
          <a:xfrm>
            <a:off x="6166858" y="980731"/>
            <a:ext cx="5760000" cy="2520000"/>
          </a:xfrm>
          <a:prstGeom prst="rect">
            <a:avLst/>
          </a:prstGeom>
        </p:spPr>
      </p:pic>
      <p:sp>
        <p:nvSpPr>
          <p:cNvPr id="2" name="TextBox 1">
            <a:extLst>
              <a:ext uri="{FF2B5EF4-FFF2-40B4-BE49-F238E27FC236}">
                <a16:creationId xmlns:a16="http://schemas.microsoft.com/office/drawing/2014/main" id="{D76959AB-D63A-0DC2-70F7-EB3DCC5375ED}"/>
              </a:ext>
            </a:extLst>
          </p:cNvPr>
          <p:cNvSpPr txBox="1"/>
          <p:nvPr/>
        </p:nvSpPr>
        <p:spPr>
          <a:xfrm>
            <a:off x="6269436" y="6137146"/>
            <a:ext cx="4352382" cy="276999"/>
          </a:xfrm>
          <a:prstGeom prst="rect">
            <a:avLst/>
          </a:prstGeom>
          <a:noFill/>
        </p:spPr>
        <p:txBody>
          <a:bodyPr wrap="square" rtlCol="0">
            <a:spAutoFit/>
          </a:bodyPr>
          <a:lstStyle/>
          <a:p>
            <a:r>
              <a:rPr lang="en-GB" sz="1200" dirty="0">
                <a:solidFill>
                  <a:schemeClr val="bg1">
                    <a:lumMod val="50000"/>
                  </a:schemeClr>
                </a:solidFill>
              </a:rPr>
              <a:t>Source: LinkedIn – LSIP Programme Team</a:t>
            </a:r>
          </a:p>
        </p:txBody>
      </p:sp>
    </p:spTree>
    <p:extLst>
      <p:ext uri="{BB962C8B-B14F-4D97-AF65-F5344CB8AC3E}">
        <p14:creationId xmlns:p14="http://schemas.microsoft.com/office/powerpoint/2010/main" val="2191229446"/>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L="285750" indent="-285750" algn="l">
                <a:buFont typeface="Wingdings" panose="05000000000000000000" pitchFamily="2" charset="2"/>
                <a:buChar char="Ø"/>
              </a:pPr>
              <a:endParaRPr kumimoji="0" lang="en-GB" b="0" i="0" u="none" strike="noStrike" kern="0" cap="none" spc="0" normalizeH="0" baseline="0" noProof="0" dirty="0">
                <a:ln>
                  <a:noFill/>
                </a:ln>
                <a:solidFill>
                  <a:srgbClr val="000000"/>
                </a:solidFill>
                <a:effectLst/>
                <a:uLnTx/>
                <a:uFillTx/>
                <a:sym typeface="Avenir Heavy"/>
              </a:endParaRPr>
            </a:p>
            <a:p>
              <a:pPr marL="285750" indent="-285750">
                <a:buFont typeface="Wingdings" panose="05000000000000000000" pitchFamily="2" charset="2"/>
                <a:buChar char="Ø"/>
              </a:pPr>
              <a:r>
                <a:rPr lang="en-GB" kern="0" dirty="0">
                  <a:solidFill>
                    <a:srgbClr val="000000"/>
                  </a:solidFill>
                  <a:sym typeface="Avenir Heavy"/>
                </a:rPr>
                <a:t>This sector dashboard uses a combination of data published via the Office of National Statistics (ONS) and also utilises vacancy data via </a:t>
              </a:r>
              <a:r>
                <a:rPr lang="en-GB" kern="0" dirty="0">
                  <a:solidFill>
                    <a:srgbClr val="000000"/>
                  </a:solidFill>
                  <a:sym typeface="Avenir Heavy"/>
                  <a:hlinkClick r:id="rId2"/>
                </a:rPr>
                <a:t>Lightcast</a:t>
              </a:r>
              <a:endParaRPr lang="en-GB" kern="0" dirty="0">
                <a:solidFill>
                  <a:srgbClr val="000000"/>
                </a:solidFill>
                <a:sym typeface="Avenir Heavy"/>
              </a:endParaRPr>
            </a:p>
            <a:p>
              <a:pPr marL="285750" indent="-285750">
                <a:buFont typeface="Wingdings" panose="05000000000000000000" pitchFamily="2" charset="2"/>
                <a:buChar char="Ø"/>
              </a:pPr>
              <a:r>
                <a:rPr lang="en-GB" kern="0" dirty="0">
                  <a:solidFill>
                    <a:srgbClr val="000000"/>
                  </a:solidFill>
                  <a:sym typeface="Avenir Heavy"/>
                </a:rPr>
                <a:t>Lightcast is a global leader in labour market analytics. This dashboard primarily uses Lightcast job posting analytics and focuses on the Dorset LSIP area and trends over time </a:t>
              </a:r>
            </a:p>
            <a:p>
              <a:pPr marL="285750" indent="-285750">
                <a:buFont typeface="Wingdings" panose="05000000000000000000" pitchFamily="2" charset="2"/>
                <a:buChar char="Ø"/>
              </a:pPr>
              <a:r>
                <a:rPr lang="en-GB" kern="0" dirty="0">
                  <a:solidFill>
                    <a:srgbClr val="000000"/>
                  </a:solidFill>
                  <a:sym typeface="Avenir Heavy"/>
                </a:rPr>
                <a:t>It is important to note that the analysis here only reflects jobs that are posted online. It effectively ‘scrapes’ a range of job websites, alongside candidate profiles </a:t>
              </a:r>
            </a:p>
            <a:p>
              <a:pPr marL="285750" indent="-285750">
                <a:buFont typeface="Wingdings" panose="05000000000000000000" pitchFamily="2" charset="2"/>
                <a:buChar char="Ø"/>
              </a:pPr>
              <a:r>
                <a:rPr lang="en-GB" kern="0" dirty="0">
                  <a:solidFill>
                    <a:srgbClr val="000000"/>
                  </a:solidFill>
                  <a:sym typeface="Avenir Heavy"/>
                </a:rPr>
                <a:t>Lightcast uses sophisticated software to try remove duplicates i.e. jobs posted repeatedly, but recognises that this may remain an issue for some postings</a:t>
              </a:r>
            </a:p>
            <a:p>
              <a:pPr marL="285750" indent="-285750">
                <a:buFont typeface="Wingdings" panose="05000000000000000000" pitchFamily="2" charset="2"/>
                <a:buChar char="Ø"/>
              </a:pPr>
              <a:r>
                <a:rPr lang="en-GB" kern="0" dirty="0">
                  <a:solidFill>
                    <a:srgbClr val="000000"/>
                  </a:solidFill>
                  <a:sym typeface="Avenir Heavy"/>
                </a:rPr>
                <a:t>Because it captures online job postings only, it cannot capture informal job vacancies and recruitment. It is important to recognise that in some sectors such as construction recruitment tends to be more ‘informal’ and will not be reflected in the data here. This may also be more prevalent in small and micro businesses</a:t>
              </a:r>
            </a:p>
            <a:p>
              <a:pPr marL="285750" indent="-285750">
                <a:buFont typeface="Wingdings" panose="05000000000000000000" pitchFamily="2" charset="2"/>
                <a:buChar char="Ø"/>
              </a:pPr>
              <a:r>
                <a:rPr lang="en-GB" kern="0" dirty="0">
                  <a:solidFill>
                    <a:srgbClr val="000000"/>
                  </a:solidFill>
                  <a:sym typeface="Avenir Heavy"/>
                </a:rPr>
                <a:t>It is also important to note that the analysis attempts to differentiate between sectors and ‘occupational pathways’. That is, some of the requirements for certain skills do not necessarily occur in tightly defined sectors. For example, digital skills are important across a whole range of sectors, whilst many people working in construction do not necessarily work in the construction sector per. This utilises the </a:t>
              </a:r>
              <a:r>
                <a:rPr lang="en-GB" sz="1800" dirty="0">
                  <a:ea typeface="Times New Roman" panose="02020603050405020304" pitchFamily="18" charset="0"/>
                  <a:cs typeface="Times New Roman" panose="02020603050405020304" pitchFamily="18" charset="0"/>
                  <a:hlinkClick r:id="rId3"/>
                </a:rPr>
                <a:t>Lightcast Occupation Taxonomy</a:t>
              </a:r>
              <a:r>
                <a:rPr lang="en-GB" sz="1800" kern="0" dirty="0">
                  <a:solidFill>
                    <a:srgbClr val="000000"/>
                  </a:solidFill>
                  <a:ea typeface="Times New Roman" panose="02020603050405020304" pitchFamily="18" charset="0"/>
                  <a:cs typeface="Times New Roman" panose="02020603050405020304" pitchFamily="18" charset="0"/>
                  <a:sym typeface="Avenir Heavy"/>
                </a:rPr>
                <a:t> </a:t>
              </a:r>
              <a:r>
                <a:rPr lang="en-GB" kern="0" dirty="0">
                  <a:solidFill>
                    <a:srgbClr val="000000"/>
                  </a:solidFill>
                  <a:ea typeface="Times New Roman" panose="02020603050405020304" pitchFamily="18" charset="0"/>
                  <a:cs typeface="Times New Roman" panose="02020603050405020304" pitchFamily="18" charset="0"/>
                  <a:sym typeface="Avenir Heavy"/>
                </a:rPr>
                <a:t>– see later slide around definition</a:t>
              </a:r>
            </a:p>
            <a:p>
              <a:pPr marL="285750" indent="-285750">
                <a:buFont typeface="Wingdings" panose="05000000000000000000" pitchFamily="2" charset="2"/>
                <a:buChar char="Ø"/>
              </a:pPr>
              <a:r>
                <a:rPr lang="en-GB" kern="0" dirty="0">
                  <a:solidFill>
                    <a:srgbClr val="000000"/>
                  </a:solidFill>
                  <a:ea typeface="Times New Roman" panose="02020603050405020304" pitchFamily="18" charset="0"/>
                  <a:cs typeface="Times New Roman" panose="02020603050405020304" pitchFamily="18" charset="0"/>
                  <a:sym typeface="Avenir Heavy"/>
                </a:rPr>
                <a:t>Given there will be some short-term volatility in job posting data, the analysis here covers the period Jan 2022 to Sept 2023. This will serve to ‘smooth’ some of the data and for the use Dorset LSIP analysis – longer-term trends are important</a:t>
              </a:r>
            </a:p>
            <a:p>
              <a:pPr marL="285750" indent="-285750">
                <a:buFont typeface="Wingdings" panose="05000000000000000000" pitchFamily="2" charset="2"/>
                <a:buChar char="Ø"/>
              </a:pPr>
              <a:r>
                <a:rPr lang="en-GB" sz="1800"/>
                <a:t>Christchurch is defined within Lightcast as being in the Dorset Council area – this classification does not reflect the post-April 2019 Local Government restructure</a:t>
              </a:r>
              <a:endParaRPr lang="en-GB" kern="0">
                <a:solidFill>
                  <a:srgbClr val="000000"/>
                </a:solidFill>
                <a:ea typeface="Times New Roman" panose="02020603050405020304" pitchFamily="18" charset="0"/>
                <a:cs typeface="Times New Roman" panose="02020603050405020304" pitchFamily="18" charset="0"/>
                <a:sym typeface="Avenir Heavy"/>
              </a:endParaRPr>
            </a:p>
            <a:p>
              <a:endParaRPr lang="en-GB" kern="0" dirty="0">
                <a:solidFill>
                  <a:srgbClr val="000000"/>
                </a:solidFill>
                <a:ea typeface="Times New Roman" panose="02020603050405020304" pitchFamily="18" charset="0"/>
                <a:cs typeface="Times New Roman" panose="02020603050405020304" pitchFamily="18" charset="0"/>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4"/>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Data notes</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Tree>
    <p:extLst>
      <p:ext uri="{BB962C8B-B14F-4D97-AF65-F5344CB8AC3E}">
        <p14:creationId xmlns:p14="http://schemas.microsoft.com/office/powerpoint/2010/main" val="2815041201"/>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algn="l"/>
              <a:endParaRPr kumimoji="0" lang="en-GB"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Definitions (1)</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
        <p:nvSpPr>
          <p:cNvPr id="3" name="TextBox 2">
            <a:extLst>
              <a:ext uri="{FF2B5EF4-FFF2-40B4-BE49-F238E27FC236}">
                <a16:creationId xmlns:a16="http://schemas.microsoft.com/office/drawing/2014/main" id="{67429545-3394-7CF1-C711-DF83900605B0}"/>
              </a:ext>
            </a:extLst>
          </p:cNvPr>
          <p:cNvSpPr txBox="1"/>
          <p:nvPr/>
        </p:nvSpPr>
        <p:spPr>
          <a:xfrm>
            <a:off x="251445" y="960458"/>
            <a:ext cx="4027257" cy="584775"/>
          </a:xfrm>
          <a:prstGeom prst="rect">
            <a:avLst/>
          </a:prstGeom>
          <a:noFill/>
        </p:spPr>
        <p:txBody>
          <a:bodyPr wrap="square" rtlCol="0">
            <a:spAutoFit/>
          </a:bodyPr>
          <a:lstStyle/>
          <a:p>
            <a:r>
              <a:rPr lang="en-GB" sz="1600" b="1" dirty="0"/>
              <a:t>Standard Industrial Classification (SIC) </a:t>
            </a:r>
          </a:p>
          <a:p>
            <a:r>
              <a:rPr lang="en-GB" sz="1600" b="1" dirty="0"/>
              <a:t>based approach – slides 4 and 5</a:t>
            </a:r>
          </a:p>
        </p:txBody>
      </p:sp>
      <p:graphicFrame>
        <p:nvGraphicFramePr>
          <p:cNvPr id="7" name="Table 6">
            <a:extLst>
              <a:ext uri="{FF2B5EF4-FFF2-40B4-BE49-F238E27FC236}">
                <a16:creationId xmlns:a16="http://schemas.microsoft.com/office/drawing/2014/main" id="{4D756403-ADDC-F197-A808-0945772AFD05}"/>
              </a:ext>
            </a:extLst>
          </p:cNvPr>
          <p:cNvGraphicFramePr>
            <a:graphicFrameLocks noGrp="1"/>
          </p:cNvGraphicFramePr>
          <p:nvPr>
            <p:extLst>
              <p:ext uri="{D42A27DB-BD31-4B8C-83A1-F6EECF244321}">
                <p14:modId xmlns:p14="http://schemas.microsoft.com/office/powerpoint/2010/main" val="2673390047"/>
              </p:ext>
            </p:extLst>
          </p:nvPr>
        </p:nvGraphicFramePr>
        <p:xfrm>
          <a:off x="342237" y="1644032"/>
          <a:ext cx="3627404" cy="4912026"/>
        </p:xfrm>
        <a:graphic>
          <a:graphicData uri="http://schemas.openxmlformats.org/drawingml/2006/table">
            <a:tbl>
              <a:tblPr/>
              <a:tblGrid>
                <a:gridCol w="3627404">
                  <a:extLst>
                    <a:ext uri="{9D8B030D-6E8A-4147-A177-3AD203B41FA5}">
                      <a16:colId xmlns:a16="http://schemas.microsoft.com/office/drawing/2014/main" val="4141660810"/>
                    </a:ext>
                  </a:extLst>
                </a:gridCol>
              </a:tblGrid>
              <a:tr h="116953">
                <a:tc>
                  <a:txBody>
                    <a:bodyPr/>
                    <a:lstStyle/>
                    <a:p>
                      <a:pPr algn="l" fontAlgn="b"/>
                      <a:r>
                        <a:rPr lang="en-GB" sz="500" b="0" i="0" u="none" strike="noStrike">
                          <a:solidFill>
                            <a:srgbClr val="000000"/>
                          </a:solidFill>
                          <a:effectLst/>
                          <a:latin typeface="Arial" panose="020B0604020202020204" pitchFamily="34" charset="0"/>
                        </a:rPr>
                        <a:t>2620 : Manufacture of computers and peripheral equipment</a:t>
                      </a:r>
                    </a:p>
                  </a:txBody>
                  <a:tcPr marL="5180" marR="5180" marT="5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565982022"/>
                  </a:ext>
                </a:extLst>
              </a:tr>
              <a:tr h="116953">
                <a:tc>
                  <a:txBody>
                    <a:bodyPr/>
                    <a:lstStyle/>
                    <a:p>
                      <a:pPr algn="l" fontAlgn="b"/>
                      <a:r>
                        <a:rPr lang="en-GB" sz="500" b="0" i="0" u="none" strike="noStrike">
                          <a:solidFill>
                            <a:srgbClr val="000000"/>
                          </a:solidFill>
                          <a:effectLst/>
                          <a:latin typeface="Arial" panose="020B0604020202020204" pitchFamily="34" charset="0"/>
                        </a:rPr>
                        <a:t>6110 : Wired telecommunications activities</a:t>
                      </a:r>
                    </a:p>
                  </a:txBody>
                  <a:tcPr marL="5180" marR="5180" marT="5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3235757"/>
                  </a:ext>
                </a:extLst>
              </a:tr>
              <a:tr h="116953">
                <a:tc>
                  <a:txBody>
                    <a:bodyPr/>
                    <a:lstStyle/>
                    <a:p>
                      <a:pPr algn="l" fontAlgn="b"/>
                      <a:r>
                        <a:rPr lang="en-GB" sz="500" b="0" i="0" u="none" strike="noStrike">
                          <a:solidFill>
                            <a:srgbClr val="000000"/>
                          </a:solidFill>
                          <a:effectLst/>
                          <a:latin typeface="Arial" panose="020B0604020202020204" pitchFamily="34" charset="0"/>
                        </a:rPr>
                        <a:t>6120 : Wireless telecommunications activities</a:t>
                      </a:r>
                    </a:p>
                  </a:txBody>
                  <a:tcPr marL="5180" marR="5180" marT="5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156081416"/>
                  </a:ext>
                </a:extLst>
              </a:tr>
              <a:tr h="116953">
                <a:tc>
                  <a:txBody>
                    <a:bodyPr/>
                    <a:lstStyle/>
                    <a:p>
                      <a:pPr algn="l" fontAlgn="b"/>
                      <a:r>
                        <a:rPr lang="en-GB" sz="500" b="0" i="0" u="none" strike="noStrike">
                          <a:solidFill>
                            <a:srgbClr val="000000"/>
                          </a:solidFill>
                          <a:effectLst/>
                          <a:latin typeface="Arial" panose="020B0604020202020204" pitchFamily="34" charset="0"/>
                        </a:rPr>
                        <a:t>6130 : Satellite telecommunications activities</a:t>
                      </a:r>
                    </a:p>
                  </a:txBody>
                  <a:tcPr marL="5180" marR="5180" marT="5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2050209"/>
                  </a:ext>
                </a:extLst>
              </a:tr>
              <a:tr h="116953">
                <a:tc>
                  <a:txBody>
                    <a:bodyPr/>
                    <a:lstStyle/>
                    <a:p>
                      <a:pPr algn="l" fontAlgn="b"/>
                      <a:r>
                        <a:rPr lang="en-GB" sz="500" b="0" i="0" u="none" strike="noStrike">
                          <a:solidFill>
                            <a:srgbClr val="000000"/>
                          </a:solidFill>
                          <a:effectLst/>
                          <a:latin typeface="Arial" panose="020B0604020202020204" pitchFamily="34" charset="0"/>
                        </a:rPr>
                        <a:t>6190 : Other telecommunications activities</a:t>
                      </a:r>
                    </a:p>
                  </a:txBody>
                  <a:tcPr marL="5180" marR="5180" marT="5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885718078"/>
                  </a:ext>
                </a:extLst>
              </a:tr>
              <a:tr h="116953">
                <a:tc>
                  <a:txBody>
                    <a:bodyPr/>
                    <a:lstStyle/>
                    <a:p>
                      <a:pPr algn="l" fontAlgn="b"/>
                      <a:r>
                        <a:rPr lang="en-GB" sz="500" b="0" i="0" u="none" strike="noStrike">
                          <a:solidFill>
                            <a:srgbClr val="000000"/>
                          </a:solidFill>
                          <a:effectLst/>
                          <a:latin typeface="Arial" panose="020B0604020202020204" pitchFamily="34" charset="0"/>
                        </a:rPr>
                        <a:t>6311 : Data processing, hosting and related activities</a:t>
                      </a:r>
                    </a:p>
                  </a:txBody>
                  <a:tcPr marL="5180" marR="5180" marT="5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1941211"/>
                  </a:ext>
                </a:extLst>
              </a:tr>
              <a:tr h="116953">
                <a:tc>
                  <a:txBody>
                    <a:bodyPr/>
                    <a:lstStyle/>
                    <a:p>
                      <a:pPr algn="l" fontAlgn="b"/>
                      <a:r>
                        <a:rPr lang="en-GB" sz="500" b="0" i="0" u="none" strike="noStrike">
                          <a:solidFill>
                            <a:srgbClr val="000000"/>
                          </a:solidFill>
                          <a:effectLst/>
                          <a:latin typeface="Arial" panose="020B0604020202020204" pitchFamily="34" charset="0"/>
                        </a:rPr>
                        <a:t>6312 : Web portals</a:t>
                      </a:r>
                    </a:p>
                  </a:txBody>
                  <a:tcPr marL="5180" marR="5180" marT="5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845792447"/>
                  </a:ext>
                </a:extLst>
              </a:tr>
              <a:tr h="116953">
                <a:tc>
                  <a:txBody>
                    <a:bodyPr/>
                    <a:lstStyle/>
                    <a:p>
                      <a:pPr algn="l" fontAlgn="b"/>
                      <a:r>
                        <a:rPr lang="en-GB" sz="500" b="0" i="0" u="none" strike="noStrike">
                          <a:solidFill>
                            <a:srgbClr val="000000"/>
                          </a:solidFill>
                          <a:effectLst/>
                          <a:latin typeface="Arial" panose="020B0604020202020204" pitchFamily="34" charset="0"/>
                        </a:rPr>
                        <a:t>9511 : Repair of computers and peripheral equipment</a:t>
                      </a:r>
                    </a:p>
                  </a:txBody>
                  <a:tcPr marL="5180" marR="5180" marT="5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2760696"/>
                  </a:ext>
                </a:extLst>
              </a:tr>
              <a:tr h="116953">
                <a:tc>
                  <a:txBody>
                    <a:bodyPr/>
                    <a:lstStyle/>
                    <a:p>
                      <a:pPr algn="l" fontAlgn="b"/>
                      <a:r>
                        <a:rPr lang="en-GB" sz="500" b="0" i="0" u="none" strike="noStrike">
                          <a:solidFill>
                            <a:srgbClr val="000000"/>
                          </a:solidFill>
                          <a:effectLst/>
                          <a:latin typeface="Arial" panose="020B0604020202020204" pitchFamily="34" charset="0"/>
                        </a:rPr>
                        <a:t>9001 : Performing arts</a:t>
                      </a:r>
                    </a:p>
                  </a:txBody>
                  <a:tcPr marL="5180" marR="5180" marT="5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801748191"/>
                  </a:ext>
                </a:extLst>
              </a:tr>
              <a:tr h="116953">
                <a:tc>
                  <a:txBody>
                    <a:bodyPr/>
                    <a:lstStyle/>
                    <a:p>
                      <a:pPr algn="l" fontAlgn="b"/>
                      <a:r>
                        <a:rPr lang="en-GB" sz="500" b="0" i="0" u="none" strike="noStrike">
                          <a:solidFill>
                            <a:srgbClr val="000000"/>
                          </a:solidFill>
                          <a:effectLst/>
                          <a:latin typeface="Arial" panose="020B0604020202020204" pitchFamily="34" charset="0"/>
                        </a:rPr>
                        <a:t>9002 : Support activities to performing arts</a:t>
                      </a:r>
                    </a:p>
                  </a:txBody>
                  <a:tcPr marL="5180" marR="5180" marT="5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8620814"/>
                  </a:ext>
                </a:extLst>
              </a:tr>
              <a:tr h="116953">
                <a:tc>
                  <a:txBody>
                    <a:bodyPr/>
                    <a:lstStyle/>
                    <a:p>
                      <a:pPr algn="l" fontAlgn="b"/>
                      <a:r>
                        <a:rPr lang="en-GB" sz="500" b="0" i="0" u="none" strike="noStrike">
                          <a:solidFill>
                            <a:srgbClr val="000000"/>
                          </a:solidFill>
                          <a:effectLst/>
                          <a:latin typeface="Arial" panose="020B0604020202020204" pitchFamily="34" charset="0"/>
                        </a:rPr>
                        <a:t>9003 : Artistic creation</a:t>
                      </a:r>
                    </a:p>
                  </a:txBody>
                  <a:tcPr marL="5180" marR="5180" marT="5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145155942"/>
                  </a:ext>
                </a:extLst>
              </a:tr>
              <a:tr h="116953">
                <a:tc>
                  <a:txBody>
                    <a:bodyPr/>
                    <a:lstStyle/>
                    <a:p>
                      <a:pPr algn="l" fontAlgn="b"/>
                      <a:r>
                        <a:rPr lang="en-GB" sz="500" b="0" i="0" u="none" strike="noStrike">
                          <a:solidFill>
                            <a:srgbClr val="000000"/>
                          </a:solidFill>
                          <a:effectLst/>
                          <a:latin typeface="Arial" panose="020B0604020202020204" pitchFamily="34" charset="0"/>
                        </a:rPr>
                        <a:t>9004 : Operation of arts facilities</a:t>
                      </a:r>
                    </a:p>
                  </a:txBody>
                  <a:tcPr marL="5180" marR="5180" marT="5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0924957"/>
                  </a:ext>
                </a:extLst>
              </a:tr>
              <a:tr h="116953">
                <a:tc>
                  <a:txBody>
                    <a:bodyPr/>
                    <a:lstStyle/>
                    <a:p>
                      <a:pPr algn="l" fontAlgn="b"/>
                      <a:r>
                        <a:rPr lang="en-GB" sz="500" b="0" i="0" u="none" strike="noStrike">
                          <a:solidFill>
                            <a:srgbClr val="000000"/>
                          </a:solidFill>
                          <a:effectLst/>
                          <a:latin typeface="Arial" panose="020B0604020202020204" pitchFamily="34" charset="0"/>
                        </a:rPr>
                        <a:t>9101 : Library and archive activities</a:t>
                      </a:r>
                    </a:p>
                  </a:txBody>
                  <a:tcPr marL="5180" marR="5180" marT="5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191902270"/>
                  </a:ext>
                </a:extLst>
              </a:tr>
              <a:tr h="116953">
                <a:tc>
                  <a:txBody>
                    <a:bodyPr/>
                    <a:lstStyle/>
                    <a:p>
                      <a:pPr algn="l" fontAlgn="b"/>
                      <a:r>
                        <a:rPr lang="en-GB" sz="500" b="0" i="0" u="none" strike="noStrike">
                          <a:solidFill>
                            <a:srgbClr val="000000"/>
                          </a:solidFill>
                          <a:effectLst/>
                          <a:latin typeface="Arial" panose="020B0604020202020204" pitchFamily="34" charset="0"/>
                        </a:rPr>
                        <a:t>9102 : Museum activities</a:t>
                      </a:r>
                    </a:p>
                  </a:txBody>
                  <a:tcPr marL="5180" marR="5180" marT="5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7984339"/>
                  </a:ext>
                </a:extLst>
              </a:tr>
              <a:tr h="116953">
                <a:tc>
                  <a:txBody>
                    <a:bodyPr/>
                    <a:lstStyle/>
                    <a:p>
                      <a:pPr algn="l" fontAlgn="b"/>
                      <a:r>
                        <a:rPr lang="en-GB" sz="500" b="0" i="0" u="none" strike="noStrike" dirty="0">
                          <a:solidFill>
                            <a:srgbClr val="000000"/>
                          </a:solidFill>
                          <a:effectLst/>
                          <a:latin typeface="Arial" panose="020B0604020202020204" pitchFamily="34" charset="0"/>
                        </a:rPr>
                        <a:t>9103 : Operation of historical sites and buildings and similar visitor attractions</a:t>
                      </a:r>
                    </a:p>
                  </a:txBody>
                  <a:tcPr marL="5180" marR="5180" marT="5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61478074"/>
                  </a:ext>
                </a:extLst>
              </a:tr>
              <a:tr h="116953">
                <a:tc>
                  <a:txBody>
                    <a:bodyPr/>
                    <a:lstStyle/>
                    <a:p>
                      <a:pPr algn="l" fontAlgn="b"/>
                      <a:r>
                        <a:rPr lang="en-GB" sz="500" b="0" i="0" u="none" strike="noStrike">
                          <a:solidFill>
                            <a:srgbClr val="000000"/>
                          </a:solidFill>
                          <a:effectLst/>
                          <a:latin typeface="Arial" panose="020B0604020202020204" pitchFamily="34" charset="0"/>
                        </a:rPr>
                        <a:t>7410 : Specialised design activities</a:t>
                      </a:r>
                    </a:p>
                  </a:txBody>
                  <a:tcPr marL="5180" marR="5180" marT="5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4801785"/>
                  </a:ext>
                </a:extLst>
              </a:tr>
              <a:tr h="116953">
                <a:tc>
                  <a:txBody>
                    <a:bodyPr/>
                    <a:lstStyle/>
                    <a:p>
                      <a:pPr algn="l" fontAlgn="b"/>
                      <a:r>
                        <a:rPr lang="en-GB" sz="500" b="0" i="0" u="none" strike="noStrike">
                          <a:solidFill>
                            <a:srgbClr val="000000"/>
                          </a:solidFill>
                          <a:effectLst/>
                          <a:latin typeface="Arial" panose="020B0604020202020204" pitchFamily="34" charset="0"/>
                        </a:rPr>
                        <a:t>7420 : Photographic activities</a:t>
                      </a:r>
                    </a:p>
                  </a:txBody>
                  <a:tcPr marL="5180" marR="5180" marT="5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76384697"/>
                  </a:ext>
                </a:extLst>
              </a:tr>
              <a:tr h="116953">
                <a:tc>
                  <a:txBody>
                    <a:bodyPr/>
                    <a:lstStyle/>
                    <a:p>
                      <a:pPr algn="l" fontAlgn="b"/>
                      <a:r>
                        <a:rPr lang="en-GB" sz="500" b="0" i="0" u="none" strike="noStrike">
                          <a:solidFill>
                            <a:srgbClr val="000000"/>
                          </a:solidFill>
                          <a:effectLst/>
                          <a:latin typeface="Arial" panose="020B0604020202020204" pitchFamily="34" charset="0"/>
                        </a:rPr>
                        <a:t>7430 : Translation and interpretation activities</a:t>
                      </a:r>
                    </a:p>
                  </a:txBody>
                  <a:tcPr marL="5180" marR="5180" marT="5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1375594"/>
                  </a:ext>
                </a:extLst>
              </a:tr>
              <a:tr h="116953">
                <a:tc>
                  <a:txBody>
                    <a:bodyPr/>
                    <a:lstStyle/>
                    <a:p>
                      <a:pPr algn="l" fontAlgn="b"/>
                      <a:r>
                        <a:rPr lang="en-GB" sz="500" b="0" i="0" u="none" strike="noStrike">
                          <a:solidFill>
                            <a:srgbClr val="000000"/>
                          </a:solidFill>
                          <a:effectLst/>
                          <a:latin typeface="Arial" panose="020B0604020202020204" pitchFamily="34" charset="0"/>
                        </a:rPr>
                        <a:t>7311 : Advertising agencies</a:t>
                      </a:r>
                    </a:p>
                  </a:txBody>
                  <a:tcPr marL="5180" marR="5180" marT="5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325843293"/>
                  </a:ext>
                </a:extLst>
              </a:tr>
              <a:tr h="116953">
                <a:tc>
                  <a:txBody>
                    <a:bodyPr/>
                    <a:lstStyle/>
                    <a:p>
                      <a:pPr algn="l" fontAlgn="b"/>
                      <a:r>
                        <a:rPr lang="en-GB" sz="500" b="0" i="0" u="none" strike="noStrike">
                          <a:solidFill>
                            <a:srgbClr val="000000"/>
                          </a:solidFill>
                          <a:effectLst/>
                          <a:latin typeface="Arial" panose="020B0604020202020204" pitchFamily="34" charset="0"/>
                        </a:rPr>
                        <a:t>7312 : Media representation</a:t>
                      </a:r>
                    </a:p>
                  </a:txBody>
                  <a:tcPr marL="5180" marR="5180" marT="5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8853549"/>
                  </a:ext>
                </a:extLst>
              </a:tr>
              <a:tr h="116953">
                <a:tc>
                  <a:txBody>
                    <a:bodyPr/>
                    <a:lstStyle/>
                    <a:p>
                      <a:pPr algn="l" fontAlgn="b"/>
                      <a:r>
                        <a:rPr lang="en-GB" sz="500" b="0" i="0" u="none" strike="noStrike">
                          <a:solidFill>
                            <a:srgbClr val="000000"/>
                          </a:solidFill>
                          <a:effectLst/>
                          <a:latin typeface="Arial" panose="020B0604020202020204" pitchFamily="34" charset="0"/>
                        </a:rPr>
                        <a:t>7111 : Architectural activities</a:t>
                      </a:r>
                    </a:p>
                  </a:txBody>
                  <a:tcPr marL="5180" marR="5180" marT="5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642733429"/>
                  </a:ext>
                </a:extLst>
              </a:tr>
              <a:tr h="116953">
                <a:tc>
                  <a:txBody>
                    <a:bodyPr/>
                    <a:lstStyle/>
                    <a:p>
                      <a:pPr algn="l" fontAlgn="b"/>
                      <a:r>
                        <a:rPr lang="en-GB" sz="500" b="0" i="0" u="none" strike="noStrike">
                          <a:solidFill>
                            <a:srgbClr val="000000"/>
                          </a:solidFill>
                          <a:effectLst/>
                          <a:latin typeface="Arial" panose="020B0604020202020204" pitchFamily="34" charset="0"/>
                        </a:rPr>
                        <a:t>7021 : Public relations and communication activities</a:t>
                      </a:r>
                    </a:p>
                  </a:txBody>
                  <a:tcPr marL="5180" marR="5180" marT="5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5687225"/>
                  </a:ext>
                </a:extLst>
              </a:tr>
              <a:tr h="116953">
                <a:tc>
                  <a:txBody>
                    <a:bodyPr/>
                    <a:lstStyle/>
                    <a:p>
                      <a:pPr algn="l" fontAlgn="b"/>
                      <a:r>
                        <a:rPr lang="en-GB" sz="500" b="0" i="0" u="none" strike="noStrike">
                          <a:solidFill>
                            <a:srgbClr val="000000"/>
                          </a:solidFill>
                          <a:effectLst/>
                          <a:latin typeface="Arial" panose="020B0604020202020204" pitchFamily="34" charset="0"/>
                        </a:rPr>
                        <a:t>5811 : Book publishing</a:t>
                      </a:r>
                    </a:p>
                  </a:txBody>
                  <a:tcPr marL="5180" marR="5180" marT="5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004394247"/>
                  </a:ext>
                </a:extLst>
              </a:tr>
              <a:tr h="116953">
                <a:tc>
                  <a:txBody>
                    <a:bodyPr/>
                    <a:lstStyle/>
                    <a:p>
                      <a:pPr algn="l" fontAlgn="b"/>
                      <a:r>
                        <a:rPr lang="en-GB" sz="500" b="0" i="0" u="none" strike="noStrike">
                          <a:solidFill>
                            <a:srgbClr val="000000"/>
                          </a:solidFill>
                          <a:effectLst/>
                          <a:latin typeface="Arial" panose="020B0604020202020204" pitchFamily="34" charset="0"/>
                        </a:rPr>
                        <a:t>5812 : Publishing of directories and mailing lists</a:t>
                      </a:r>
                    </a:p>
                  </a:txBody>
                  <a:tcPr marL="5180" marR="5180" marT="5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1495050"/>
                  </a:ext>
                </a:extLst>
              </a:tr>
              <a:tr h="116953">
                <a:tc>
                  <a:txBody>
                    <a:bodyPr/>
                    <a:lstStyle/>
                    <a:p>
                      <a:pPr algn="l" fontAlgn="b"/>
                      <a:r>
                        <a:rPr lang="en-GB" sz="500" b="0" i="0" u="none" strike="noStrike">
                          <a:solidFill>
                            <a:srgbClr val="000000"/>
                          </a:solidFill>
                          <a:effectLst/>
                          <a:latin typeface="Arial" panose="020B0604020202020204" pitchFamily="34" charset="0"/>
                        </a:rPr>
                        <a:t>5813 : Publishing of newspapers</a:t>
                      </a:r>
                    </a:p>
                  </a:txBody>
                  <a:tcPr marL="5180" marR="5180" marT="5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956560367"/>
                  </a:ext>
                </a:extLst>
              </a:tr>
              <a:tr h="116953">
                <a:tc>
                  <a:txBody>
                    <a:bodyPr/>
                    <a:lstStyle/>
                    <a:p>
                      <a:pPr algn="l" fontAlgn="b"/>
                      <a:r>
                        <a:rPr lang="en-GB" sz="500" b="0" i="0" u="none" strike="noStrike">
                          <a:solidFill>
                            <a:srgbClr val="000000"/>
                          </a:solidFill>
                          <a:effectLst/>
                          <a:latin typeface="Arial" panose="020B0604020202020204" pitchFamily="34" charset="0"/>
                        </a:rPr>
                        <a:t>5814 : Publishing of journals and periodicals</a:t>
                      </a:r>
                    </a:p>
                  </a:txBody>
                  <a:tcPr marL="5180" marR="5180" marT="5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580857"/>
                  </a:ext>
                </a:extLst>
              </a:tr>
              <a:tr h="116953">
                <a:tc>
                  <a:txBody>
                    <a:bodyPr/>
                    <a:lstStyle/>
                    <a:p>
                      <a:pPr algn="l" fontAlgn="b"/>
                      <a:r>
                        <a:rPr lang="en-GB" sz="500" b="0" i="0" u="none" strike="noStrike">
                          <a:solidFill>
                            <a:srgbClr val="000000"/>
                          </a:solidFill>
                          <a:effectLst/>
                          <a:latin typeface="Arial" panose="020B0604020202020204" pitchFamily="34" charset="0"/>
                        </a:rPr>
                        <a:t>5819 : Other publishing activities</a:t>
                      </a:r>
                    </a:p>
                  </a:txBody>
                  <a:tcPr marL="5180" marR="5180" marT="5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850149586"/>
                  </a:ext>
                </a:extLst>
              </a:tr>
              <a:tr h="116953">
                <a:tc>
                  <a:txBody>
                    <a:bodyPr/>
                    <a:lstStyle/>
                    <a:p>
                      <a:pPr algn="l" fontAlgn="b"/>
                      <a:r>
                        <a:rPr lang="en-GB" sz="500" b="0" i="0" u="none" strike="noStrike">
                          <a:solidFill>
                            <a:srgbClr val="000000"/>
                          </a:solidFill>
                          <a:effectLst/>
                          <a:latin typeface="Arial" panose="020B0604020202020204" pitchFamily="34" charset="0"/>
                        </a:rPr>
                        <a:t>5821 : Publishing of computer games</a:t>
                      </a:r>
                    </a:p>
                  </a:txBody>
                  <a:tcPr marL="5180" marR="5180" marT="5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8055937"/>
                  </a:ext>
                </a:extLst>
              </a:tr>
              <a:tr h="116953">
                <a:tc>
                  <a:txBody>
                    <a:bodyPr/>
                    <a:lstStyle/>
                    <a:p>
                      <a:pPr algn="l" fontAlgn="b"/>
                      <a:r>
                        <a:rPr lang="en-GB" sz="500" b="0" i="0" u="none" strike="noStrike">
                          <a:solidFill>
                            <a:srgbClr val="000000"/>
                          </a:solidFill>
                          <a:effectLst/>
                          <a:latin typeface="Arial" panose="020B0604020202020204" pitchFamily="34" charset="0"/>
                        </a:rPr>
                        <a:t>5829 : Other software publishing</a:t>
                      </a:r>
                    </a:p>
                  </a:txBody>
                  <a:tcPr marL="5180" marR="5180" marT="5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070741534"/>
                  </a:ext>
                </a:extLst>
              </a:tr>
              <a:tr h="116953">
                <a:tc>
                  <a:txBody>
                    <a:bodyPr/>
                    <a:lstStyle/>
                    <a:p>
                      <a:pPr algn="l" fontAlgn="b"/>
                      <a:r>
                        <a:rPr lang="en-GB" sz="500" b="0" i="0" u="none" strike="noStrike">
                          <a:solidFill>
                            <a:srgbClr val="000000"/>
                          </a:solidFill>
                          <a:effectLst/>
                          <a:latin typeface="Arial" panose="020B0604020202020204" pitchFamily="34" charset="0"/>
                        </a:rPr>
                        <a:t>5911 : Motion picture, video and television programme production activities</a:t>
                      </a:r>
                    </a:p>
                  </a:txBody>
                  <a:tcPr marL="5180" marR="5180" marT="5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2809136"/>
                  </a:ext>
                </a:extLst>
              </a:tr>
              <a:tr h="116953">
                <a:tc>
                  <a:txBody>
                    <a:bodyPr/>
                    <a:lstStyle/>
                    <a:p>
                      <a:pPr algn="l" fontAlgn="b"/>
                      <a:r>
                        <a:rPr lang="en-GB" sz="500" b="0" i="0" u="none" strike="noStrike">
                          <a:solidFill>
                            <a:srgbClr val="000000"/>
                          </a:solidFill>
                          <a:effectLst/>
                          <a:latin typeface="Arial" panose="020B0604020202020204" pitchFamily="34" charset="0"/>
                        </a:rPr>
                        <a:t>5912 : Motion picture, video and television programme post-production activities</a:t>
                      </a:r>
                    </a:p>
                  </a:txBody>
                  <a:tcPr marL="5180" marR="5180" marT="5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14364786"/>
                  </a:ext>
                </a:extLst>
              </a:tr>
              <a:tr h="116953">
                <a:tc>
                  <a:txBody>
                    <a:bodyPr/>
                    <a:lstStyle/>
                    <a:p>
                      <a:pPr algn="l" fontAlgn="b"/>
                      <a:r>
                        <a:rPr lang="en-GB" sz="500" b="0" i="0" u="none" strike="noStrike">
                          <a:solidFill>
                            <a:srgbClr val="000000"/>
                          </a:solidFill>
                          <a:effectLst/>
                          <a:latin typeface="Arial" panose="020B0604020202020204" pitchFamily="34" charset="0"/>
                        </a:rPr>
                        <a:t>5913 : Motion picture, video and television programme distribution activities</a:t>
                      </a:r>
                    </a:p>
                  </a:txBody>
                  <a:tcPr marL="5180" marR="5180" marT="5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448279"/>
                  </a:ext>
                </a:extLst>
              </a:tr>
              <a:tr h="116953">
                <a:tc>
                  <a:txBody>
                    <a:bodyPr/>
                    <a:lstStyle/>
                    <a:p>
                      <a:pPr algn="l" fontAlgn="b"/>
                      <a:r>
                        <a:rPr lang="en-GB" sz="500" b="0" i="0" u="none" strike="noStrike">
                          <a:solidFill>
                            <a:srgbClr val="000000"/>
                          </a:solidFill>
                          <a:effectLst/>
                          <a:latin typeface="Arial" panose="020B0604020202020204" pitchFamily="34" charset="0"/>
                        </a:rPr>
                        <a:t>5914 : Motion picture projection activities</a:t>
                      </a:r>
                    </a:p>
                  </a:txBody>
                  <a:tcPr marL="5180" marR="5180" marT="5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91607078"/>
                  </a:ext>
                </a:extLst>
              </a:tr>
              <a:tr h="116953">
                <a:tc>
                  <a:txBody>
                    <a:bodyPr/>
                    <a:lstStyle/>
                    <a:p>
                      <a:pPr algn="l" fontAlgn="b"/>
                      <a:r>
                        <a:rPr lang="en-GB" sz="500" b="0" i="0" u="none" strike="noStrike">
                          <a:solidFill>
                            <a:srgbClr val="000000"/>
                          </a:solidFill>
                          <a:effectLst/>
                          <a:latin typeface="Arial" panose="020B0604020202020204" pitchFamily="34" charset="0"/>
                        </a:rPr>
                        <a:t>5920 : Sound recording and music publishing activities</a:t>
                      </a:r>
                    </a:p>
                  </a:txBody>
                  <a:tcPr marL="5180" marR="5180" marT="5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049903"/>
                  </a:ext>
                </a:extLst>
              </a:tr>
              <a:tr h="116953">
                <a:tc>
                  <a:txBody>
                    <a:bodyPr/>
                    <a:lstStyle/>
                    <a:p>
                      <a:pPr algn="l" fontAlgn="b"/>
                      <a:r>
                        <a:rPr lang="en-GB" sz="500" b="0" i="0" u="none" strike="noStrike">
                          <a:solidFill>
                            <a:srgbClr val="000000"/>
                          </a:solidFill>
                          <a:effectLst/>
                          <a:latin typeface="Arial" panose="020B0604020202020204" pitchFamily="34" charset="0"/>
                        </a:rPr>
                        <a:t>3299 : Other manufacturing n.e.c.</a:t>
                      </a:r>
                    </a:p>
                  </a:txBody>
                  <a:tcPr marL="5180" marR="5180" marT="5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138545917"/>
                  </a:ext>
                </a:extLst>
              </a:tr>
              <a:tr h="116953">
                <a:tc>
                  <a:txBody>
                    <a:bodyPr/>
                    <a:lstStyle/>
                    <a:p>
                      <a:pPr algn="l" fontAlgn="b"/>
                      <a:r>
                        <a:rPr lang="en-GB" sz="500" b="0" i="0" u="none" strike="noStrike">
                          <a:solidFill>
                            <a:srgbClr val="000000"/>
                          </a:solidFill>
                          <a:effectLst/>
                          <a:latin typeface="Arial" panose="020B0604020202020204" pitchFamily="34" charset="0"/>
                        </a:rPr>
                        <a:t>6201 : Computer programming activities</a:t>
                      </a:r>
                    </a:p>
                  </a:txBody>
                  <a:tcPr marL="5180" marR="5180" marT="5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2785727"/>
                  </a:ext>
                </a:extLst>
              </a:tr>
              <a:tr h="116953">
                <a:tc>
                  <a:txBody>
                    <a:bodyPr/>
                    <a:lstStyle/>
                    <a:p>
                      <a:pPr algn="l" fontAlgn="b"/>
                      <a:r>
                        <a:rPr lang="en-GB" sz="500" b="0" i="0" u="none" strike="noStrike">
                          <a:solidFill>
                            <a:srgbClr val="000000"/>
                          </a:solidFill>
                          <a:effectLst/>
                          <a:latin typeface="Arial" panose="020B0604020202020204" pitchFamily="34" charset="0"/>
                        </a:rPr>
                        <a:t>6202 : Computer consultancy activities</a:t>
                      </a:r>
                    </a:p>
                  </a:txBody>
                  <a:tcPr marL="5180" marR="5180" marT="5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319839029"/>
                  </a:ext>
                </a:extLst>
              </a:tr>
              <a:tr h="116953">
                <a:tc>
                  <a:txBody>
                    <a:bodyPr/>
                    <a:lstStyle/>
                    <a:p>
                      <a:pPr algn="l" fontAlgn="b"/>
                      <a:r>
                        <a:rPr lang="en-GB" sz="500" b="0" i="0" u="none" strike="noStrike">
                          <a:solidFill>
                            <a:srgbClr val="000000"/>
                          </a:solidFill>
                          <a:effectLst/>
                          <a:latin typeface="Arial" panose="020B0604020202020204" pitchFamily="34" charset="0"/>
                        </a:rPr>
                        <a:t>6203 : Computer facilities management activities</a:t>
                      </a:r>
                    </a:p>
                  </a:txBody>
                  <a:tcPr marL="5180" marR="5180" marT="5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1081423"/>
                  </a:ext>
                </a:extLst>
              </a:tr>
              <a:tr h="116953">
                <a:tc>
                  <a:txBody>
                    <a:bodyPr/>
                    <a:lstStyle/>
                    <a:p>
                      <a:pPr algn="l" fontAlgn="b"/>
                      <a:r>
                        <a:rPr lang="en-GB" sz="500" b="0" i="0" u="none" strike="noStrike">
                          <a:solidFill>
                            <a:srgbClr val="000000"/>
                          </a:solidFill>
                          <a:effectLst/>
                          <a:latin typeface="Arial" panose="020B0604020202020204" pitchFamily="34" charset="0"/>
                        </a:rPr>
                        <a:t>6209 : Other information technology and computer service activities</a:t>
                      </a:r>
                    </a:p>
                  </a:txBody>
                  <a:tcPr marL="5180" marR="5180" marT="5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936126332"/>
                  </a:ext>
                </a:extLst>
              </a:tr>
              <a:tr h="116953">
                <a:tc>
                  <a:txBody>
                    <a:bodyPr/>
                    <a:lstStyle/>
                    <a:p>
                      <a:pPr algn="l" fontAlgn="b"/>
                      <a:r>
                        <a:rPr lang="en-GB" sz="500" b="0" i="0" u="none" strike="noStrike">
                          <a:solidFill>
                            <a:srgbClr val="000000"/>
                          </a:solidFill>
                          <a:effectLst/>
                          <a:latin typeface="Arial" panose="020B0604020202020204" pitchFamily="34" charset="0"/>
                        </a:rPr>
                        <a:t>6010 : Radio broadcasting</a:t>
                      </a:r>
                    </a:p>
                  </a:txBody>
                  <a:tcPr marL="5180" marR="5180" marT="5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1506617"/>
                  </a:ext>
                </a:extLst>
              </a:tr>
              <a:tr h="116953">
                <a:tc>
                  <a:txBody>
                    <a:bodyPr/>
                    <a:lstStyle/>
                    <a:p>
                      <a:pPr algn="l" fontAlgn="b"/>
                      <a:r>
                        <a:rPr lang="en-GB" sz="500" b="0" i="0" u="none" strike="noStrike">
                          <a:solidFill>
                            <a:srgbClr val="000000"/>
                          </a:solidFill>
                          <a:effectLst/>
                          <a:latin typeface="Arial" panose="020B0604020202020204" pitchFamily="34" charset="0"/>
                        </a:rPr>
                        <a:t>6020 : Television programming and broadcasting activities</a:t>
                      </a:r>
                    </a:p>
                  </a:txBody>
                  <a:tcPr marL="5180" marR="5180" marT="5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814630528"/>
                  </a:ext>
                </a:extLst>
              </a:tr>
              <a:tr h="116953">
                <a:tc>
                  <a:txBody>
                    <a:bodyPr/>
                    <a:lstStyle/>
                    <a:p>
                      <a:pPr algn="l" fontAlgn="b"/>
                      <a:r>
                        <a:rPr lang="en-GB" sz="500" b="0" i="0" u="none" strike="noStrike" dirty="0">
                          <a:solidFill>
                            <a:srgbClr val="000000"/>
                          </a:solidFill>
                          <a:effectLst/>
                          <a:latin typeface="Arial" panose="020B0604020202020204" pitchFamily="34" charset="0"/>
                        </a:rPr>
                        <a:t>8552 : Cultural education</a:t>
                      </a:r>
                    </a:p>
                  </a:txBody>
                  <a:tcPr marL="5180" marR="5180" marT="5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6341627"/>
                  </a:ext>
                </a:extLst>
              </a:tr>
            </a:tbl>
          </a:graphicData>
        </a:graphic>
      </p:graphicFrame>
      <p:sp>
        <p:nvSpPr>
          <p:cNvPr id="8" name="TextBox 7">
            <a:extLst>
              <a:ext uri="{FF2B5EF4-FFF2-40B4-BE49-F238E27FC236}">
                <a16:creationId xmlns:a16="http://schemas.microsoft.com/office/drawing/2014/main" id="{6BBE8D35-59B3-D112-96FD-A8AE7FC272AF}"/>
              </a:ext>
            </a:extLst>
          </p:cNvPr>
          <p:cNvSpPr txBox="1"/>
          <p:nvPr/>
        </p:nvSpPr>
        <p:spPr>
          <a:xfrm>
            <a:off x="7744146" y="990216"/>
            <a:ext cx="3581559" cy="584775"/>
          </a:xfrm>
          <a:prstGeom prst="rect">
            <a:avLst/>
          </a:prstGeom>
          <a:noFill/>
        </p:spPr>
        <p:txBody>
          <a:bodyPr wrap="square" rtlCol="0">
            <a:spAutoFit/>
          </a:bodyPr>
          <a:lstStyle/>
          <a:p>
            <a:r>
              <a:rPr lang="en-GB" sz="1600" b="1" dirty="0"/>
              <a:t>Lightcast occupational taxonomy – slides 10 to 14</a:t>
            </a:r>
          </a:p>
        </p:txBody>
      </p:sp>
      <p:sp>
        <p:nvSpPr>
          <p:cNvPr id="2" name="TextBox 1">
            <a:extLst>
              <a:ext uri="{FF2B5EF4-FFF2-40B4-BE49-F238E27FC236}">
                <a16:creationId xmlns:a16="http://schemas.microsoft.com/office/drawing/2014/main" id="{B8291663-CFF1-404B-9973-C6B7919D13B3}"/>
              </a:ext>
            </a:extLst>
          </p:cNvPr>
          <p:cNvSpPr txBox="1"/>
          <p:nvPr/>
        </p:nvSpPr>
        <p:spPr>
          <a:xfrm>
            <a:off x="4202152" y="968101"/>
            <a:ext cx="5811696" cy="369332"/>
          </a:xfrm>
          <a:prstGeom prst="rect">
            <a:avLst/>
          </a:prstGeom>
          <a:noFill/>
        </p:spPr>
        <p:txBody>
          <a:bodyPr wrap="square" rtlCol="0">
            <a:spAutoFit/>
          </a:bodyPr>
          <a:lstStyle/>
          <a:p>
            <a:r>
              <a:rPr lang="en-GB" b="1" dirty="0"/>
              <a:t>Working Futures analysis – slide 6 </a:t>
            </a:r>
          </a:p>
        </p:txBody>
      </p:sp>
      <p:pic>
        <p:nvPicPr>
          <p:cNvPr id="4" name="Picture 3">
            <a:extLst>
              <a:ext uri="{FF2B5EF4-FFF2-40B4-BE49-F238E27FC236}">
                <a16:creationId xmlns:a16="http://schemas.microsoft.com/office/drawing/2014/main" id="{D51D9221-6C07-EE53-336C-3FB72A5DA6BE}"/>
              </a:ext>
            </a:extLst>
          </p:cNvPr>
          <p:cNvPicPr>
            <a:picLocks noChangeAspect="1"/>
          </p:cNvPicPr>
          <p:nvPr/>
        </p:nvPicPr>
        <p:blipFill>
          <a:blip r:embed="rId3"/>
          <a:stretch>
            <a:fillRect/>
          </a:stretch>
        </p:blipFill>
        <p:spPr>
          <a:xfrm>
            <a:off x="4202152" y="1650692"/>
            <a:ext cx="2781570" cy="715012"/>
          </a:xfrm>
          <a:prstGeom prst="rect">
            <a:avLst/>
          </a:prstGeom>
        </p:spPr>
      </p:pic>
      <p:pic>
        <p:nvPicPr>
          <p:cNvPr id="5" name="Picture 4">
            <a:extLst>
              <a:ext uri="{FF2B5EF4-FFF2-40B4-BE49-F238E27FC236}">
                <a16:creationId xmlns:a16="http://schemas.microsoft.com/office/drawing/2014/main" id="{342463AB-232D-BB37-06FB-9A5F7E7F115B}"/>
              </a:ext>
            </a:extLst>
          </p:cNvPr>
          <p:cNvPicPr>
            <a:picLocks noChangeAspect="1"/>
          </p:cNvPicPr>
          <p:nvPr/>
        </p:nvPicPr>
        <p:blipFill>
          <a:blip r:embed="rId4"/>
          <a:stretch>
            <a:fillRect/>
          </a:stretch>
        </p:blipFill>
        <p:spPr>
          <a:xfrm>
            <a:off x="7781544" y="1588237"/>
            <a:ext cx="3830803" cy="4982995"/>
          </a:xfrm>
          <a:prstGeom prst="rect">
            <a:avLst/>
          </a:prstGeom>
        </p:spPr>
      </p:pic>
    </p:spTree>
    <p:extLst>
      <p:ext uri="{BB962C8B-B14F-4D97-AF65-F5344CB8AC3E}">
        <p14:creationId xmlns:p14="http://schemas.microsoft.com/office/powerpoint/2010/main" val="2077770522"/>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Digital and creative – overview (1)</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
        <p:nvSpPr>
          <p:cNvPr id="5" name="TextBox 4">
            <a:extLst>
              <a:ext uri="{FF2B5EF4-FFF2-40B4-BE49-F238E27FC236}">
                <a16:creationId xmlns:a16="http://schemas.microsoft.com/office/drawing/2014/main" id="{3043F76C-FC11-9553-0592-995DB4B1ED57}"/>
              </a:ext>
            </a:extLst>
          </p:cNvPr>
          <p:cNvSpPr txBox="1"/>
          <p:nvPr/>
        </p:nvSpPr>
        <p:spPr>
          <a:xfrm>
            <a:off x="199755" y="6136779"/>
            <a:ext cx="8833409" cy="646331"/>
          </a:xfrm>
          <a:prstGeom prst="rect">
            <a:avLst/>
          </a:prstGeom>
          <a:noFill/>
        </p:spPr>
        <p:txBody>
          <a:bodyPr wrap="square" rtlCol="0">
            <a:spAutoFit/>
          </a:bodyPr>
          <a:lstStyle/>
          <a:p>
            <a:r>
              <a:rPr lang="en-GB" sz="1200" dirty="0">
                <a:solidFill>
                  <a:schemeClr val="bg1">
                    <a:lumMod val="50000"/>
                  </a:schemeClr>
                </a:solidFill>
              </a:rPr>
              <a:t>Source: ONS (Business Register and Employment Survey and UK Business Counts)</a:t>
            </a:r>
          </a:p>
          <a:p>
            <a:r>
              <a:rPr lang="en-GB" sz="1200" dirty="0">
                <a:solidFill>
                  <a:schemeClr val="bg1">
                    <a:lumMod val="50000"/>
                  </a:schemeClr>
                </a:solidFill>
              </a:rPr>
              <a:t>* All figures are rounded to avoid disclosure. Values may be rounded down to zero and so all zeros are not necessarily true zeros</a:t>
            </a:r>
          </a:p>
          <a:p>
            <a:endParaRPr lang="en-GB" sz="1200" dirty="0">
              <a:solidFill>
                <a:schemeClr val="bg1">
                  <a:lumMod val="50000"/>
                </a:schemeClr>
              </a:solidFill>
            </a:endParaRPr>
          </a:p>
        </p:txBody>
      </p:sp>
      <p:sp>
        <p:nvSpPr>
          <p:cNvPr id="6" name="TextBox 5">
            <a:extLst>
              <a:ext uri="{FF2B5EF4-FFF2-40B4-BE49-F238E27FC236}">
                <a16:creationId xmlns:a16="http://schemas.microsoft.com/office/drawing/2014/main" id="{B97B7514-274F-436F-C63E-63D179C62DBF}"/>
              </a:ext>
            </a:extLst>
          </p:cNvPr>
          <p:cNvSpPr txBox="1"/>
          <p:nvPr/>
        </p:nvSpPr>
        <p:spPr>
          <a:xfrm>
            <a:off x="4784344" y="3737764"/>
            <a:ext cx="7001256" cy="2031325"/>
          </a:xfrm>
          <a:prstGeom prst="rect">
            <a:avLst/>
          </a:prstGeom>
          <a:noFill/>
        </p:spPr>
        <p:txBody>
          <a:bodyPr wrap="square" rtlCol="0">
            <a:spAutoFit/>
          </a:bodyPr>
          <a:lstStyle/>
          <a:p>
            <a:r>
              <a:rPr lang="en-GB" dirty="0"/>
              <a:t>The digital and creative industry (which in the definition used encapsulates a range of activities) is dominated by micro businesses. Employment has been sustained at a relatively constant level over the past few years, the fall in the numbers employed shown above was undoubtedly a consequence of the impact of the pandemic (the data encapsulates both employees and proprietors) when many in the sector i.e. freelancers were hit hard.</a:t>
            </a:r>
          </a:p>
        </p:txBody>
      </p:sp>
      <p:pic>
        <p:nvPicPr>
          <p:cNvPr id="2" name="Picture 1">
            <a:extLst>
              <a:ext uri="{FF2B5EF4-FFF2-40B4-BE49-F238E27FC236}">
                <a16:creationId xmlns:a16="http://schemas.microsoft.com/office/drawing/2014/main" id="{E669FB93-2601-8435-3ADE-44ABBD5950BA}"/>
              </a:ext>
            </a:extLst>
          </p:cNvPr>
          <p:cNvPicPr>
            <a:picLocks/>
          </p:cNvPicPr>
          <p:nvPr/>
        </p:nvPicPr>
        <p:blipFill>
          <a:blip r:embed="rId3"/>
          <a:stretch>
            <a:fillRect/>
          </a:stretch>
        </p:blipFill>
        <p:spPr>
          <a:xfrm>
            <a:off x="4907886" y="988233"/>
            <a:ext cx="4320000" cy="2520000"/>
          </a:xfrm>
          <a:prstGeom prst="rect">
            <a:avLst/>
          </a:prstGeom>
        </p:spPr>
      </p:pic>
      <p:pic>
        <p:nvPicPr>
          <p:cNvPr id="3" name="Picture 2">
            <a:extLst>
              <a:ext uri="{FF2B5EF4-FFF2-40B4-BE49-F238E27FC236}">
                <a16:creationId xmlns:a16="http://schemas.microsoft.com/office/drawing/2014/main" id="{518F649D-C9E7-3C03-315B-F18EC9BA70CD}"/>
              </a:ext>
            </a:extLst>
          </p:cNvPr>
          <p:cNvPicPr>
            <a:picLocks/>
          </p:cNvPicPr>
          <p:nvPr/>
        </p:nvPicPr>
        <p:blipFill>
          <a:blip r:embed="rId4"/>
          <a:stretch>
            <a:fillRect/>
          </a:stretch>
        </p:blipFill>
        <p:spPr>
          <a:xfrm>
            <a:off x="247913" y="956584"/>
            <a:ext cx="4320000" cy="2520000"/>
          </a:xfrm>
          <a:prstGeom prst="rect">
            <a:avLst/>
          </a:prstGeom>
        </p:spPr>
      </p:pic>
      <p:pic>
        <p:nvPicPr>
          <p:cNvPr id="8" name="Picture 7">
            <a:extLst>
              <a:ext uri="{FF2B5EF4-FFF2-40B4-BE49-F238E27FC236}">
                <a16:creationId xmlns:a16="http://schemas.microsoft.com/office/drawing/2014/main" id="{FF04938F-1393-72AA-97A2-816172EB6FAA}"/>
              </a:ext>
            </a:extLst>
          </p:cNvPr>
          <p:cNvPicPr>
            <a:picLocks/>
          </p:cNvPicPr>
          <p:nvPr/>
        </p:nvPicPr>
        <p:blipFill>
          <a:blip r:embed="rId5"/>
          <a:stretch>
            <a:fillRect/>
          </a:stretch>
        </p:blipFill>
        <p:spPr>
          <a:xfrm>
            <a:off x="199755" y="3508233"/>
            <a:ext cx="4320000" cy="2520000"/>
          </a:xfrm>
          <a:prstGeom prst="rect">
            <a:avLst/>
          </a:prstGeom>
        </p:spPr>
      </p:pic>
    </p:spTree>
    <p:extLst>
      <p:ext uri="{BB962C8B-B14F-4D97-AF65-F5344CB8AC3E}">
        <p14:creationId xmlns:p14="http://schemas.microsoft.com/office/powerpoint/2010/main" val="4189451850"/>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41128" y="875755"/>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Digital and creative – overview (2)</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
        <p:nvSpPr>
          <p:cNvPr id="5" name="TextBox 4">
            <a:extLst>
              <a:ext uri="{FF2B5EF4-FFF2-40B4-BE49-F238E27FC236}">
                <a16:creationId xmlns:a16="http://schemas.microsoft.com/office/drawing/2014/main" id="{3043F76C-FC11-9553-0592-995DB4B1ED57}"/>
              </a:ext>
            </a:extLst>
          </p:cNvPr>
          <p:cNvSpPr txBox="1"/>
          <p:nvPr/>
        </p:nvSpPr>
        <p:spPr>
          <a:xfrm>
            <a:off x="286714" y="6303363"/>
            <a:ext cx="7149256" cy="276999"/>
          </a:xfrm>
          <a:prstGeom prst="rect">
            <a:avLst/>
          </a:prstGeom>
          <a:noFill/>
        </p:spPr>
        <p:txBody>
          <a:bodyPr wrap="square" rtlCol="0">
            <a:spAutoFit/>
          </a:bodyPr>
          <a:lstStyle/>
          <a:p>
            <a:r>
              <a:rPr lang="en-GB" sz="1200" dirty="0">
                <a:solidFill>
                  <a:schemeClr val="bg1">
                    <a:lumMod val="50000"/>
                  </a:schemeClr>
                </a:solidFill>
              </a:rPr>
              <a:t>Source: ONS (Sub-regional (Balanced) Gross Value Added)</a:t>
            </a:r>
          </a:p>
        </p:txBody>
      </p:sp>
      <p:sp>
        <p:nvSpPr>
          <p:cNvPr id="6" name="TextBox 5">
            <a:extLst>
              <a:ext uri="{FF2B5EF4-FFF2-40B4-BE49-F238E27FC236}">
                <a16:creationId xmlns:a16="http://schemas.microsoft.com/office/drawing/2014/main" id="{B97B7514-274F-436F-C63E-63D179C62DBF}"/>
              </a:ext>
            </a:extLst>
          </p:cNvPr>
          <p:cNvSpPr txBox="1"/>
          <p:nvPr/>
        </p:nvSpPr>
        <p:spPr>
          <a:xfrm>
            <a:off x="4685630" y="3728627"/>
            <a:ext cx="7219655" cy="2800767"/>
          </a:xfrm>
          <a:prstGeom prst="rect">
            <a:avLst/>
          </a:prstGeom>
          <a:noFill/>
        </p:spPr>
        <p:txBody>
          <a:bodyPr wrap="square" rtlCol="0">
            <a:spAutoFit/>
          </a:bodyPr>
          <a:lstStyle/>
          <a:p>
            <a:r>
              <a:rPr lang="en-GB" sz="1600" dirty="0"/>
              <a:t>The ICT (proxy for digital) and the creative arts, entertainment and cultural sector is significantly larger in BCP than in Dorset County – as measured by output (top left chart). The creative arts sector has experienced steady growth over the past 10-15 years across both BCP and Dorset County (bottom left chart). </a:t>
            </a:r>
          </a:p>
          <a:p>
            <a:endParaRPr lang="en-GB" sz="1600" dirty="0"/>
          </a:p>
          <a:p>
            <a:r>
              <a:rPr lang="en-GB" sz="1600" dirty="0"/>
              <a:t>The ICT sector – which includes publishing, film, TV production as well as telecoms and information technology has been an important contributor to overall economic growth across the Dorset LSIP area. The data (above right chart) indicates that the arts, entertainment and recreation sector played a less significant role in terms of contribution to overall economic growth across the Dorset LSIP area – undoubtedly partly reflecting that much of the sector was shutdown during 2020 and 2021.</a:t>
            </a:r>
          </a:p>
        </p:txBody>
      </p:sp>
      <p:pic>
        <p:nvPicPr>
          <p:cNvPr id="2" name="Picture 1">
            <a:extLst>
              <a:ext uri="{FF2B5EF4-FFF2-40B4-BE49-F238E27FC236}">
                <a16:creationId xmlns:a16="http://schemas.microsoft.com/office/drawing/2014/main" id="{D71B2916-0608-B6F0-A596-133BF39C21F8}"/>
              </a:ext>
            </a:extLst>
          </p:cNvPr>
          <p:cNvPicPr>
            <a:picLocks/>
          </p:cNvPicPr>
          <p:nvPr/>
        </p:nvPicPr>
        <p:blipFill>
          <a:blip r:embed="rId3"/>
          <a:stretch>
            <a:fillRect/>
          </a:stretch>
        </p:blipFill>
        <p:spPr>
          <a:xfrm>
            <a:off x="5170687" y="991715"/>
            <a:ext cx="4320000" cy="2520000"/>
          </a:xfrm>
          <a:prstGeom prst="rect">
            <a:avLst/>
          </a:prstGeom>
        </p:spPr>
      </p:pic>
      <p:pic>
        <p:nvPicPr>
          <p:cNvPr id="3" name="Picture 2">
            <a:extLst>
              <a:ext uri="{FF2B5EF4-FFF2-40B4-BE49-F238E27FC236}">
                <a16:creationId xmlns:a16="http://schemas.microsoft.com/office/drawing/2014/main" id="{D6F49519-6A1E-9107-4413-B3E3D07C0F6B}"/>
              </a:ext>
            </a:extLst>
          </p:cNvPr>
          <p:cNvPicPr>
            <a:picLocks/>
          </p:cNvPicPr>
          <p:nvPr/>
        </p:nvPicPr>
        <p:blipFill>
          <a:blip r:embed="rId4"/>
          <a:stretch>
            <a:fillRect/>
          </a:stretch>
        </p:blipFill>
        <p:spPr>
          <a:xfrm>
            <a:off x="220043" y="3783363"/>
            <a:ext cx="4320000" cy="2520000"/>
          </a:xfrm>
          <a:prstGeom prst="rect">
            <a:avLst/>
          </a:prstGeom>
        </p:spPr>
      </p:pic>
      <p:pic>
        <p:nvPicPr>
          <p:cNvPr id="4" name="Picture 3">
            <a:extLst>
              <a:ext uri="{FF2B5EF4-FFF2-40B4-BE49-F238E27FC236}">
                <a16:creationId xmlns:a16="http://schemas.microsoft.com/office/drawing/2014/main" id="{F54F9A5E-B907-4A96-9A48-8BBA74F0F1C5}"/>
              </a:ext>
            </a:extLst>
          </p:cNvPr>
          <p:cNvPicPr>
            <a:picLocks noChangeAspect="1"/>
          </p:cNvPicPr>
          <p:nvPr/>
        </p:nvPicPr>
        <p:blipFill>
          <a:blip r:embed="rId5"/>
          <a:stretch>
            <a:fillRect/>
          </a:stretch>
        </p:blipFill>
        <p:spPr>
          <a:xfrm>
            <a:off x="251445" y="1034962"/>
            <a:ext cx="4320000" cy="2596596"/>
          </a:xfrm>
          <a:prstGeom prst="rect">
            <a:avLst/>
          </a:prstGeom>
        </p:spPr>
      </p:pic>
    </p:spTree>
    <p:extLst>
      <p:ext uri="{BB962C8B-B14F-4D97-AF65-F5344CB8AC3E}">
        <p14:creationId xmlns:p14="http://schemas.microsoft.com/office/powerpoint/2010/main" val="2944551465"/>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41128" y="875755"/>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Digital and Creative – future projections</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
        <p:nvSpPr>
          <p:cNvPr id="5" name="TextBox 4">
            <a:extLst>
              <a:ext uri="{FF2B5EF4-FFF2-40B4-BE49-F238E27FC236}">
                <a16:creationId xmlns:a16="http://schemas.microsoft.com/office/drawing/2014/main" id="{3043F76C-FC11-9553-0592-995DB4B1ED57}"/>
              </a:ext>
            </a:extLst>
          </p:cNvPr>
          <p:cNvSpPr txBox="1"/>
          <p:nvPr/>
        </p:nvSpPr>
        <p:spPr>
          <a:xfrm>
            <a:off x="443731" y="6199855"/>
            <a:ext cx="7149256" cy="276999"/>
          </a:xfrm>
          <a:prstGeom prst="rect">
            <a:avLst/>
          </a:prstGeom>
          <a:noFill/>
        </p:spPr>
        <p:txBody>
          <a:bodyPr wrap="square" rtlCol="0">
            <a:spAutoFit/>
          </a:bodyPr>
          <a:lstStyle/>
          <a:p>
            <a:r>
              <a:rPr lang="en-GB" sz="1200" dirty="0">
                <a:solidFill>
                  <a:schemeClr val="bg1">
                    <a:lumMod val="50000"/>
                  </a:schemeClr>
                </a:solidFill>
              </a:rPr>
              <a:t>Source: Working Futures 2020-2035</a:t>
            </a:r>
          </a:p>
        </p:txBody>
      </p:sp>
      <p:sp>
        <p:nvSpPr>
          <p:cNvPr id="6" name="TextBox 5">
            <a:extLst>
              <a:ext uri="{FF2B5EF4-FFF2-40B4-BE49-F238E27FC236}">
                <a16:creationId xmlns:a16="http://schemas.microsoft.com/office/drawing/2014/main" id="{B97B7514-274F-436F-C63E-63D179C62DBF}"/>
              </a:ext>
            </a:extLst>
          </p:cNvPr>
          <p:cNvSpPr txBox="1"/>
          <p:nvPr/>
        </p:nvSpPr>
        <p:spPr>
          <a:xfrm>
            <a:off x="4752300" y="969927"/>
            <a:ext cx="7149256" cy="5016758"/>
          </a:xfrm>
          <a:prstGeom prst="rect">
            <a:avLst/>
          </a:prstGeom>
          <a:noFill/>
        </p:spPr>
        <p:txBody>
          <a:bodyPr wrap="square" rtlCol="0">
            <a:spAutoFit/>
          </a:bodyPr>
          <a:lstStyle/>
          <a:p>
            <a:r>
              <a:rPr lang="en-GB" sz="1600" dirty="0"/>
              <a:t>The latest Labour Market and Skills projections produced through the Working Futures programme - covering the period 2020-2035 and the first produced in a post-Covid environment – projects that overall employment in digital and creative will increase over the 10-15 years. The data presented here is at a national (England) level. </a:t>
            </a:r>
          </a:p>
          <a:p>
            <a:endParaRPr lang="en-GB" sz="1600" dirty="0"/>
          </a:p>
          <a:p>
            <a:r>
              <a:rPr lang="en-GB" sz="1600" dirty="0"/>
              <a:t>The projections expect employment to increase in digital and creative industries over the next 10-15 years, with particular strong increases in professional occupations – which already covers most of the employment in this sector now. The projections suggest a further focusing of employment in that sector.</a:t>
            </a:r>
          </a:p>
          <a:p>
            <a:endParaRPr lang="en-GB" sz="1600" dirty="0"/>
          </a:p>
          <a:p>
            <a:r>
              <a:rPr lang="en-GB" sz="1600" dirty="0"/>
              <a:t>The projections are intended to provide a statistical foundation for reflection and debate among all those with an interest in the demand for and supply of skills. They are produced because historical evidence shows that changing patterns of employment by sector and occupation tend to largely dominated by longer-term trends rather than the cyclical position of the economy or short-term impacts. However, it is obvious that these projections are subject to high degrees of uncertainty and therefore we would urge careful interpretation of these projections. They are intended as a starting point for further analysis rather than a projection of what is most likely to happen. They represent one possible future.</a:t>
            </a:r>
          </a:p>
        </p:txBody>
      </p:sp>
      <p:pic>
        <p:nvPicPr>
          <p:cNvPr id="4" name="Picture 3">
            <a:extLst>
              <a:ext uri="{FF2B5EF4-FFF2-40B4-BE49-F238E27FC236}">
                <a16:creationId xmlns:a16="http://schemas.microsoft.com/office/drawing/2014/main" id="{C86A6D35-6A7B-4D47-D4BC-C9967B28B1FA}"/>
              </a:ext>
            </a:extLst>
          </p:cNvPr>
          <p:cNvPicPr>
            <a:picLocks/>
          </p:cNvPicPr>
          <p:nvPr/>
        </p:nvPicPr>
        <p:blipFill>
          <a:blip r:embed="rId3"/>
          <a:stretch>
            <a:fillRect/>
          </a:stretch>
        </p:blipFill>
        <p:spPr>
          <a:xfrm>
            <a:off x="251445" y="3611580"/>
            <a:ext cx="4320000" cy="2520000"/>
          </a:xfrm>
          <a:prstGeom prst="rect">
            <a:avLst/>
          </a:prstGeom>
        </p:spPr>
      </p:pic>
      <p:pic>
        <p:nvPicPr>
          <p:cNvPr id="2" name="Picture 1">
            <a:extLst>
              <a:ext uri="{FF2B5EF4-FFF2-40B4-BE49-F238E27FC236}">
                <a16:creationId xmlns:a16="http://schemas.microsoft.com/office/drawing/2014/main" id="{3DA1B875-89AC-A630-63A3-B41037D429BC}"/>
              </a:ext>
            </a:extLst>
          </p:cNvPr>
          <p:cNvPicPr>
            <a:picLocks/>
          </p:cNvPicPr>
          <p:nvPr/>
        </p:nvPicPr>
        <p:blipFill>
          <a:blip r:embed="rId4"/>
          <a:stretch>
            <a:fillRect/>
          </a:stretch>
        </p:blipFill>
        <p:spPr>
          <a:xfrm>
            <a:off x="251445" y="897412"/>
            <a:ext cx="4320000" cy="2520000"/>
          </a:xfrm>
          <a:prstGeom prst="rect">
            <a:avLst/>
          </a:prstGeom>
        </p:spPr>
      </p:pic>
    </p:spTree>
    <p:extLst>
      <p:ext uri="{BB962C8B-B14F-4D97-AF65-F5344CB8AC3E}">
        <p14:creationId xmlns:p14="http://schemas.microsoft.com/office/powerpoint/2010/main" val="2349211912"/>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lang="en-GB" sz="1600" kern="0" dirty="0">
                <a:solidFill>
                  <a:srgbClr val="000000"/>
                </a:solidFill>
                <a:sym typeface="Avenir Heavy"/>
              </a:endParaRPr>
            </a:p>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lang="en-GB" sz="1600" kern="0" dirty="0">
                <a:solidFill>
                  <a:srgbClr val="000000"/>
                </a:solidFill>
                <a:sym typeface="Avenir Heavy"/>
              </a:endParaRPr>
            </a:p>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kumimoji="0" lang="en-GB" sz="1600" b="0" i="0" u="none" strike="noStrike" kern="0" cap="none" spc="0" normalizeH="0" baseline="0" noProof="0" dirty="0">
                <a:ln>
                  <a:noFill/>
                </a:ln>
                <a:solidFill>
                  <a:srgbClr val="000000"/>
                </a:solidFill>
                <a:effectLst/>
                <a:uLnTx/>
                <a:uFillTx/>
                <a:sym typeface="Avenir Heavy"/>
              </a:endParaRPr>
            </a:p>
            <a:p>
              <a:pPr marL="285750" indent="-285750" algn="l">
                <a:buFont typeface="Wingdings" panose="05000000000000000000" pitchFamily="2" charset="2"/>
                <a:buChar char="Ø"/>
              </a:pPr>
              <a:endParaRPr kumimoji="0" lang="en-GB" sz="1050" b="0" i="0" u="none" strike="noStrike" kern="0" cap="none" spc="0" normalizeH="0" baseline="0" noProof="0" dirty="0">
                <a:ln>
                  <a:noFill/>
                </a:ln>
                <a:solidFill>
                  <a:srgbClr val="000000"/>
                </a:solidFill>
                <a:effectLst/>
                <a:uLnTx/>
                <a:uFillTx/>
                <a:sym typeface="Avenir Heavy"/>
              </a:endParaRPr>
            </a:p>
            <a:p>
              <a:pPr marL="285750" indent="-285750" algn="l">
                <a:buFont typeface="Wingdings" panose="05000000000000000000" pitchFamily="2" charset="2"/>
                <a:buChar char="Ø"/>
              </a:pPr>
              <a:r>
                <a:rPr kumimoji="0" lang="en-GB" b="0" i="0" u="none" strike="noStrike" kern="0" cap="none" spc="0" normalizeH="0" baseline="0" noProof="0" dirty="0">
                  <a:ln>
                    <a:noFill/>
                  </a:ln>
                  <a:solidFill>
                    <a:srgbClr val="000000"/>
                  </a:solidFill>
                  <a:effectLst/>
                  <a:uLnTx/>
                  <a:uFillTx/>
                  <a:sym typeface="Avenir Heavy"/>
                </a:rPr>
                <a:t>The UK ranks 41st in the world for digital competitiveness rankings for employee training</a:t>
              </a:r>
            </a:p>
            <a:p>
              <a:pPr marL="285750" indent="-285750" algn="l">
                <a:buFont typeface="Wingdings" panose="05000000000000000000" pitchFamily="2" charset="2"/>
                <a:buChar char="Ø"/>
              </a:pPr>
              <a:r>
                <a:rPr kumimoji="0" lang="en-GB" b="0" i="0" u="none" strike="noStrike" kern="0" cap="none" spc="0" normalizeH="0" baseline="0" noProof="0" dirty="0">
                  <a:ln>
                    <a:noFill/>
                  </a:ln>
                  <a:solidFill>
                    <a:srgbClr val="000000"/>
                  </a:solidFill>
                  <a:effectLst/>
                  <a:uLnTx/>
                  <a:uFillTx/>
                  <a:sym typeface="Avenir Heavy"/>
                </a:rPr>
                <a:t>Digital skills are now essential entry requirements for two-thirds of UK occupations and these occupations account for 82% of online job vacancies. In the manufacturing sector for example, 87% of employers say that basic digital skills are important for their workers.</a:t>
              </a:r>
            </a:p>
            <a:p>
              <a:pPr marL="285750" indent="-285750" algn="l">
                <a:buFont typeface="Wingdings" panose="05000000000000000000" pitchFamily="2" charset="2"/>
                <a:buChar char="Ø"/>
              </a:pPr>
              <a:r>
                <a:rPr kumimoji="0" lang="en-GB" b="0" i="0" u="none" strike="noStrike" kern="0" cap="none" spc="0" normalizeH="0" baseline="0" noProof="0" dirty="0">
                  <a:ln>
                    <a:noFill/>
                  </a:ln>
                  <a:solidFill>
                    <a:srgbClr val="000000"/>
                  </a:solidFill>
                  <a:effectLst/>
                  <a:uLnTx/>
                  <a:uFillTx/>
                  <a:sym typeface="Avenir Heavy"/>
                </a:rPr>
                <a:t>Employers say that only 48% of people leaving full-time education have the advanced digital skills required, and many companies cite lack of available talent as the single biggest constraining factor to their growth, 30% of skill-shortage vacancies involve a lack of basic digital skills</a:t>
              </a:r>
            </a:p>
            <a:p>
              <a:pPr marL="285750" indent="-285750" algn="l">
                <a:buFont typeface="Wingdings" panose="05000000000000000000" pitchFamily="2" charset="2"/>
                <a:buChar char="Ø"/>
              </a:pPr>
              <a:r>
                <a:rPr lang="en-GB" kern="0" dirty="0">
                  <a:solidFill>
                    <a:srgbClr val="000000"/>
                  </a:solidFill>
                  <a:sym typeface="Avenir Heavy"/>
                </a:rPr>
                <a:t>Covid had a positive impact in terms of increasing the number of people who hold basic digital skills – estimated to be c6mn fewer working adults having zero workplace digital skills. Digital skills in workforce have improved and deepened</a:t>
              </a:r>
            </a:p>
            <a:p>
              <a:pPr marL="285750" indent="-285750" algn="l">
                <a:buFont typeface="Wingdings" panose="05000000000000000000" pitchFamily="2" charset="2"/>
                <a:buChar char="Ø"/>
              </a:pPr>
              <a:r>
                <a:rPr lang="en-GB" kern="0" dirty="0">
                  <a:solidFill>
                    <a:srgbClr val="000000"/>
                  </a:solidFill>
                  <a:sym typeface="Avenir Heavy"/>
                </a:rPr>
                <a:t>However, there remains the ‘hidden middle’ – approx. one-third of workforce still lacking essential digital skills for work. Particularly marked in those aged 55+, those working part-time, those in service sector and those with no formal qualifications</a:t>
              </a:r>
            </a:p>
            <a:p>
              <a:pPr marR="0" lvl="0" algn="l" defTabSz="914400" rtl="0" eaLnBrk="1" fontAlgn="auto" latinLnBrk="0" hangingPunct="0">
                <a:lnSpc>
                  <a:spcPct val="100000"/>
                </a:lnSpc>
                <a:spcBef>
                  <a:spcPts val="1200"/>
                </a:spcBef>
                <a:spcAft>
                  <a:spcPts val="0"/>
                </a:spcAft>
                <a:buClrTx/>
                <a:buSzTx/>
                <a:tabLst/>
                <a:defRPr sz="3000">
                  <a:latin typeface="Avenir Heavy"/>
                  <a:ea typeface="Avenir Heavy"/>
                  <a:cs typeface="Avenir Heavy"/>
                  <a:sym typeface="Avenir Heavy"/>
                </a:defRPr>
              </a:pPr>
              <a:endParaRPr lang="en-GB" sz="1600" kern="0" dirty="0">
                <a:solidFill>
                  <a:srgbClr val="000000"/>
                </a:solidFill>
                <a:sym typeface="Avenir Heavy"/>
              </a:endParaRP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Digital and creative – key research findings</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pic>
        <p:nvPicPr>
          <p:cNvPr id="3" name="Picture 2">
            <a:extLst>
              <a:ext uri="{FF2B5EF4-FFF2-40B4-BE49-F238E27FC236}">
                <a16:creationId xmlns:a16="http://schemas.microsoft.com/office/drawing/2014/main" id="{83ADFA97-BC3E-EBE8-7B2F-FCD427CF4A93}"/>
              </a:ext>
            </a:extLst>
          </p:cNvPr>
          <p:cNvPicPr>
            <a:picLocks noChangeAspect="1"/>
          </p:cNvPicPr>
          <p:nvPr/>
        </p:nvPicPr>
        <p:blipFill>
          <a:blip r:embed="rId3"/>
          <a:stretch>
            <a:fillRect/>
          </a:stretch>
        </p:blipFill>
        <p:spPr>
          <a:xfrm>
            <a:off x="251445" y="973943"/>
            <a:ext cx="6258798" cy="1752845"/>
          </a:xfrm>
          <a:prstGeom prst="rect">
            <a:avLst/>
          </a:prstGeom>
        </p:spPr>
      </p:pic>
    </p:spTree>
    <p:extLst>
      <p:ext uri="{BB962C8B-B14F-4D97-AF65-F5344CB8AC3E}">
        <p14:creationId xmlns:p14="http://schemas.microsoft.com/office/powerpoint/2010/main" val="3559535444"/>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Farming background…"/>
          <p:cNvGrpSpPr/>
          <p:nvPr/>
        </p:nvGrpSpPr>
        <p:grpSpPr>
          <a:xfrm>
            <a:off x="172528" y="862642"/>
            <a:ext cx="11909744" cy="5762445"/>
            <a:chOff x="-21576184" y="0"/>
            <a:chExt cx="33771361" cy="3805296"/>
          </a:xfrm>
        </p:grpSpPr>
        <p:sp>
          <p:nvSpPr>
            <p:cNvPr id="118" name="Rectangle"/>
            <p:cNvSpPr/>
            <p:nvPr/>
          </p:nvSpPr>
          <p:spPr>
            <a:xfrm>
              <a:off x="-21576184" y="0"/>
              <a:ext cx="33771361" cy="3805296"/>
            </a:xfrm>
            <a:prstGeom prst="rect">
              <a:avLst/>
            </a:prstGeom>
            <a:solidFill>
              <a:srgbClr val="C4DAD7">
                <a:alpha val="50195"/>
              </a:srgbClr>
            </a:solidFill>
            <a:ln w="12700" cap="flat">
              <a:noFill/>
              <a:miter lim="400000"/>
            </a:ln>
            <a:effectLst/>
          </p:spPr>
          <p:txBody>
            <a:bodyPr wrap="square" lIns="45718" tIns="45718" rIns="45718" bIns="45718" numCol="1" anchor="t">
              <a:noAutofit/>
            </a:bodyPr>
            <a:lstStyle/>
            <a:p>
              <a:pPr marL="285750" indent="-285750" algn="l">
                <a:buFont typeface="Wingdings" panose="05000000000000000000" pitchFamily="2" charset="2"/>
                <a:buChar char="Ø"/>
              </a:pPr>
              <a:endParaRPr kumimoji="0" lang="en-GB" b="0" i="0" u="none" strike="noStrike" kern="0" cap="none" spc="0" normalizeH="0" baseline="0" noProof="0" dirty="0">
                <a:ln>
                  <a:noFill/>
                </a:ln>
                <a:solidFill>
                  <a:srgbClr val="000000"/>
                </a:solidFill>
                <a:effectLst/>
                <a:uLnTx/>
                <a:uFillTx/>
                <a:sym typeface="Avenir Heavy"/>
              </a:endParaRPr>
            </a:p>
            <a:p>
              <a:pPr marL="285750" indent="-285750">
                <a:buFont typeface="Wingdings" panose="05000000000000000000" pitchFamily="2" charset="2"/>
                <a:buChar char="Ø"/>
              </a:pPr>
              <a:r>
                <a:rPr lang="en-GB" kern="0" dirty="0">
                  <a:solidFill>
                    <a:srgbClr val="000000"/>
                  </a:solidFill>
                  <a:sym typeface="Avenir Heavy"/>
                </a:rPr>
                <a:t>Also appears to be a gender issue – with women not having made the same digital gains (post Covid) as makes – although this also reflects working practices, family commitments, industry of employment etc.</a:t>
              </a:r>
            </a:p>
            <a:p>
              <a:pPr marL="285750" indent="-285750">
                <a:buFont typeface="Wingdings" panose="05000000000000000000" pitchFamily="2" charset="2"/>
                <a:buChar char="Ø"/>
              </a:pPr>
              <a:r>
                <a:rPr lang="en-GB" kern="0" dirty="0">
                  <a:solidFill>
                    <a:srgbClr val="000000"/>
                  </a:solidFill>
                  <a:sym typeface="Avenir Heavy"/>
                </a:rPr>
                <a:t>Digital skills of young people have improved markedly - necessity potentially behind big improvements for youngest workers, as they start their working lives and were thrown into the very different working environments due to the pandemic</a:t>
              </a:r>
            </a:p>
            <a:p>
              <a:pPr marL="285750" indent="-285750" algn="l">
                <a:buFont typeface="Wingdings" panose="05000000000000000000" pitchFamily="2" charset="2"/>
                <a:buChar char="Ø"/>
              </a:pPr>
              <a:r>
                <a:rPr kumimoji="0" lang="en-GB" b="0" i="0" u="none" strike="noStrike" kern="0" cap="none" spc="0" normalizeH="0" baseline="0" noProof="0" dirty="0">
                  <a:ln>
                    <a:noFill/>
                  </a:ln>
                  <a:solidFill>
                    <a:srgbClr val="000000"/>
                  </a:solidFill>
                  <a:effectLst/>
                  <a:uLnTx/>
                  <a:uFillTx/>
                  <a:sym typeface="Avenir Heavy"/>
                </a:rPr>
                <a:t>People working at small or microbusinesses are least likely to have essential workplace digital skills</a:t>
              </a:r>
            </a:p>
            <a:p>
              <a:pPr marL="285750" indent="-285750" algn="l">
                <a:buFont typeface="Wingdings" panose="05000000000000000000" pitchFamily="2" charset="2"/>
                <a:buChar char="Ø"/>
              </a:pPr>
              <a:r>
                <a:rPr lang="en-GB" kern="0" dirty="0">
                  <a:solidFill>
                    <a:srgbClr val="000000"/>
                  </a:solidFill>
                  <a:sym typeface="Avenir Heavy"/>
                </a:rPr>
                <a:t>Range of different motivations for people to digitally upskill – and it is these motivations that tend to drive behaviour rather than the availability of skills training provision. As such digital training should anchor onto outcomes, end goals and ‘hook’ workers with what they will be able to do instead of promoting digital skills as an end result – acting as the incentive for involvement</a:t>
              </a:r>
            </a:p>
            <a:p>
              <a:pPr marL="285750" indent="-285750" algn="l">
                <a:buFont typeface="Wingdings" panose="05000000000000000000" pitchFamily="2" charset="2"/>
                <a:buChar char="Ø"/>
              </a:pPr>
              <a:endParaRPr lang="en-GB" kern="0" dirty="0">
                <a:solidFill>
                  <a:srgbClr val="000000"/>
                </a:solidFill>
                <a:sym typeface="Avenir Heavy"/>
              </a:endParaRPr>
            </a:p>
            <a:p>
              <a:pPr marL="285750" indent="-285750" algn="l">
                <a:buFont typeface="Wingdings" panose="05000000000000000000" pitchFamily="2" charset="2"/>
                <a:buChar char="Ø"/>
              </a:pPr>
              <a:r>
                <a:rPr lang="en-GB" kern="0" dirty="0">
                  <a:solidFill>
                    <a:srgbClr val="000000"/>
                  </a:solidFill>
                  <a:sym typeface="Avenir Heavy"/>
                </a:rPr>
                <a:t>Jobs in the broader digital tech economy now account for around 14% of the UK workforce at 4.7mn people</a:t>
              </a:r>
            </a:p>
            <a:p>
              <a:pPr marL="285750" indent="-285750" algn="l">
                <a:buFont typeface="Wingdings" panose="05000000000000000000" pitchFamily="2" charset="2"/>
                <a:buChar char="Ø"/>
              </a:pPr>
              <a:r>
                <a:rPr lang="en-GB" kern="0" dirty="0">
                  <a:solidFill>
                    <a:srgbClr val="000000"/>
                  </a:solidFill>
                  <a:sym typeface="Avenir Heavy"/>
                </a:rPr>
                <a:t>More than 2mn tech vacancies were advertised over the last 12 months</a:t>
              </a:r>
            </a:p>
          </p:txBody>
        </p:sp>
        <p:sp>
          <p:nvSpPr>
            <p:cNvPr id="119" name="Timetable…"/>
            <p:cNvSpPr/>
            <p:nvPr/>
          </p:nvSpPr>
          <p:spPr>
            <a:xfrm>
              <a:off x="0" y="0"/>
              <a:ext cx="12195177" cy="461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1072559" marR="0" lvl="0" indent="-748392" algn="l" defTabSz="914400" rtl="0" eaLnBrk="1" fontAlgn="auto" latinLnBrk="0" hangingPunct="0">
                <a:lnSpc>
                  <a:spcPct val="100000"/>
                </a:lnSpc>
                <a:spcBef>
                  <a:spcPts val="1200"/>
                </a:spcBef>
                <a:spcAft>
                  <a:spcPts val="0"/>
                </a:spcAft>
                <a:buClrTx/>
                <a:buSzPct val="60000"/>
                <a:buFontTx/>
                <a:buBlip>
                  <a:blip r:embed="rId2"/>
                </a:buBlip>
                <a:tabLst/>
                <a:defRPr sz="2400">
                  <a:latin typeface="Avenir Medium"/>
                  <a:ea typeface="Avenir Medium"/>
                  <a:cs typeface="Avenir Medium"/>
                  <a:sym typeface="Avenir Medium"/>
                </a:defRPr>
              </a:pPr>
              <a:endParaRPr kumimoji="0" sz="2400" b="0" i="0" u="none" strike="noStrike" kern="0" cap="none" spc="0" normalizeH="0" baseline="0" noProof="0" dirty="0">
                <a:ln>
                  <a:noFill/>
                </a:ln>
                <a:solidFill>
                  <a:srgbClr val="000000"/>
                </a:solidFill>
                <a:effectLst/>
                <a:uLnTx/>
                <a:uFillTx/>
                <a:latin typeface="Avenir Medium"/>
                <a:sym typeface="Avenir Medium"/>
              </a:endParaRPr>
            </a:p>
          </p:txBody>
        </p:sp>
      </p:grpSp>
      <p:sp>
        <p:nvSpPr>
          <p:cNvPr id="121" name="Scene setting"/>
          <p:cNvSpPr txBox="1"/>
          <p:nvPr/>
        </p:nvSpPr>
        <p:spPr>
          <a:xfrm>
            <a:off x="251445" y="137021"/>
            <a:ext cx="10609211"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800">
                <a:solidFill>
                  <a:srgbClr val="52A79C"/>
                </a:solidFill>
                <a:latin typeface="Avenir Medium"/>
                <a:ea typeface="Avenir Medium"/>
                <a:cs typeface="Avenir Medium"/>
                <a:sym typeface="Avenir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52A79C"/>
                </a:solidFill>
                <a:effectLst/>
                <a:uLnTx/>
                <a:uFillTx/>
                <a:latin typeface="Avenir Medium"/>
                <a:sym typeface="Avenir Medium"/>
              </a:rPr>
              <a:t>Digital and creative – key research findings</a:t>
            </a:r>
            <a:endParaRPr kumimoji="0" sz="3600" b="0" i="0" u="none" strike="noStrike" kern="0" cap="none" spc="0" normalizeH="0" baseline="0" noProof="0" dirty="0">
              <a:ln>
                <a:noFill/>
              </a:ln>
              <a:solidFill>
                <a:srgbClr val="52A79C"/>
              </a:solidFill>
              <a:effectLst/>
              <a:uLnTx/>
              <a:uFillTx/>
              <a:latin typeface="Avenir Medium"/>
              <a:sym typeface="Avenir Medium"/>
            </a:endParaRPr>
          </a:p>
        </p:txBody>
      </p:sp>
      <p:sp>
        <p:nvSpPr>
          <p:cNvPr id="2" name="TextBox 1">
            <a:extLst>
              <a:ext uri="{FF2B5EF4-FFF2-40B4-BE49-F238E27FC236}">
                <a16:creationId xmlns:a16="http://schemas.microsoft.com/office/drawing/2014/main" id="{0F379B7B-EEB6-5E14-D323-A4C29527BE89}"/>
              </a:ext>
            </a:extLst>
          </p:cNvPr>
          <p:cNvSpPr txBox="1"/>
          <p:nvPr/>
        </p:nvSpPr>
        <p:spPr>
          <a:xfrm>
            <a:off x="348636" y="5805340"/>
            <a:ext cx="11488321" cy="461665"/>
          </a:xfrm>
          <a:prstGeom prst="rect">
            <a:avLst/>
          </a:prstGeom>
          <a:noFill/>
        </p:spPr>
        <p:txBody>
          <a:bodyPr wrap="square" rtlCol="0">
            <a:spAutoFit/>
          </a:bodyPr>
          <a:lstStyle/>
          <a:p>
            <a:r>
              <a:rPr lang="en-GB" sz="1200" dirty="0">
                <a:solidFill>
                  <a:schemeClr val="bg1">
                    <a:lumMod val="50000"/>
                  </a:schemeClr>
                </a:solidFill>
              </a:rPr>
              <a:t>Source: Miscellaneous – House of Commons Science and Technology Committee, World Digital Competitiveness Ranking 2023, Department of Digital, Culture Media and Sport, </a:t>
            </a:r>
            <a:r>
              <a:rPr lang="en-GB" sz="1200" dirty="0" err="1">
                <a:solidFill>
                  <a:schemeClr val="bg1">
                    <a:lumMod val="50000"/>
                  </a:schemeClr>
                </a:solidFill>
              </a:rPr>
              <a:t>WorldSkillsUK</a:t>
            </a:r>
            <a:r>
              <a:rPr lang="en-GB" sz="1200" dirty="0">
                <a:solidFill>
                  <a:schemeClr val="bg1">
                    <a:lumMod val="50000"/>
                  </a:schemeClr>
                </a:solidFill>
              </a:rPr>
              <a:t>, Employers Skills Survey 2019, </a:t>
            </a:r>
            <a:r>
              <a:rPr lang="en-GB" sz="1200">
                <a:solidFill>
                  <a:schemeClr val="bg1">
                    <a:lumMod val="50000"/>
                  </a:schemeClr>
                </a:solidFill>
              </a:rPr>
              <a:t>2023 Global Skills Report </a:t>
            </a:r>
            <a:endParaRPr lang="en-GB" sz="1200" dirty="0">
              <a:solidFill>
                <a:schemeClr val="bg1">
                  <a:lumMod val="50000"/>
                </a:schemeClr>
              </a:solidFill>
            </a:endParaRPr>
          </a:p>
        </p:txBody>
      </p:sp>
    </p:spTree>
    <p:extLst>
      <p:ext uri="{BB962C8B-B14F-4D97-AF65-F5344CB8AC3E}">
        <p14:creationId xmlns:p14="http://schemas.microsoft.com/office/powerpoint/2010/main" val="2941085051"/>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wipe(left)">
                                      <p:cBhvr>
                                        <p:cTn id="7"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Agri-Tech Cornwall…"/>
          <p:cNvGrpSpPr/>
          <p:nvPr/>
        </p:nvGrpSpPr>
        <p:grpSpPr>
          <a:xfrm>
            <a:off x="-1590" y="1231567"/>
            <a:ext cx="12195180" cy="4573556"/>
            <a:chOff x="-1" y="-432480"/>
            <a:chExt cx="12195178" cy="4573555"/>
          </a:xfrm>
          <a:solidFill>
            <a:srgbClr val="85AB8E"/>
          </a:solidFill>
        </p:grpSpPr>
        <p:sp>
          <p:nvSpPr>
            <p:cNvPr id="112" name="Rectangle"/>
            <p:cNvSpPr/>
            <p:nvPr/>
          </p:nvSpPr>
          <p:spPr>
            <a:xfrm>
              <a:off x="-1" y="-1"/>
              <a:ext cx="12195178" cy="3708600"/>
            </a:xfrm>
            <a:prstGeom prst="rect">
              <a:avLst/>
            </a:prstGeom>
            <a:grpFill/>
            <a:ln w="12700" cap="flat">
              <a:solidFill>
                <a:schemeClr val="accent1"/>
              </a:solidFill>
              <a:prstDash val="solid"/>
              <a:miter lim="800000"/>
            </a:ln>
            <a:effectLst/>
          </p:spPr>
          <p:txBody>
            <a:bodyPr wrap="square" lIns="45718" tIns="45718" rIns="45718" bIns="45718" numCol="1" anchor="ctr">
              <a:noAutofit/>
            </a:bodyPr>
            <a:lstStyle/>
            <a:p>
              <a:pPr algn="ctr">
                <a:lnSpc>
                  <a:spcPct val="90000"/>
                </a:lnSpc>
                <a:defRPr sz="4800">
                  <a:solidFill>
                    <a:srgbClr val="FFFFFF"/>
                  </a:solidFill>
                  <a:latin typeface="Avenir Light"/>
                  <a:ea typeface="Avenir Light"/>
                  <a:cs typeface="Avenir Light"/>
                  <a:sym typeface="Avenir Light"/>
                </a:defRPr>
              </a:pPr>
              <a:endParaRPr/>
            </a:p>
          </p:txBody>
        </p:sp>
        <p:sp>
          <p:nvSpPr>
            <p:cNvPr id="113" name="ENRaW Green Trails…"/>
            <p:cNvSpPr txBox="1"/>
            <p:nvPr/>
          </p:nvSpPr>
          <p:spPr>
            <a:xfrm>
              <a:off x="6349" y="-432480"/>
              <a:ext cx="12182478" cy="4573555"/>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lgn="ctr">
                <a:lnSpc>
                  <a:spcPct val="90000"/>
                </a:lnSpc>
                <a:spcBef>
                  <a:spcPts val="1200"/>
                </a:spcBef>
                <a:defRPr sz="4800">
                  <a:solidFill>
                    <a:srgbClr val="FFFFFF"/>
                  </a:solidFill>
                  <a:latin typeface="Avenir Heavy"/>
                  <a:ea typeface="Avenir Heavy"/>
                  <a:cs typeface="Avenir Heavy"/>
                  <a:sym typeface="Avenir Heavy"/>
                </a:defRPr>
              </a:pPr>
              <a:endParaRPr lang="en-GB" sz="4400" dirty="0"/>
            </a:p>
            <a:p>
              <a:pPr algn="ctr">
                <a:lnSpc>
                  <a:spcPct val="90000"/>
                </a:lnSpc>
                <a:spcBef>
                  <a:spcPts val="1200"/>
                </a:spcBef>
                <a:defRPr sz="4800">
                  <a:solidFill>
                    <a:srgbClr val="FFFFFF"/>
                  </a:solidFill>
                  <a:latin typeface="Avenir Heavy"/>
                  <a:ea typeface="Avenir Heavy"/>
                  <a:cs typeface="Avenir Heavy"/>
                  <a:sym typeface="Avenir Heavy"/>
                </a:defRPr>
              </a:pPr>
              <a:r>
                <a:rPr lang="en-GB" sz="4400" dirty="0"/>
                <a:t>Digital and Creative (SSA2)</a:t>
              </a:r>
            </a:p>
            <a:p>
              <a:pPr algn="ctr">
                <a:lnSpc>
                  <a:spcPct val="90000"/>
                </a:lnSpc>
                <a:spcBef>
                  <a:spcPts val="1200"/>
                </a:spcBef>
                <a:defRPr sz="4800">
                  <a:solidFill>
                    <a:srgbClr val="FFFFFF"/>
                  </a:solidFill>
                  <a:latin typeface="Avenir Heavy"/>
                  <a:ea typeface="Avenir Heavy"/>
                  <a:cs typeface="Avenir Heavy"/>
                  <a:sym typeface="Avenir Heavy"/>
                </a:defRPr>
              </a:pPr>
              <a:r>
                <a:rPr lang="en-GB" sz="4400" dirty="0"/>
                <a:t>Autumn 23 update</a:t>
              </a:r>
            </a:p>
            <a:p>
              <a:pPr algn="ctr">
                <a:lnSpc>
                  <a:spcPct val="90000"/>
                </a:lnSpc>
                <a:spcBef>
                  <a:spcPts val="1200"/>
                </a:spcBef>
                <a:defRPr sz="4800">
                  <a:solidFill>
                    <a:srgbClr val="FFFFFF"/>
                  </a:solidFill>
                  <a:latin typeface="Avenir Heavy"/>
                  <a:ea typeface="Avenir Heavy"/>
                  <a:cs typeface="Avenir Heavy"/>
                  <a:sym typeface="Avenir Heavy"/>
                </a:defRPr>
              </a:pPr>
              <a:r>
                <a:rPr lang="en-GB" sz="4400" dirty="0"/>
                <a:t>Data covering 2022 – 2023 (to date)</a:t>
              </a:r>
            </a:p>
            <a:p>
              <a:pPr algn="ctr">
                <a:lnSpc>
                  <a:spcPct val="90000"/>
                </a:lnSpc>
                <a:spcBef>
                  <a:spcPts val="1200"/>
                </a:spcBef>
                <a:defRPr sz="4800">
                  <a:solidFill>
                    <a:srgbClr val="FFFFFF"/>
                  </a:solidFill>
                  <a:latin typeface="Avenir Heavy"/>
                  <a:ea typeface="Avenir Heavy"/>
                  <a:cs typeface="Avenir Heavy"/>
                  <a:sym typeface="Avenir Heavy"/>
                </a:defRPr>
              </a:pPr>
              <a:endParaRPr lang="en-GB" sz="4400" dirty="0"/>
            </a:p>
            <a:p>
              <a:pPr algn="ctr">
                <a:lnSpc>
                  <a:spcPct val="90000"/>
                </a:lnSpc>
                <a:spcBef>
                  <a:spcPts val="1200"/>
                </a:spcBef>
                <a:defRPr sz="4800">
                  <a:solidFill>
                    <a:srgbClr val="FFFFFF"/>
                  </a:solidFill>
                  <a:latin typeface="Avenir Heavy"/>
                  <a:ea typeface="Avenir Heavy"/>
                  <a:cs typeface="Avenir Heavy"/>
                  <a:sym typeface="Avenir Heavy"/>
                </a:defRPr>
              </a:pPr>
              <a:endParaRPr dirty="0"/>
            </a:p>
          </p:txBody>
        </p:sp>
      </p:grpSp>
    </p:spTree>
    <p:extLst>
      <p:ext uri="{BB962C8B-B14F-4D97-AF65-F5344CB8AC3E}">
        <p14:creationId xmlns:p14="http://schemas.microsoft.com/office/powerpoint/2010/main" val="132672722"/>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iterate>
                                    <p:tmAbs val="0"/>
                                  </p:iterate>
                                  <p:childTnLst>
                                    <p:set>
                                      <p:cBhvr>
                                        <p:cTn id="6" fill="hold"/>
                                        <p:tgtEl>
                                          <p:spTgt spid="114"/>
                                        </p:tgtEl>
                                        <p:attrNameLst>
                                          <p:attrName>style.visibility</p:attrName>
                                        </p:attrNameLst>
                                      </p:cBhvr>
                                      <p:to>
                                        <p:strVal val="visible"/>
                                      </p:to>
                                    </p:set>
                                    <p:anim calcmode="lin" valueType="num">
                                      <p:cBhvr>
                                        <p:cTn id="7" dur="1250" fill="hold"/>
                                        <p:tgtEl>
                                          <p:spTgt spid="114"/>
                                        </p:tgtEl>
                                        <p:attrNameLst>
                                          <p:attrName>ppt_x</p:attrName>
                                        </p:attrNameLst>
                                      </p:cBhvr>
                                      <p:tavLst>
                                        <p:tav tm="0">
                                          <p:val>
                                            <p:strVal val="#ppt_x"/>
                                          </p:val>
                                        </p:tav>
                                        <p:tav tm="100000">
                                          <p:val>
                                            <p:strVal val="#ppt_x"/>
                                          </p:val>
                                        </p:tav>
                                      </p:tavLst>
                                    </p:anim>
                                    <p:anim calcmode="lin" valueType="num">
                                      <p:cBhvr>
                                        <p:cTn id="8" dur="1250" fill="hold"/>
                                        <p:tgtEl>
                                          <p:spTgt spid="1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advAuto="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TotalTime>
  <Words>2216</Words>
  <Application>Microsoft Office PowerPoint</Application>
  <PresentationFormat>Widescreen</PresentationFormat>
  <Paragraphs>128</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Avenir Heavy</vt:lpstr>
      <vt:lpstr>Avenir Light</vt:lpstr>
      <vt:lpstr>Avenir Medium</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Shane Vallance</dc:creator>
  <cp:lastModifiedBy>Rebecca Davies</cp:lastModifiedBy>
  <cp:revision>23</cp:revision>
  <dcterms:created xsi:type="dcterms:W3CDTF">2023-02-10T11:48:17Z</dcterms:created>
  <dcterms:modified xsi:type="dcterms:W3CDTF">2024-01-10T08:50:32Z</dcterms:modified>
</cp:coreProperties>
</file>