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5" r:id="rId3"/>
    <p:sldId id="336" r:id="rId4"/>
    <p:sldId id="329" r:id="rId5"/>
    <p:sldId id="333" r:id="rId6"/>
    <p:sldId id="337" r:id="rId7"/>
    <p:sldId id="300" r:id="rId8"/>
    <p:sldId id="331" r:id="rId9"/>
    <p:sldId id="330" r:id="rId10"/>
    <p:sldId id="321" r:id="rId11"/>
    <p:sldId id="323" r:id="rId12"/>
    <p:sldId id="324"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96" d="100"/>
          <a:sy n="96" d="100"/>
        </p:scale>
        <p:origin x="3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ghtcast.io/resources/blog/new-occupation-taxonom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lightcast.io/resources/blog/new-occupation-taxonomy" TargetMode="External"/><Relationship Id="rId2" Type="http://schemas.openxmlformats.org/officeDocument/2006/relationships/hyperlink" Target="https://lightcast.i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330806"/>
              <a:ext cx="12182478" cy="3046983"/>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Agritech/Land Based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endParaRPr lang="en-GB" sz="4400" dirty="0"/>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pic>
        <p:nvPicPr>
          <p:cNvPr id="2" name="Picture 1" descr="A black text on a white background&#10;&#10;Description automatically generated">
            <a:extLst>
              <a:ext uri="{FF2B5EF4-FFF2-40B4-BE49-F238E27FC236}">
                <a16:creationId xmlns:a16="http://schemas.microsoft.com/office/drawing/2014/main" id="{7ADAB4EE-A3A8-2B4F-D540-CA795CB7A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2800" kern="0" dirty="0"/>
              <a:t>Land Based, agriculture </a:t>
            </a:r>
            <a:r>
              <a:rPr kumimoji="0" lang="en-GB" sz="2800" b="0" i="0" u="none" strike="noStrike" kern="0" cap="none" spc="0" normalizeH="0" baseline="0" noProof="0" dirty="0">
                <a:ln>
                  <a:noFill/>
                </a:ln>
                <a:solidFill>
                  <a:srgbClr val="52A79C"/>
                </a:solidFill>
                <a:effectLst/>
                <a:uLnTx/>
                <a:uFillTx/>
                <a:latin typeface="Avenir Medium"/>
                <a:sym typeface="Avenir Medium"/>
              </a:rPr>
              <a:t>job postings – associated occupations</a:t>
            </a:r>
            <a:endParaRPr kumimoji="0" sz="28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6096000" y="988233"/>
            <a:ext cx="5734235" cy="4693593"/>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An alternative method of estimating the scale of agricultural related jobs/occupations across the Dorset LSIP area is to understand what types of jobs tend to be filled by those individuals who undertook agricultural-related training (at SSA 2 level). In effect this represents the ‘occupational pathways’ (as described in the data notes slide). This analysis is available via </a:t>
            </a:r>
            <a:r>
              <a:rPr lang="en-GB" sz="1700" dirty="0">
                <a:ea typeface="Times New Roman" panose="02020603050405020304" pitchFamily="18" charset="0"/>
                <a:cs typeface="Times New Roman" panose="02020603050405020304" pitchFamily="18" charset="0"/>
                <a:hlinkClick r:id="rId3"/>
              </a:rPr>
              <a:t>Lightcast</a:t>
            </a:r>
            <a:r>
              <a:rPr lang="en-GB" sz="1700" dirty="0">
                <a:ea typeface="Times New Roman" panose="02020603050405020304" pitchFamily="18" charset="0"/>
                <a:cs typeface="Times New Roman" panose="02020603050405020304" pitchFamily="18" charset="0"/>
              </a:rPr>
              <a:t> (utilised for this analysis) which have developed the </a:t>
            </a:r>
            <a:r>
              <a:rPr lang="en-GB" sz="1700" dirty="0">
                <a:ea typeface="Times New Roman" panose="02020603050405020304" pitchFamily="18" charset="0"/>
                <a:cs typeface="Times New Roman" panose="02020603050405020304" pitchFamily="18" charset="0"/>
                <a:hlinkClick r:id="rId4"/>
              </a:rPr>
              <a:t>Lightcast Occupation Taxonomy</a:t>
            </a:r>
            <a:r>
              <a:rPr lang="en-GB" sz="1700" dirty="0">
                <a:ea typeface="Times New Roman" panose="02020603050405020304" pitchFamily="18" charset="0"/>
                <a:cs typeface="Times New Roman" panose="02020603050405020304" pitchFamily="18" charset="0"/>
              </a:rPr>
              <a:t> which aims to link skills acquisition to occupations. </a:t>
            </a:r>
          </a:p>
          <a:p>
            <a:pPr>
              <a:spcAft>
                <a:spcPts val="1200"/>
              </a:spcAft>
            </a:pPr>
            <a:r>
              <a:rPr lang="en-GB" sz="1700" dirty="0">
                <a:ea typeface="Times New Roman" panose="02020603050405020304" pitchFamily="18" charset="0"/>
                <a:cs typeface="Times New Roman" panose="02020603050405020304" pitchFamily="18" charset="0"/>
              </a:rPr>
              <a:t>Based on this methodological approach, it is estimated that there were c8,000 jobs in 2022 across the Dorset LSIP area in occupations associated with agriculture (SSA2). This includes land based courses (SSA2) – which include agriculture, horticulture and forestry, animal care and veterinary science and environmental conservation. The number of jobs in associated occupations has increased by 0.1% between 2022 and 2023 across the Dorset LSIP area.</a:t>
            </a:r>
          </a:p>
        </p:txBody>
      </p:sp>
      <p:sp>
        <p:nvSpPr>
          <p:cNvPr id="5" name="TextBox 4">
            <a:extLst>
              <a:ext uri="{FF2B5EF4-FFF2-40B4-BE49-F238E27FC236}">
                <a16:creationId xmlns:a16="http://schemas.microsoft.com/office/drawing/2014/main" id="{A40A5444-26BC-1041-F7DA-D8FACAACB32F}"/>
              </a:ext>
            </a:extLst>
          </p:cNvPr>
          <p:cNvSpPr txBox="1"/>
          <p:nvPr/>
        </p:nvSpPr>
        <p:spPr>
          <a:xfrm>
            <a:off x="5629642" y="6283661"/>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4" name="Picture 3" descr="A screenshot of a computer&#10;&#10;Description automatically generated">
            <a:extLst>
              <a:ext uri="{FF2B5EF4-FFF2-40B4-BE49-F238E27FC236}">
                <a16:creationId xmlns:a16="http://schemas.microsoft.com/office/drawing/2014/main" id="{3BF8E5A5-9B47-0E29-DBE2-93C8FC4F2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45" y="988233"/>
            <a:ext cx="5614321" cy="5295428"/>
          </a:xfrm>
          <a:prstGeom prst="rect">
            <a:avLst/>
          </a:prstGeom>
        </p:spPr>
      </p:pic>
    </p:spTree>
    <p:extLst>
      <p:ext uri="{BB962C8B-B14F-4D97-AF65-F5344CB8AC3E}">
        <p14:creationId xmlns:p14="http://schemas.microsoft.com/office/powerpoint/2010/main" val="38250953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Land Based, agriculture </a:t>
            </a:r>
            <a:r>
              <a:rPr kumimoji="0" lang="en-GB" sz="3600" b="0" i="0" u="none" strike="noStrike" kern="0" cap="none" spc="0" normalizeH="0" baseline="0" noProof="0" dirty="0">
                <a:ln>
                  <a:noFill/>
                </a:ln>
                <a:solidFill>
                  <a:srgbClr val="52A79C"/>
                </a:solidFill>
                <a:effectLst/>
                <a:uLnTx/>
                <a:uFillTx/>
                <a:latin typeface="Avenir Medium"/>
                <a:sym typeface="Avenir Medium"/>
              </a:rPr>
              <a:t>job 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8349673" y="988233"/>
            <a:ext cx="3480562" cy="338554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c2,000 job postings across 2022 and 2023 (to date) relating to the occupations associated with agriculture and land-based activities courses (SSA2). </a:t>
            </a:r>
          </a:p>
          <a:p>
            <a:pPr>
              <a:spcAft>
                <a:spcPts val="1200"/>
              </a:spcAft>
            </a:pPr>
            <a:r>
              <a:rPr lang="en-GB" sz="1700" dirty="0">
                <a:cs typeface="Times New Roman" panose="02020603050405020304" pitchFamily="18" charset="0"/>
              </a:rPr>
              <a:t>Typically, jobs are posted twice before being filled (posting intensity of 2:1), and this has remained broadly stable over time. There were c480 organisations recruiting into such positions across the Dorset LSIP area.</a:t>
            </a:r>
          </a:p>
        </p:txBody>
      </p:sp>
      <p:sp>
        <p:nvSpPr>
          <p:cNvPr id="9" name="TextBox 8">
            <a:extLst>
              <a:ext uri="{FF2B5EF4-FFF2-40B4-BE49-F238E27FC236}">
                <a16:creationId xmlns:a16="http://schemas.microsoft.com/office/drawing/2014/main" id="{FAEE26CE-AED0-93AA-7F0D-72EFC62BC053}"/>
              </a:ext>
            </a:extLst>
          </p:cNvPr>
          <p:cNvSpPr txBox="1"/>
          <p:nvPr/>
        </p:nvSpPr>
        <p:spPr>
          <a:xfrm>
            <a:off x="446247" y="6132502"/>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3" name="Picture 2" descr="A screenshot of a white background&#10;&#10;Description automatically generated">
            <a:extLst>
              <a:ext uri="{FF2B5EF4-FFF2-40B4-BE49-F238E27FC236}">
                <a16:creationId xmlns:a16="http://schemas.microsoft.com/office/drawing/2014/main" id="{BC6734E5-2AAF-5C7A-6053-355804CA6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45" y="988233"/>
            <a:ext cx="6762304" cy="2193097"/>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D65A2733-A610-FA0A-DF8E-BB114657D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45" y="3306921"/>
            <a:ext cx="7592995" cy="2875406"/>
          </a:xfrm>
          <a:prstGeom prst="rect">
            <a:avLst/>
          </a:prstGeom>
        </p:spPr>
      </p:pic>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2800" kern="0" dirty="0"/>
              <a:t>Land Based, agriculture </a:t>
            </a:r>
            <a:r>
              <a:rPr kumimoji="0" lang="en-GB" sz="2800" b="0" i="0" u="none" strike="noStrike" kern="0" cap="none" spc="0" normalizeH="0" baseline="0" noProof="0" dirty="0">
                <a:ln>
                  <a:noFill/>
                </a:ln>
                <a:solidFill>
                  <a:srgbClr val="52A79C"/>
                </a:solidFill>
                <a:effectLst/>
                <a:uLnTx/>
                <a:uFillTx/>
                <a:latin typeface="Avenir Medium"/>
                <a:sym typeface="Avenir Medium"/>
              </a:rPr>
              <a:t>job postings – location and recruiters</a:t>
            </a:r>
            <a:endParaRPr kumimoji="0" sz="2800" b="0" i="0" u="none" strike="noStrike" kern="0" cap="none" spc="0" normalizeH="0" baseline="0" noProof="0" dirty="0">
              <a:ln>
                <a:noFill/>
              </a:ln>
              <a:solidFill>
                <a:srgbClr val="52A79C"/>
              </a:solidFill>
              <a:effectLst/>
              <a:uLnTx/>
              <a:uFillTx/>
              <a:latin typeface="Avenir Medium"/>
              <a:sym typeface="Avenir Medium"/>
            </a:endParaRPr>
          </a:p>
        </p:txBody>
      </p:sp>
      <p:sp>
        <p:nvSpPr>
          <p:cNvPr id="8" name="TextBox 7">
            <a:extLst>
              <a:ext uri="{FF2B5EF4-FFF2-40B4-BE49-F238E27FC236}">
                <a16:creationId xmlns:a16="http://schemas.microsoft.com/office/drawing/2014/main" id="{060B9E6A-BE46-8EE0-7F7A-FD784685C7EC}"/>
              </a:ext>
            </a:extLst>
          </p:cNvPr>
          <p:cNvSpPr txBox="1"/>
          <p:nvPr/>
        </p:nvSpPr>
        <p:spPr>
          <a:xfrm>
            <a:off x="253489" y="5411332"/>
            <a:ext cx="6001905" cy="1169551"/>
          </a:xfrm>
          <a:prstGeom prst="rect">
            <a:avLst/>
          </a:prstGeom>
          <a:noFill/>
        </p:spPr>
        <p:txBody>
          <a:bodyPr wrap="square" rtlCol="0">
            <a:spAutoFit/>
          </a:bodyPr>
          <a:lstStyle/>
          <a:p>
            <a:r>
              <a:rPr lang="en-GB" sz="1400" dirty="0"/>
              <a:t>One of the aspects to note is that - in terms of top recruiters – is the inclusion of veterinary practices. The other aspect to note is that the scale of advertised vacancies – when compared to the other identified Dorset LSIP priorities – is much lower. The volume of advertised vacancies across the top recruiters is relatively defined.</a:t>
            </a:r>
            <a:endParaRPr lang="en-GB" sz="1600" dirty="0"/>
          </a:p>
        </p:txBody>
      </p:sp>
      <p:sp>
        <p:nvSpPr>
          <p:cNvPr id="9" name="TextBox 8">
            <a:extLst>
              <a:ext uri="{FF2B5EF4-FFF2-40B4-BE49-F238E27FC236}">
                <a16:creationId xmlns:a16="http://schemas.microsoft.com/office/drawing/2014/main" id="{839D73B4-EC28-0A9E-8EC7-43EDD24FA7E4}"/>
              </a:ext>
            </a:extLst>
          </p:cNvPr>
          <p:cNvSpPr txBox="1"/>
          <p:nvPr/>
        </p:nvSpPr>
        <p:spPr>
          <a:xfrm>
            <a:off x="6166832" y="6363477"/>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4" name="Picture 3" descr="A screenshot of a graph&#10;&#10;Description automatically generated">
            <a:extLst>
              <a:ext uri="{FF2B5EF4-FFF2-40B4-BE49-F238E27FC236}">
                <a16:creationId xmlns:a16="http://schemas.microsoft.com/office/drawing/2014/main" id="{AF1F5612-7916-AB52-281D-B14F83450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45" y="911795"/>
            <a:ext cx="5596696" cy="3951607"/>
          </a:xfrm>
          <a:prstGeom prst="rect">
            <a:avLst/>
          </a:prstGeom>
        </p:spPr>
      </p:pic>
      <p:pic>
        <p:nvPicPr>
          <p:cNvPr id="7" name="Picture 6" descr="A screenshot of a graph&#10;&#10;Description automatically generated">
            <a:extLst>
              <a:ext uri="{FF2B5EF4-FFF2-40B4-BE49-F238E27FC236}">
                <a16:creationId xmlns:a16="http://schemas.microsoft.com/office/drawing/2014/main" id="{884F5F25-4482-B0AB-65D8-A740A05A11C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43956" y="911795"/>
            <a:ext cx="5419571" cy="5472000"/>
          </a:xfrm>
          <a:prstGeom prst="rect">
            <a:avLst/>
          </a:prstGeom>
        </p:spPr>
      </p:pic>
      <p:sp>
        <p:nvSpPr>
          <p:cNvPr id="2" name="TextBox 1">
            <a:extLst>
              <a:ext uri="{FF2B5EF4-FFF2-40B4-BE49-F238E27FC236}">
                <a16:creationId xmlns:a16="http://schemas.microsoft.com/office/drawing/2014/main" id="{8D090C8E-96EA-8264-0F96-7FE353659419}"/>
              </a:ext>
            </a:extLst>
          </p:cNvPr>
          <p:cNvSpPr txBox="1"/>
          <p:nvPr/>
        </p:nvSpPr>
        <p:spPr>
          <a:xfrm>
            <a:off x="251445" y="4912555"/>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608496"/>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200" kern="0" dirty="0"/>
              <a:t>Land Based, agriculture </a:t>
            </a:r>
            <a:r>
              <a:rPr kumimoji="0" lang="en-GB" sz="3200" b="0" i="0" u="none" strike="noStrike" kern="0" cap="none" spc="0" normalizeH="0" baseline="0" noProof="0" dirty="0">
                <a:ln>
                  <a:noFill/>
                </a:ln>
                <a:solidFill>
                  <a:srgbClr val="52A79C"/>
                </a:solidFill>
                <a:effectLst/>
                <a:uLnTx/>
                <a:uFillTx/>
                <a:latin typeface="Avenir Medium"/>
                <a:sym typeface="Avenir Medium"/>
              </a:rPr>
              <a:t>job postings – role demand</a:t>
            </a:r>
            <a:endParaRPr kumimoji="0" sz="32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7656844" y="988233"/>
            <a:ext cx="4173391" cy="6309420"/>
          </a:xfrm>
          <a:prstGeom prst="rect">
            <a:avLst/>
          </a:prstGeom>
          <a:noFill/>
        </p:spPr>
        <p:txBody>
          <a:bodyPr wrap="square" rtlCol="0">
            <a:spAutoFit/>
          </a:bodyPr>
          <a:lstStyle/>
          <a:p>
            <a:pPr>
              <a:spcAft>
                <a:spcPts val="1200"/>
              </a:spcAft>
            </a:pPr>
            <a:r>
              <a:rPr lang="en-GB" sz="1600" dirty="0">
                <a:ea typeface="Times New Roman" panose="02020603050405020304" pitchFamily="18" charset="0"/>
                <a:cs typeface="Times New Roman" panose="02020603050405020304" pitchFamily="18" charset="0"/>
              </a:rPr>
              <a:t>The most common job postings within the associated occupations are veterinary surgeons, ground maintenance operatives etc. Again, this data is using a taxonomy that charts the roles/jobs that tend to be filled by individuals that undertook agricultural and/or land-based courses (SSA2 level).</a:t>
            </a:r>
          </a:p>
          <a:p>
            <a:pPr>
              <a:spcAft>
                <a:spcPts val="1200"/>
              </a:spcAft>
            </a:pPr>
            <a:r>
              <a:rPr lang="en-GB" sz="1600" dirty="0">
                <a:cs typeface="Times New Roman" panose="02020603050405020304" pitchFamily="18" charset="0"/>
              </a:rPr>
              <a:t>The data indicated that those roles that are most in demand (as measured by online job postings) are a mixture of high skills (i.e. veterinary surgeons) and low-to-medium skill levels (ground maintenance, gardeners etc.)</a:t>
            </a:r>
          </a:p>
          <a:p>
            <a:pPr>
              <a:spcAft>
                <a:spcPts val="1200"/>
              </a:spcAft>
            </a:pPr>
            <a:r>
              <a:rPr lang="en-GB" sz="1600" dirty="0">
                <a:ea typeface="Times New Roman" panose="02020603050405020304" pitchFamily="18" charset="0"/>
                <a:cs typeface="Times New Roman" panose="02020603050405020304" pitchFamily="18" charset="0"/>
              </a:rPr>
              <a:t>It is important to note that this slide details the job vacancy postings i.e. dynamic demand. This compares to some earlier slides (e.g. slide 9) which illustrated the level of job roles across the Dorset LSIP area. </a:t>
            </a:r>
          </a:p>
          <a:p>
            <a:pPr>
              <a:spcAft>
                <a:spcPts val="1200"/>
              </a:spcAft>
            </a:pPr>
            <a:endParaRPr lang="en-GB" dirty="0"/>
          </a:p>
          <a:p>
            <a:pPr>
              <a:spcAft>
                <a:spcPts val="1200"/>
              </a:spcAft>
            </a:pPr>
            <a:endParaRPr lang="en-GB" sz="1800" dirty="0">
              <a:ea typeface="Times New Roman" panose="02020603050405020304" pitchFamily="18" charset="0"/>
              <a:cs typeface="Times New Roman" panose="02020603050405020304" pitchFamily="18" charset="0"/>
            </a:endParaRPr>
          </a:p>
          <a:p>
            <a:pPr>
              <a:spcAft>
                <a:spcPts val="1200"/>
              </a:spcAft>
            </a:pPr>
            <a:endParaRPr lang="en-GB" sz="1800" dirty="0">
              <a:ea typeface="Times New Roman" panose="02020603050405020304" pitchFamily="18" charset="0"/>
              <a:cs typeface="Times New Roman" panose="02020603050405020304" pitchFamily="18" charset="0"/>
            </a:endParaRPr>
          </a:p>
          <a:p>
            <a:pPr>
              <a:spcAft>
                <a:spcPts val="1200"/>
              </a:spcAft>
            </a:pPr>
            <a:endParaRPr lang="en-GB" dirty="0"/>
          </a:p>
        </p:txBody>
      </p:sp>
      <p:sp>
        <p:nvSpPr>
          <p:cNvPr id="5" name="TextBox 4">
            <a:extLst>
              <a:ext uri="{FF2B5EF4-FFF2-40B4-BE49-F238E27FC236}">
                <a16:creationId xmlns:a16="http://schemas.microsoft.com/office/drawing/2014/main" id="{58AE4A27-2654-DC5A-0654-0026406ECFBB}"/>
              </a:ext>
            </a:extLst>
          </p:cNvPr>
          <p:cNvSpPr txBox="1"/>
          <p:nvPr/>
        </p:nvSpPr>
        <p:spPr>
          <a:xfrm>
            <a:off x="7530362" y="6078359"/>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4" name="Picture 3" descr="A screenshot of a graph&#10;&#10;Description automatically generated">
            <a:extLst>
              <a:ext uri="{FF2B5EF4-FFF2-40B4-BE49-F238E27FC236}">
                <a16:creationId xmlns:a16="http://schemas.microsoft.com/office/drawing/2014/main" id="{2CD81DD3-AAFB-F9E6-5C7E-3CC20CEB04B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22419" y="988233"/>
            <a:ext cx="7042539" cy="5076000"/>
          </a:xfrm>
          <a:prstGeom prst="rect">
            <a:avLst/>
          </a:prstGeom>
        </p:spPr>
      </p:pic>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Land Based, agriculture </a:t>
            </a:r>
            <a:r>
              <a:rPr kumimoji="0" lang="en-GB" sz="3600" b="0" i="0" u="none" strike="noStrike" kern="0" cap="none" spc="0" normalizeH="0" baseline="0" noProof="0" dirty="0">
                <a:ln>
                  <a:noFill/>
                </a:ln>
                <a:solidFill>
                  <a:srgbClr val="52A79C"/>
                </a:solidFill>
                <a:effectLst/>
                <a:uLnTx/>
                <a:uFillTx/>
                <a:latin typeface="Avenir Medium"/>
                <a:sym typeface="Avenir Medium"/>
              </a:rPr>
              <a:t>job postings - skills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8" name="TextBox 7">
            <a:extLst>
              <a:ext uri="{FF2B5EF4-FFF2-40B4-BE49-F238E27FC236}">
                <a16:creationId xmlns:a16="http://schemas.microsoft.com/office/drawing/2014/main" id="{0630C5A1-A6EE-8318-C2C2-6864542E8AAF}"/>
              </a:ext>
            </a:extLst>
          </p:cNvPr>
          <p:cNvSpPr txBox="1"/>
          <p:nvPr/>
        </p:nvSpPr>
        <p:spPr>
          <a:xfrm>
            <a:off x="5239797" y="6388364"/>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9" name="TextBox 8">
            <a:extLst>
              <a:ext uri="{FF2B5EF4-FFF2-40B4-BE49-F238E27FC236}">
                <a16:creationId xmlns:a16="http://schemas.microsoft.com/office/drawing/2014/main" id="{76562527-B090-0840-3A2D-397718E6F4B3}"/>
              </a:ext>
            </a:extLst>
          </p:cNvPr>
          <p:cNvSpPr txBox="1"/>
          <p:nvPr/>
        </p:nvSpPr>
        <p:spPr>
          <a:xfrm>
            <a:off x="9218303" y="1073328"/>
            <a:ext cx="2708709" cy="5632311"/>
          </a:xfrm>
          <a:prstGeom prst="rect">
            <a:avLst/>
          </a:prstGeom>
          <a:noFill/>
        </p:spPr>
        <p:txBody>
          <a:bodyPr wrap="square" rtlCol="0">
            <a:spAutoFit/>
          </a:bodyPr>
          <a:lstStyle/>
          <a:p>
            <a:r>
              <a:rPr lang="en-GB" sz="1800" dirty="0"/>
              <a:t>The most sought after specialised skills </a:t>
            </a:r>
            <a:r>
              <a:rPr lang="en-GB" dirty="0"/>
              <a:t>appear to </a:t>
            </a:r>
            <a:r>
              <a:rPr lang="en-GB" sz="1800" dirty="0"/>
              <a:t>predominantly relate to land-based activities. They do not appear to specifically relate to farming – probably illustrating that much of the recruitment in agricultural remains ‘informal’ i.e. roles not advertised through online channels. In terms of common (soft) skills, these broadly aligned with those seen in other priority sectors i.e. communication, management skills etc.</a:t>
            </a:r>
          </a:p>
          <a:p>
            <a:r>
              <a:rPr lang="en-GB" dirty="0"/>
              <a:t> </a:t>
            </a:r>
          </a:p>
        </p:txBody>
      </p:sp>
      <p:pic>
        <p:nvPicPr>
          <p:cNvPr id="3" name="Picture 2" descr="A screenshot of a computer&#10;&#10;Description automatically generated">
            <a:extLst>
              <a:ext uri="{FF2B5EF4-FFF2-40B4-BE49-F238E27FC236}">
                <a16:creationId xmlns:a16="http://schemas.microsoft.com/office/drawing/2014/main" id="{9F741543-2869-144B-D36E-2AAA708BFF1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86375"/>
            <a:ext cx="4320000" cy="5401989"/>
          </a:xfrm>
          <a:prstGeom prst="rect">
            <a:avLst/>
          </a:prstGeom>
        </p:spPr>
      </p:pic>
      <p:pic>
        <p:nvPicPr>
          <p:cNvPr id="6" name="Picture 5" descr="A screenshot of a graph&#10;&#10;Description automatically generated">
            <a:extLst>
              <a:ext uri="{FF2B5EF4-FFF2-40B4-BE49-F238E27FC236}">
                <a16:creationId xmlns:a16="http://schemas.microsoft.com/office/drawing/2014/main" id="{F240451A-3373-60A6-C81C-CE22529347B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650362" y="986375"/>
            <a:ext cx="4320000" cy="5401989"/>
          </a:xfrm>
          <a:prstGeom prst="rect">
            <a:avLst/>
          </a:prstGeom>
        </p:spPr>
      </p:pic>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This sector dashboard uses a combination of data published via the Office of National Statistics (ONS) and also utilises vacancy data via </a:t>
              </a:r>
              <a:r>
                <a:rPr lang="en-GB" kern="0" dirty="0">
                  <a:solidFill>
                    <a:srgbClr val="000000"/>
                  </a:solidFill>
                  <a:sym typeface="Avenir Heavy"/>
                  <a:hlinkClick r:id="rId2"/>
                </a:rPr>
                <a:t>Lightcast</a:t>
              </a:r>
              <a:endParaRPr lang="en-GB" kern="0" dirty="0">
                <a:solidFill>
                  <a:srgbClr val="000000"/>
                </a:solidFill>
                <a:sym typeface="Avenir Heavy"/>
              </a:endParaRPr>
            </a:p>
            <a:p>
              <a:pPr marL="285750" indent="-285750">
                <a:buFont typeface="Wingdings" panose="05000000000000000000" pitchFamily="2" charset="2"/>
                <a:buChar char="Ø"/>
              </a:pPr>
              <a:r>
                <a:rPr lang="en-GB" kern="0" dirty="0">
                  <a:solidFill>
                    <a:srgbClr val="000000"/>
                  </a:solidFill>
                  <a:sym typeface="Avenir Heavy"/>
                </a:rPr>
                <a:t>Lightcast is a global leader in labour market analytics. This dashboard primarily uses Lightcast job posting analytics and focuses on the Dorset LSIP area and trends over time </a:t>
              </a:r>
            </a:p>
            <a:p>
              <a:pPr marL="285750" indent="-285750">
                <a:buFont typeface="Wingdings" panose="05000000000000000000" pitchFamily="2" charset="2"/>
                <a:buChar char="Ø"/>
              </a:pPr>
              <a:r>
                <a:rPr lang="en-GB" kern="0" dirty="0">
                  <a:solidFill>
                    <a:srgbClr val="000000"/>
                  </a:solidFill>
                  <a:sym typeface="Avenir Heavy"/>
                </a:rPr>
                <a:t>It is important to note that the analysis here only reflects jobs that are posted online. It effectively ‘scrapes’ a range of job websites, alongside candidate profiles </a:t>
              </a:r>
            </a:p>
            <a:p>
              <a:pPr marL="285750" indent="-285750">
                <a:buFont typeface="Wingdings" panose="05000000000000000000" pitchFamily="2" charset="2"/>
                <a:buChar char="Ø"/>
              </a:pPr>
              <a:r>
                <a:rPr lang="en-GB" kern="0" dirty="0">
                  <a:solidFill>
                    <a:srgbClr val="000000"/>
                  </a:solidFill>
                  <a:sym typeface="Avenir Heavy"/>
                </a:rPr>
                <a:t>Lightcast uses sophisticated software to try remove duplicates i.e. jobs posted repeatedly, but recognises that this may remain an issue for some postings</a:t>
              </a:r>
            </a:p>
            <a:p>
              <a:pPr marL="285750" indent="-285750">
                <a:buFont typeface="Wingdings" panose="05000000000000000000" pitchFamily="2" charset="2"/>
                <a:buChar char="Ø"/>
              </a:pPr>
              <a:r>
                <a:rPr lang="en-GB" kern="0" dirty="0">
                  <a:solidFill>
                    <a:srgbClr val="000000"/>
                  </a:solidFill>
                  <a:sym typeface="Avenir Heavy"/>
                </a:rPr>
                <a:t>Because it captures online job postings only, it cannot capture informal job vacancies and recruitment. It is important to recognise that in some sectors such as construction recruitment tends to be more ‘informal’ and will not be reflected in the data here. This may also be more prevalent in small and micro businesses</a:t>
              </a:r>
            </a:p>
            <a:p>
              <a:pPr marL="285750" indent="-285750">
                <a:buFont typeface="Wingdings" panose="05000000000000000000" pitchFamily="2" charset="2"/>
                <a:buChar char="Ø"/>
              </a:pPr>
              <a:r>
                <a:rPr lang="en-GB" kern="0" dirty="0">
                  <a:solidFill>
                    <a:srgbClr val="000000"/>
                  </a:solidFill>
                  <a:sym typeface="Avenir Heavy"/>
                </a:rPr>
                <a:t>It is also important to note that the analysis attempts to differentiate between sectors and ‘occupational pathways’. That is, some of the requirements for certain skills do not necessarily occur in tightly defined sectors. For example, digital skills are important across a whole range of sectors, whilst many people working in construction do not necessarily work in the construction sector per. This utilises the </a:t>
              </a:r>
              <a:r>
                <a:rPr lang="en-GB" sz="1800" dirty="0">
                  <a:ea typeface="Times New Roman" panose="02020603050405020304" pitchFamily="18" charset="0"/>
                  <a:cs typeface="Times New Roman" panose="02020603050405020304" pitchFamily="18" charset="0"/>
                  <a:hlinkClick r:id="rId3"/>
                </a:rPr>
                <a:t>Lightcast Occupation Taxonomy</a:t>
              </a:r>
              <a:r>
                <a:rPr lang="en-GB" sz="1800" kern="0" dirty="0">
                  <a:solidFill>
                    <a:srgbClr val="000000"/>
                  </a:solidFill>
                  <a:ea typeface="Times New Roman" panose="02020603050405020304" pitchFamily="18" charset="0"/>
                  <a:cs typeface="Times New Roman" panose="02020603050405020304" pitchFamily="18" charset="0"/>
                  <a:sym typeface="Avenir Heavy"/>
                </a:rPr>
                <a:t> </a:t>
              </a:r>
              <a:r>
                <a:rPr lang="en-GB" kern="0" dirty="0">
                  <a:solidFill>
                    <a:srgbClr val="000000"/>
                  </a:solidFill>
                  <a:ea typeface="Times New Roman" panose="02020603050405020304" pitchFamily="18" charset="0"/>
                  <a:cs typeface="Times New Roman" panose="02020603050405020304" pitchFamily="18" charset="0"/>
                  <a:sym typeface="Avenir Heavy"/>
                </a:rPr>
                <a:t>– see later slide around definition</a:t>
              </a:r>
            </a:p>
            <a:p>
              <a:pPr marL="285750" indent="-285750">
                <a:buFont typeface="Wingdings" panose="05000000000000000000" pitchFamily="2" charset="2"/>
                <a:buChar char="Ø"/>
              </a:pPr>
              <a:r>
                <a:rPr lang="en-GB" kern="0" dirty="0">
                  <a:solidFill>
                    <a:srgbClr val="000000"/>
                  </a:solidFill>
                  <a:ea typeface="Times New Roman" panose="02020603050405020304" pitchFamily="18" charset="0"/>
                  <a:cs typeface="Times New Roman" panose="02020603050405020304" pitchFamily="18" charset="0"/>
                  <a:sym typeface="Avenir Heavy"/>
                </a:rPr>
                <a:t>Given there will be some short-term volatility in job posting data, the analysis here covers the period Jan 2022 to Sept 2023. This will serve to ‘smooth’ some of the data and for the use Dorset LSIP analysis – longer-term trends are important</a:t>
              </a:r>
            </a:p>
            <a:p>
              <a:pPr marL="285750" indent="-285750">
                <a:buFont typeface="Wingdings" panose="05000000000000000000" pitchFamily="2" charset="2"/>
                <a:buChar char="Ø"/>
              </a:pPr>
              <a:r>
                <a:rPr lang="en-GB" sz="1800" dirty="0"/>
                <a:t>Christchurch is defined within Lightcast as being in the Dorset Council area – this classification does not reflect the post-April 2019 Local Government restructure</a:t>
              </a:r>
              <a:endParaRPr lang="en-GB" kern="0" dirty="0">
                <a:solidFill>
                  <a:srgbClr val="000000"/>
                </a:solidFill>
                <a:ea typeface="Times New Roman" panose="02020603050405020304" pitchFamily="18" charset="0"/>
                <a:cs typeface="Times New Roman" panose="02020603050405020304" pitchFamily="18" charset="0"/>
                <a:sym typeface="Avenir Heavy"/>
              </a:endParaRPr>
            </a:p>
            <a:p>
              <a:pPr marL="285750" indent="-285750">
                <a:buFont typeface="Wingdings" panose="05000000000000000000" pitchFamily="2" charset="2"/>
                <a:buChar char="Ø"/>
              </a:pPr>
              <a:endParaRPr lang="en-GB" kern="0" dirty="0">
                <a:solidFill>
                  <a:srgbClr val="000000"/>
                </a:solidFill>
                <a:ea typeface="Times New Roman" panose="02020603050405020304" pitchFamily="18" charset="0"/>
                <a:cs typeface="Times New Roman" panose="02020603050405020304" pitchFamily="18" charset="0"/>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4"/>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Data notes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8150412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Definitions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3" name="TextBox 2">
            <a:extLst>
              <a:ext uri="{FF2B5EF4-FFF2-40B4-BE49-F238E27FC236}">
                <a16:creationId xmlns:a16="http://schemas.microsoft.com/office/drawing/2014/main" id="{67429545-3394-7CF1-C711-DF83900605B0}"/>
              </a:ext>
            </a:extLst>
          </p:cNvPr>
          <p:cNvSpPr txBox="1"/>
          <p:nvPr/>
        </p:nvSpPr>
        <p:spPr>
          <a:xfrm>
            <a:off x="251445" y="960458"/>
            <a:ext cx="5459242" cy="646331"/>
          </a:xfrm>
          <a:prstGeom prst="rect">
            <a:avLst/>
          </a:prstGeom>
          <a:noFill/>
        </p:spPr>
        <p:txBody>
          <a:bodyPr wrap="square" rtlCol="0">
            <a:spAutoFit/>
          </a:bodyPr>
          <a:lstStyle/>
          <a:p>
            <a:r>
              <a:rPr lang="en-GB" b="1" dirty="0"/>
              <a:t>Standard Industrial Classification (SIC) based approach </a:t>
            </a:r>
          </a:p>
          <a:p>
            <a:r>
              <a:rPr lang="en-GB" b="1" dirty="0"/>
              <a:t>– slides 4 and 5</a:t>
            </a:r>
          </a:p>
        </p:txBody>
      </p:sp>
      <p:sp>
        <p:nvSpPr>
          <p:cNvPr id="8" name="TextBox 7">
            <a:extLst>
              <a:ext uri="{FF2B5EF4-FFF2-40B4-BE49-F238E27FC236}">
                <a16:creationId xmlns:a16="http://schemas.microsoft.com/office/drawing/2014/main" id="{6BBE8D35-59B3-D112-96FD-A8AE7FC272AF}"/>
              </a:ext>
            </a:extLst>
          </p:cNvPr>
          <p:cNvSpPr txBox="1"/>
          <p:nvPr/>
        </p:nvSpPr>
        <p:spPr>
          <a:xfrm>
            <a:off x="7040654" y="968101"/>
            <a:ext cx="5459242" cy="369332"/>
          </a:xfrm>
          <a:prstGeom prst="rect">
            <a:avLst/>
          </a:prstGeom>
          <a:noFill/>
        </p:spPr>
        <p:txBody>
          <a:bodyPr wrap="square" rtlCol="0">
            <a:spAutoFit/>
          </a:bodyPr>
          <a:lstStyle/>
          <a:p>
            <a:r>
              <a:rPr lang="en-GB" b="1" dirty="0"/>
              <a:t>Lightcast occupational taxonomy – slides 10 to 14 </a:t>
            </a:r>
          </a:p>
        </p:txBody>
      </p:sp>
      <p:pic>
        <p:nvPicPr>
          <p:cNvPr id="4" name="Picture 3">
            <a:extLst>
              <a:ext uri="{FF2B5EF4-FFF2-40B4-BE49-F238E27FC236}">
                <a16:creationId xmlns:a16="http://schemas.microsoft.com/office/drawing/2014/main" id="{D2543614-B831-2409-C8CE-4FA396E91206}"/>
              </a:ext>
            </a:extLst>
          </p:cNvPr>
          <p:cNvPicPr>
            <a:picLocks noChangeAspect="1"/>
          </p:cNvPicPr>
          <p:nvPr/>
        </p:nvPicPr>
        <p:blipFill>
          <a:blip r:embed="rId3"/>
          <a:stretch>
            <a:fillRect/>
          </a:stretch>
        </p:blipFill>
        <p:spPr>
          <a:xfrm>
            <a:off x="324111" y="1606789"/>
            <a:ext cx="5162289" cy="2305050"/>
          </a:xfrm>
          <a:prstGeom prst="rect">
            <a:avLst/>
          </a:prstGeom>
        </p:spPr>
      </p:pic>
      <p:sp>
        <p:nvSpPr>
          <p:cNvPr id="5" name="TextBox 4">
            <a:extLst>
              <a:ext uri="{FF2B5EF4-FFF2-40B4-BE49-F238E27FC236}">
                <a16:creationId xmlns:a16="http://schemas.microsoft.com/office/drawing/2014/main" id="{C7DD76D7-310A-42A0-022D-C79A967FDB63}"/>
              </a:ext>
            </a:extLst>
          </p:cNvPr>
          <p:cNvSpPr txBox="1"/>
          <p:nvPr/>
        </p:nvSpPr>
        <p:spPr>
          <a:xfrm>
            <a:off x="324111" y="4204751"/>
            <a:ext cx="5811696" cy="369332"/>
          </a:xfrm>
          <a:prstGeom prst="rect">
            <a:avLst/>
          </a:prstGeom>
          <a:noFill/>
        </p:spPr>
        <p:txBody>
          <a:bodyPr wrap="square" rtlCol="0">
            <a:spAutoFit/>
          </a:bodyPr>
          <a:lstStyle/>
          <a:p>
            <a:r>
              <a:rPr lang="en-GB" b="1" dirty="0"/>
              <a:t>Working Futures analysis – slide 6 </a:t>
            </a:r>
          </a:p>
        </p:txBody>
      </p:sp>
      <p:pic>
        <p:nvPicPr>
          <p:cNvPr id="7" name="Picture 6">
            <a:extLst>
              <a:ext uri="{FF2B5EF4-FFF2-40B4-BE49-F238E27FC236}">
                <a16:creationId xmlns:a16="http://schemas.microsoft.com/office/drawing/2014/main" id="{242BB489-651E-D6A7-ACC2-C676305812A2}"/>
              </a:ext>
            </a:extLst>
          </p:cNvPr>
          <p:cNvPicPr>
            <a:picLocks noChangeAspect="1"/>
          </p:cNvPicPr>
          <p:nvPr/>
        </p:nvPicPr>
        <p:blipFill>
          <a:blip r:embed="rId4"/>
          <a:stretch>
            <a:fillRect/>
          </a:stretch>
        </p:blipFill>
        <p:spPr>
          <a:xfrm>
            <a:off x="7098173" y="1453024"/>
            <a:ext cx="4048125" cy="3257550"/>
          </a:xfrm>
          <a:prstGeom prst="rect">
            <a:avLst/>
          </a:prstGeom>
        </p:spPr>
      </p:pic>
      <p:pic>
        <p:nvPicPr>
          <p:cNvPr id="9" name="Picture 8">
            <a:extLst>
              <a:ext uri="{FF2B5EF4-FFF2-40B4-BE49-F238E27FC236}">
                <a16:creationId xmlns:a16="http://schemas.microsoft.com/office/drawing/2014/main" id="{185168E7-58FA-F1F2-3EE8-497F2DB4F73B}"/>
              </a:ext>
            </a:extLst>
          </p:cNvPr>
          <p:cNvPicPr>
            <a:picLocks noChangeAspect="1"/>
          </p:cNvPicPr>
          <p:nvPr/>
        </p:nvPicPr>
        <p:blipFill>
          <a:blip r:embed="rId5"/>
          <a:stretch>
            <a:fillRect/>
          </a:stretch>
        </p:blipFill>
        <p:spPr>
          <a:xfrm>
            <a:off x="324111" y="4642066"/>
            <a:ext cx="4581525" cy="590550"/>
          </a:xfrm>
          <a:prstGeom prst="rect">
            <a:avLst/>
          </a:prstGeom>
        </p:spPr>
      </p:pic>
    </p:spTree>
    <p:extLst>
      <p:ext uri="{BB962C8B-B14F-4D97-AF65-F5344CB8AC3E}">
        <p14:creationId xmlns:p14="http://schemas.microsoft.com/office/powerpoint/2010/main" val="20777705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Agritech - overview</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338588" y="6227371"/>
            <a:ext cx="9428410" cy="646331"/>
          </a:xfrm>
          <a:prstGeom prst="rect">
            <a:avLst/>
          </a:prstGeom>
          <a:noFill/>
        </p:spPr>
        <p:txBody>
          <a:bodyPr wrap="square" rtlCol="0">
            <a:spAutoFit/>
          </a:bodyPr>
          <a:lstStyle/>
          <a:p>
            <a:r>
              <a:rPr lang="en-GB" sz="1200" dirty="0">
                <a:solidFill>
                  <a:schemeClr val="bg1">
                    <a:lumMod val="50000"/>
                  </a:schemeClr>
                </a:solidFill>
              </a:rPr>
              <a:t>Source: ONS (Business Register and Employment Survey and UK Business Counts)</a:t>
            </a:r>
          </a:p>
          <a:p>
            <a:r>
              <a:rPr lang="en-GB" sz="1200" dirty="0">
                <a:solidFill>
                  <a:schemeClr val="bg1">
                    <a:lumMod val="50000"/>
                  </a:schemeClr>
                </a:solidFill>
              </a:rPr>
              <a:t>* All figures are rounded to avoid disclosure. Values may be rounded down to zero and so all zeros are not necessarily true zeros</a:t>
            </a:r>
          </a:p>
          <a:p>
            <a:endParaRPr lang="en-GB" sz="1200" dirty="0">
              <a:solidFill>
                <a:schemeClr val="bg1">
                  <a:lumMod val="50000"/>
                </a:schemeClr>
              </a:solidFill>
            </a:endParaRPr>
          </a:p>
        </p:txBody>
      </p:sp>
      <p:sp>
        <p:nvSpPr>
          <p:cNvPr id="6" name="TextBox 5">
            <a:extLst>
              <a:ext uri="{FF2B5EF4-FFF2-40B4-BE49-F238E27FC236}">
                <a16:creationId xmlns:a16="http://schemas.microsoft.com/office/drawing/2014/main" id="{B97B7514-274F-436F-C63E-63D179C62DBF}"/>
              </a:ext>
            </a:extLst>
          </p:cNvPr>
          <p:cNvSpPr txBox="1"/>
          <p:nvPr/>
        </p:nvSpPr>
        <p:spPr>
          <a:xfrm>
            <a:off x="5089236" y="3749964"/>
            <a:ext cx="6930236" cy="2585323"/>
          </a:xfrm>
          <a:prstGeom prst="rect">
            <a:avLst/>
          </a:prstGeom>
          <a:noFill/>
        </p:spPr>
        <p:txBody>
          <a:bodyPr wrap="square" rtlCol="0">
            <a:spAutoFit/>
          </a:bodyPr>
          <a:lstStyle/>
          <a:p>
            <a:r>
              <a:rPr lang="en-GB" dirty="0"/>
              <a:t>Agritech is a difficult sector to define (effectively it means the use of technology within agriculture), and more difficult in building a picture with regards to data. However, based on a definition that encapsulates innovation-heavy activities such as agrochemicals, R&amp;D in biotechnology, alongside more ‘traditional’ agricultural activities – the data suggests that after rising steadily employment may have dipped between 2021 and 2022. The sector is dominated by small and micro businesses, with the majority of businesses employing fewer than 10 people.</a:t>
            </a:r>
          </a:p>
        </p:txBody>
      </p:sp>
      <p:pic>
        <p:nvPicPr>
          <p:cNvPr id="2" name="Picture 1">
            <a:extLst>
              <a:ext uri="{FF2B5EF4-FFF2-40B4-BE49-F238E27FC236}">
                <a16:creationId xmlns:a16="http://schemas.microsoft.com/office/drawing/2014/main" id="{48350189-9FFF-6267-7C1A-DEF7A869AD28}"/>
              </a:ext>
            </a:extLst>
          </p:cNvPr>
          <p:cNvPicPr>
            <a:picLocks/>
          </p:cNvPicPr>
          <p:nvPr/>
        </p:nvPicPr>
        <p:blipFill>
          <a:blip r:embed="rId3"/>
          <a:stretch>
            <a:fillRect/>
          </a:stretch>
        </p:blipFill>
        <p:spPr>
          <a:xfrm>
            <a:off x="338588" y="3644126"/>
            <a:ext cx="4320000" cy="2520000"/>
          </a:xfrm>
          <a:prstGeom prst="rect">
            <a:avLst/>
          </a:prstGeom>
        </p:spPr>
      </p:pic>
      <p:pic>
        <p:nvPicPr>
          <p:cNvPr id="3" name="Picture 2">
            <a:extLst>
              <a:ext uri="{FF2B5EF4-FFF2-40B4-BE49-F238E27FC236}">
                <a16:creationId xmlns:a16="http://schemas.microsoft.com/office/drawing/2014/main" id="{70EADAE8-266A-1AEB-5E31-E7911BE2488B}"/>
              </a:ext>
            </a:extLst>
          </p:cNvPr>
          <p:cNvPicPr>
            <a:picLocks/>
          </p:cNvPicPr>
          <p:nvPr/>
        </p:nvPicPr>
        <p:blipFill>
          <a:blip r:embed="rId4"/>
          <a:stretch>
            <a:fillRect/>
          </a:stretch>
        </p:blipFill>
        <p:spPr>
          <a:xfrm>
            <a:off x="338588" y="934681"/>
            <a:ext cx="4320000" cy="2520000"/>
          </a:xfrm>
          <a:prstGeom prst="rect">
            <a:avLst/>
          </a:prstGeom>
        </p:spPr>
      </p:pic>
      <p:pic>
        <p:nvPicPr>
          <p:cNvPr id="8" name="Picture 7">
            <a:extLst>
              <a:ext uri="{FF2B5EF4-FFF2-40B4-BE49-F238E27FC236}">
                <a16:creationId xmlns:a16="http://schemas.microsoft.com/office/drawing/2014/main" id="{7DB6D528-CF5C-793C-FA27-542FDED27A77}"/>
              </a:ext>
            </a:extLst>
          </p:cNvPr>
          <p:cNvPicPr>
            <a:picLocks/>
          </p:cNvPicPr>
          <p:nvPr/>
        </p:nvPicPr>
        <p:blipFill>
          <a:blip r:embed="rId5"/>
          <a:stretch>
            <a:fillRect/>
          </a:stretch>
        </p:blipFill>
        <p:spPr>
          <a:xfrm>
            <a:off x="5089236" y="952431"/>
            <a:ext cx="4320000" cy="2520000"/>
          </a:xfrm>
          <a:prstGeom prst="rect">
            <a:avLst/>
          </a:prstGeom>
        </p:spPr>
      </p:pic>
    </p:spTree>
    <p:extLst>
      <p:ext uri="{BB962C8B-B14F-4D97-AF65-F5344CB8AC3E}">
        <p14:creationId xmlns:p14="http://schemas.microsoft.com/office/powerpoint/2010/main" val="41894518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Agritech – overview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303363"/>
            <a:ext cx="7149256" cy="276999"/>
          </a:xfrm>
          <a:prstGeom prst="rect">
            <a:avLst/>
          </a:prstGeom>
          <a:noFill/>
        </p:spPr>
        <p:txBody>
          <a:bodyPr wrap="square" rtlCol="0">
            <a:spAutoFit/>
          </a:bodyPr>
          <a:lstStyle/>
          <a:p>
            <a:r>
              <a:rPr lang="en-GB" sz="1200" dirty="0">
                <a:solidFill>
                  <a:schemeClr val="bg1">
                    <a:lumMod val="50000"/>
                  </a:schemeClr>
                </a:solidFill>
              </a:rPr>
              <a:t>Source: ONS (Sub-regional (Balanced) Gross Value Added)</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800767"/>
          </a:xfrm>
          <a:prstGeom prst="rect">
            <a:avLst/>
          </a:prstGeom>
          <a:noFill/>
        </p:spPr>
        <p:txBody>
          <a:bodyPr wrap="square" rtlCol="0">
            <a:spAutoFit/>
          </a:bodyPr>
          <a:lstStyle/>
          <a:p>
            <a:r>
              <a:rPr lang="en-GB" sz="1600" dirty="0"/>
              <a:t>As would be expected, the (broad) agricultural sector (which includes forestry and fishing) is much larger in Dorset County than in BCP – reflecting the rural/urban characteristics of both areas (top left chart). What is marked is that the sector has experience a steady decline over the past 10-15 years in terms of output. In terms of output (as measured by Gross Value Added) it is a smaller sector than 10-15 years ago. This decline in output is relatively marked. </a:t>
            </a:r>
          </a:p>
          <a:p>
            <a:endParaRPr lang="en-GB" sz="1600" dirty="0"/>
          </a:p>
          <a:p>
            <a:r>
              <a:rPr lang="en-GB" sz="1600" dirty="0"/>
              <a:t>Consequently, it has not played a significant part in overall economic growth across the Dorset LSIP area (above right chart), although obviously it plays a fundamental wider societal role i.e. food production, environmental protection and enhancement etc.</a:t>
            </a:r>
          </a:p>
        </p:txBody>
      </p:sp>
      <p:pic>
        <p:nvPicPr>
          <p:cNvPr id="2" name="Picture 1">
            <a:extLst>
              <a:ext uri="{FF2B5EF4-FFF2-40B4-BE49-F238E27FC236}">
                <a16:creationId xmlns:a16="http://schemas.microsoft.com/office/drawing/2014/main" id="{E927ECE5-22F6-A04C-2782-59222A7424FE}"/>
              </a:ext>
            </a:extLst>
          </p:cNvPr>
          <p:cNvPicPr>
            <a:picLocks/>
          </p:cNvPicPr>
          <p:nvPr/>
        </p:nvPicPr>
        <p:blipFill>
          <a:blip r:embed="rId3"/>
          <a:stretch>
            <a:fillRect/>
          </a:stretch>
        </p:blipFill>
        <p:spPr>
          <a:xfrm>
            <a:off x="4939168" y="972996"/>
            <a:ext cx="4320000" cy="2520000"/>
          </a:xfrm>
          <a:prstGeom prst="rect">
            <a:avLst/>
          </a:prstGeom>
        </p:spPr>
      </p:pic>
      <p:pic>
        <p:nvPicPr>
          <p:cNvPr id="8" name="Picture 7">
            <a:extLst>
              <a:ext uri="{FF2B5EF4-FFF2-40B4-BE49-F238E27FC236}">
                <a16:creationId xmlns:a16="http://schemas.microsoft.com/office/drawing/2014/main" id="{8808E94E-15BC-FE05-6A12-A21918B5B976}"/>
              </a:ext>
            </a:extLst>
          </p:cNvPr>
          <p:cNvPicPr>
            <a:picLocks/>
          </p:cNvPicPr>
          <p:nvPr/>
        </p:nvPicPr>
        <p:blipFill>
          <a:blip r:embed="rId4"/>
          <a:stretch>
            <a:fillRect/>
          </a:stretch>
        </p:blipFill>
        <p:spPr>
          <a:xfrm>
            <a:off x="286714" y="3690956"/>
            <a:ext cx="4320000" cy="2520000"/>
          </a:xfrm>
          <a:prstGeom prst="rect">
            <a:avLst/>
          </a:prstGeom>
        </p:spPr>
      </p:pic>
      <p:pic>
        <p:nvPicPr>
          <p:cNvPr id="9" name="Picture 8">
            <a:extLst>
              <a:ext uri="{FF2B5EF4-FFF2-40B4-BE49-F238E27FC236}">
                <a16:creationId xmlns:a16="http://schemas.microsoft.com/office/drawing/2014/main" id="{9BEF0951-CCA3-7736-424B-7A3BCBED92EC}"/>
              </a:ext>
            </a:extLst>
          </p:cNvPr>
          <p:cNvPicPr>
            <a:picLocks/>
          </p:cNvPicPr>
          <p:nvPr/>
        </p:nvPicPr>
        <p:blipFill>
          <a:blip r:embed="rId5"/>
          <a:stretch>
            <a:fillRect/>
          </a:stretch>
        </p:blipFill>
        <p:spPr>
          <a:xfrm>
            <a:off x="286714" y="915434"/>
            <a:ext cx="4320000" cy="2520000"/>
          </a:xfrm>
          <a:prstGeom prst="rect">
            <a:avLst/>
          </a:prstGeom>
        </p:spPr>
      </p:pic>
    </p:spTree>
    <p:extLst>
      <p:ext uri="{BB962C8B-B14F-4D97-AF65-F5344CB8AC3E}">
        <p14:creationId xmlns:p14="http://schemas.microsoft.com/office/powerpoint/2010/main" val="29445514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Agritech – future projections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443731" y="6199855"/>
            <a:ext cx="7149256" cy="276999"/>
          </a:xfrm>
          <a:prstGeom prst="rect">
            <a:avLst/>
          </a:prstGeom>
          <a:noFill/>
        </p:spPr>
        <p:txBody>
          <a:bodyPr wrap="square" rtlCol="0">
            <a:spAutoFit/>
          </a:bodyPr>
          <a:lstStyle/>
          <a:p>
            <a:r>
              <a:rPr lang="en-GB" sz="1200" dirty="0">
                <a:solidFill>
                  <a:schemeClr val="bg1">
                    <a:lumMod val="50000"/>
                  </a:schemeClr>
                </a:solidFill>
              </a:rPr>
              <a:t>Source: Working Futures 2020-2035</a:t>
            </a:r>
          </a:p>
        </p:txBody>
      </p:sp>
      <p:sp>
        <p:nvSpPr>
          <p:cNvPr id="6" name="TextBox 5">
            <a:extLst>
              <a:ext uri="{FF2B5EF4-FFF2-40B4-BE49-F238E27FC236}">
                <a16:creationId xmlns:a16="http://schemas.microsoft.com/office/drawing/2014/main" id="{B97B7514-274F-436F-C63E-63D179C62DBF}"/>
              </a:ext>
            </a:extLst>
          </p:cNvPr>
          <p:cNvSpPr txBox="1"/>
          <p:nvPr/>
        </p:nvSpPr>
        <p:spPr>
          <a:xfrm>
            <a:off x="4752300" y="969927"/>
            <a:ext cx="7149256" cy="5016758"/>
          </a:xfrm>
          <a:prstGeom prst="rect">
            <a:avLst/>
          </a:prstGeom>
          <a:noFill/>
        </p:spPr>
        <p:txBody>
          <a:bodyPr wrap="square" rtlCol="0">
            <a:spAutoFit/>
          </a:bodyPr>
          <a:lstStyle/>
          <a:p>
            <a:r>
              <a:rPr lang="en-GB" sz="1600" dirty="0"/>
              <a:t>The latest Labour Market and Skills projections produced through the Working Futures programme - covering the period 2020-2035 and the first produced in a post-Covid environment – projects that overall employment in agriculture will marginally increase over the 10-15 years. The data presented here is at a national (England) level. </a:t>
            </a:r>
          </a:p>
          <a:p>
            <a:endParaRPr lang="en-GB" sz="1600" dirty="0"/>
          </a:p>
          <a:p>
            <a:r>
              <a:rPr lang="en-GB" sz="1600" dirty="0"/>
              <a:t>The projections expect employment to slightly increase in agriculture and land-based industries over the next 10-15 years, this reverses the historical reduction in jobs over the longer term. The projections are that most jobs will remain in skilled trade occupations (in terms of broad occupational groups).</a:t>
            </a:r>
          </a:p>
          <a:p>
            <a:endParaRPr lang="en-GB" sz="1600" dirty="0"/>
          </a:p>
          <a:p>
            <a:r>
              <a:rPr lang="en-GB" sz="1600" dirty="0"/>
              <a:t>The projections are intended to provide a statistical foundation for reflection and debate among all those with an interest in the demand for and supply of skills. They are produced because historical evidence shows that changing patterns of employment by sector and occupation tend to largely dominated by longer-term trends rather than the cyclical position of the economy or short-term impacts. However, it is obvious that these projections are subject to high degrees of uncertainty and therefore we would urge careful interpretation of these projections. They are intended as a starting point for further analysis rather than a projection of what is most likely to happen. They represent one possible future.</a:t>
            </a:r>
          </a:p>
        </p:txBody>
      </p:sp>
      <p:pic>
        <p:nvPicPr>
          <p:cNvPr id="4" name="Picture 3">
            <a:extLst>
              <a:ext uri="{FF2B5EF4-FFF2-40B4-BE49-F238E27FC236}">
                <a16:creationId xmlns:a16="http://schemas.microsoft.com/office/drawing/2014/main" id="{C86A6D35-6A7B-4D47-D4BC-C9967B28B1FA}"/>
              </a:ext>
            </a:extLst>
          </p:cNvPr>
          <p:cNvPicPr>
            <a:picLocks/>
          </p:cNvPicPr>
          <p:nvPr/>
        </p:nvPicPr>
        <p:blipFill>
          <a:blip r:embed="rId3"/>
          <a:stretch>
            <a:fillRect/>
          </a:stretch>
        </p:blipFill>
        <p:spPr>
          <a:xfrm>
            <a:off x="251445" y="3611580"/>
            <a:ext cx="4320000" cy="2520000"/>
          </a:xfrm>
          <a:prstGeom prst="rect">
            <a:avLst/>
          </a:prstGeom>
        </p:spPr>
      </p:pic>
      <p:pic>
        <p:nvPicPr>
          <p:cNvPr id="3" name="Picture 2">
            <a:extLst>
              <a:ext uri="{FF2B5EF4-FFF2-40B4-BE49-F238E27FC236}">
                <a16:creationId xmlns:a16="http://schemas.microsoft.com/office/drawing/2014/main" id="{9B6D9367-1BE9-34D0-B46C-8BFD25B8FB3F}"/>
              </a:ext>
            </a:extLst>
          </p:cNvPr>
          <p:cNvPicPr>
            <a:picLocks/>
          </p:cNvPicPr>
          <p:nvPr/>
        </p:nvPicPr>
        <p:blipFill>
          <a:blip r:embed="rId4"/>
          <a:stretch>
            <a:fillRect/>
          </a:stretch>
        </p:blipFill>
        <p:spPr>
          <a:xfrm>
            <a:off x="251445" y="959590"/>
            <a:ext cx="4320000" cy="2520000"/>
          </a:xfrm>
          <a:prstGeom prst="rect">
            <a:avLst/>
          </a:prstGeom>
        </p:spPr>
      </p:pic>
    </p:spTree>
    <p:extLst>
      <p:ext uri="{BB962C8B-B14F-4D97-AF65-F5344CB8AC3E}">
        <p14:creationId xmlns:p14="http://schemas.microsoft.com/office/powerpoint/2010/main" val="234921191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693433"/>
            <a:chOff x="-21576184" y="0"/>
            <a:chExt cx="33771361" cy="3759723"/>
          </a:xfrm>
        </p:grpSpPr>
        <p:sp>
          <p:nvSpPr>
            <p:cNvPr id="118" name="Rectangle"/>
            <p:cNvSpPr/>
            <p:nvPr/>
          </p:nvSpPr>
          <p:spPr>
            <a:xfrm>
              <a:off x="-21576184" y="0"/>
              <a:ext cx="33771361" cy="3759723"/>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r>
                <a:rPr kumimoji="0" lang="en-GB" b="0" i="0" u="none" strike="noStrike" kern="0" cap="none" spc="0" normalizeH="0" baseline="0" noProof="0" dirty="0">
                  <a:ln>
                    <a:noFill/>
                  </a:ln>
                  <a:solidFill>
                    <a:srgbClr val="000000"/>
                  </a:solidFill>
                  <a:effectLst/>
                  <a:uLnTx/>
                  <a:uFillTx/>
                  <a:sym typeface="Avenir Heavy"/>
                </a:rPr>
                <a:t>The top issues for skills development in sector have been grouped into:</a:t>
              </a:r>
            </a:p>
            <a:p>
              <a:pPr marL="285750" indent="-285750" algn="l">
                <a:buFont typeface="Wingdings" panose="05000000000000000000" pitchFamily="2" charset="2"/>
                <a:buChar char="Ø"/>
              </a:pPr>
              <a:endParaRPr lang="en-GB" kern="0" dirty="0">
                <a:solidFill>
                  <a:srgbClr val="000000"/>
                </a:solidFill>
                <a:sym typeface="Avenir Heavy"/>
              </a:endParaRPr>
            </a:p>
            <a:p>
              <a:pPr algn="l"/>
              <a:r>
                <a:rPr kumimoji="0" lang="en-GB" b="0" i="0" u="none" strike="noStrike" kern="0" cap="none" spc="0" normalizeH="0" baseline="0" noProof="0" dirty="0">
                  <a:ln>
                    <a:noFill/>
                  </a:ln>
                  <a:solidFill>
                    <a:srgbClr val="000000"/>
                  </a:solidFill>
                  <a:effectLst/>
                  <a:uLnTx/>
                  <a:uFillTx/>
                  <a:sym typeface="Avenir Heavy"/>
                </a:rPr>
                <a:t>1)   </a:t>
              </a:r>
              <a:r>
                <a:rPr kumimoji="0" lang="en-GB" b="1" i="0" u="none" strike="noStrike" kern="0" cap="none" spc="0" normalizeH="0" baseline="0" noProof="0" dirty="0">
                  <a:ln>
                    <a:noFill/>
                  </a:ln>
                  <a:solidFill>
                    <a:srgbClr val="000000"/>
                  </a:solidFill>
                  <a:effectLst/>
                  <a:uLnTx/>
                  <a:uFillTx/>
                  <a:sym typeface="Avenir Heavy"/>
                </a:rPr>
                <a:t>Labour substitution through automation:</a:t>
              </a:r>
            </a:p>
            <a:p>
              <a:pPr marL="1200150" lvl="2" indent="-285750">
                <a:buFontTx/>
                <a:buChar char="-"/>
              </a:pPr>
              <a:r>
                <a:rPr kumimoji="0" lang="en-GB" b="0" i="0" u="none" strike="noStrike" kern="0" cap="none" spc="0" normalizeH="0" baseline="0" noProof="0" dirty="0">
                  <a:ln>
                    <a:noFill/>
                  </a:ln>
                  <a:solidFill>
                    <a:srgbClr val="000000"/>
                  </a:solidFill>
                  <a:effectLst/>
                  <a:uLnTx/>
                  <a:uFillTx/>
                  <a:sym typeface="Avenir Heavy"/>
                </a:rPr>
                <a:t>skills for engineering, soft robotics, AI and data are growing in importance and more supply will be needed to meet industry needs</a:t>
              </a:r>
            </a:p>
            <a:p>
              <a:pPr marL="1200150" lvl="2" indent="-285750">
                <a:buFontTx/>
                <a:buChar char="-"/>
              </a:pPr>
              <a:r>
                <a:rPr lang="en-GB" kern="0" dirty="0">
                  <a:solidFill>
                    <a:srgbClr val="000000"/>
                  </a:solidFill>
                  <a:sym typeface="Avenir Heavy"/>
                </a:rPr>
                <a:t>An agile workforce with higher levels of technical skills</a:t>
              </a:r>
            </a:p>
            <a:p>
              <a:pPr marL="1200150" lvl="2" indent="-285750">
                <a:buFontTx/>
                <a:buChar char="-"/>
              </a:pPr>
              <a:r>
                <a:rPr kumimoji="0" lang="en-GB" b="0" i="0" u="none" strike="noStrike" kern="0" cap="none" spc="0" normalizeH="0" baseline="0" noProof="0" dirty="0">
                  <a:ln>
                    <a:noFill/>
                  </a:ln>
                  <a:solidFill>
                    <a:srgbClr val="000000"/>
                  </a:solidFill>
                  <a:effectLst/>
                  <a:uLnTx/>
                  <a:uFillTx/>
                  <a:sym typeface="Avenir Heavy"/>
                </a:rPr>
                <a:t>Applied research and skills in new </a:t>
              </a:r>
              <a:r>
                <a:rPr lang="en-GB" kern="0" dirty="0">
                  <a:solidFill>
                    <a:srgbClr val="000000"/>
                  </a:solidFill>
                  <a:sym typeface="Avenir Heavy"/>
                </a:rPr>
                <a:t>disciplines</a:t>
              </a:r>
              <a:endParaRPr kumimoji="0" lang="en-GB"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endParaRPr lang="en-GB" b="0" i="0" u="none" strike="noStrike" baseline="0" dirty="0">
                <a:solidFill>
                  <a:srgbClr val="000000"/>
                </a:solidFill>
              </a:endParaRPr>
            </a:p>
            <a:p>
              <a:pPr marL="342900" indent="-342900" algn="l">
                <a:buAutoNum type="arabicParenR" startAt="2"/>
              </a:pPr>
              <a:r>
                <a:rPr lang="en-GB" b="1" i="0" u="none" strike="noStrike" baseline="0" dirty="0">
                  <a:solidFill>
                    <a:srgbClr val="000000"/>
                  </a:solidFill>
                </a:rPr>
                <a:t>Meeting existing skills shortages in industry:</a:t>
              </a:r>
            </a:p>
            <a:p>
              <a:pPr algn="l"/>
              <a:r>
                <a:rPr lang="en-GB" dirty="0">
                  <a:solidFill>
                    <a:srgbClr val="000000"/>
                  </a:solidFill>
                </a:rPr>
                <a:t>	- The industry has had a historical reliance on inward migration. There remains a continued challenge for 	employers in meeting basic skills. Employers report problems with a lack of ‘practical’ focus in new recruits 	and 	would like to see short technical courses for the existing workforce in the winter</a:t>
              </a:r>
            </a:p>
            <a:p>
              <a:pPr algn="l"/>
              <a:endParaRPr lang="en-GB" b="0" i="0" u="none" strike="noStrike" baseline="0" dirty="0">
                <a:solidFill>
                  <a:srgbClr val="000000"/>
                </a:solidFill>
              </a:endParaRPr>
            </a:p>
            <a:p>
              <a:pPr marL="342900" indent="-342900" algn="l">
                <a:buAutoNum type="arabicParenR" startAt="3"/>
              </a:pPr>
              <a:r>
                <a:rPr lang="en-GB" b="1" dirty="0">
                  <a:solidFill>
                    <a:srgbClr val="000000"/>
                  </a:solidFill>
                </a:rPr>
                <a:t>Meeting the demand for research and development staff:</a:t>
              </a:r>
            </a:p>
            <a:p>
              <a:pPr algn="l"/>
              <a:r>
                <a:rPr lang="en-GB" b="0" i="0" u="none" strike="noStrike" baseline="0" dirty="0">
                  <a:solidFill>
                    <a:srgbClr val="000000"/>
                  </a:solidFill>
                </a:rPr>
                <a:t>	- Shortages in these areas and the ability to attract talent been accentuated post-Brexit</a:t>
              </a: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285750" indent="-285750" algn="l">
                <a:buFont typeface="Wingdings" panose="05000000000000000000" pitchFamily="2" charset="2"/>
                <a:buChar char="Ø"/>
              </a:pPr>
              <a:endParaRPr lang="en-GB" sz="1800" b="0" i="0" u="none" strike="noStrike" baseline="0" dirty="0">
                <a:solidFill>
                  <a:srgbClr val="000000"/>
                </a:solidFill>
                <a:latin typeface="Palatino Linotype" panose="02040502050505030304" pitchFamily="18" charset="0"/>
              </a:endParaRPr>
            </a:p>
            <a:p>
              <a:pPr marL="342900" marR="0" lvl="0" indent="-342900" algn="l" defTabSz="914400" rtl="0" eaLnBrk="1" fontAlgn="auto" latinLnBrk="0" hangingPunct="0">
                <a:lnSpc>
                  <a:spcPct val="100000"/>
                </a:lnSpc>
                <a:spcBef>
                  <a:spcPts val="1200"/>
                </a:spcBef>
                <a:spcAft>
                  <a:spcPts val="0"/>
                </a:spcAft>
                <a:buClrTx/>
                <a:buSzTx/>
                <a:buFont typeface="Wingdings" panose="05000000000000000000" pitchFamily="2" charset="2"/>
                <a:buChar char="Ø"/>
                <a:tabLst/>
                <a:defRPr sz="3000">
                  <a:latin typeface="Avenir Heavy"/>
                  <a:ea typeface="Avenir Heavy"/>
                  <a:cs typeface="Avenir Heavy"/>
                  <a:sym typeface="Avenir Heavy"/>
                </a:defRPr>
              </a:pPr>
              <a:endParaRPr kumimoji="0" sz="1600" b="0" i="0" u="none" strike="noStrike" kern="0" cap="none" spc="0" normalizeH="0" baseline="0" noProof="0" dirty="0">
                <a:ln>
                  <a:noFill/>
                </a:ln>
                <a:solidFill>
                  <a:srgbClr val="000000"/>
                </a:solidFill>
                <a:effectLst/>
                <a:uLnTx/>
                <a:uFillTx/>
                <a:latin typeface="Avenir Heavy"/>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862513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Agritech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42505355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693433"/>
            <a:chOff x="-21576184" y="0"/>
            <a:chExt cx="33771361" cy="3759723"/>
          </a:xfrm>
        </p:grpSpPr>
        <p:sp>
          <p:nvSpPr>
            <p:cNvPr id="118" name="Rectangle"/>
            <p:cNvSpPr/>
            <p:nvPr/>
          </p:nvSpPr>
          <p:spPr>
            <a:xfrm>
              <a:off x="-21576184" y="0"/>
              <a:ext cx="33771361" cy="3759723"/>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r>
                <a:rPr lang="en-GB" sz="1800" b="0" i="0" u="none" strike="noStrike" baseline="0" dirty="0">
                  <a:solidFill>
                    <a:srgbClr val="000000"/>
                  </a:solidFill>
                </a:rPr>
                <a:t>4)  </a:t>
              </a:r>
              <a:r>
                <a:rPr lang="en-GB" sz="1800" b="1" i="0" u="none" strike="noStrike" baseline="0" dirty="0">
                  <a:solidFill>
                    <a:srgbClr val="000000"/>
                  </a:solidFill>
                </a:rPr>
                <a:t>Young people and progression:</a:t>
              </a:r>
            </a:p>
            <a:p>
              <a:pPr marL="742950" lvl="1" indent="-285750">
                <a:buFontTx/>
                <a:buChar char="-"/>
              </a:pPr>
              <a:r>
                <a:rPr lang="en-GB" b="0" i="0" u="none" strike="noStrike" baseline="0" dirty="0">
                  <a:solidFill>
                    <a:srgbClr val="000000"/>
                  </a:solidFill>
                </a:rPr>
                <a:t>Recognised challenges in equipping young people for entry level jobs in the industry, given the problems created by the rapid increase in ‘tickets’ needed. Industry struggling with developing appropriate models into industry, particularly within HE. Employers feel industry needs to work with training providers to link into schools, develop internships and other innovative models to develop experience</a:t>
              </a:r>
            </a:p>
            <a:p>
              <a:pPr lvl="1"/>
              <a:endParaRPr lang="en-GB" dirty="0">
                <a:solidFill>
                  <a:srgbClr val="000000"/>
                </a:solidFill>
              </a:endParaRPr>
            </a:p>
            <a:p>
              <a:pPr marL="342900" lvl="1" indent="-342900">
                <a:buAutoNum type="arabicParenR" startAt="5"/>
              </a:pPr>
              <a:r>
                <a:rPr lang="en-GB" b="1" dirty="0">
                  <a:solidFill>
                    <a:srgbClr val="000000"/>
                  </a:solidFill>
                  <a:sym typeface="Avenir Heavy"/>
                </a:rPr>
                <a:t>Attracting talent to the industry:</a:t>
              </a:r>
            </a:p>
            <a:p>
              <a:pPr marL="0" lvl="1"/>
              <a:r>
                <a:rPr lang="en-GB" dirty="0">
                  <a:solidFill>
                    <a:srgbClr val="000000"/>
                  </a:solidFill>
                  <a:sym typeface="Avenir Heavy"/>
                </a:rPr>
                <a:t>        -     	The image of the industry remains an issue in terms of attracting new staff, either as young people or career changers     	later in life. Employers also recognise industry needs to address working conditions and improve rewards</a:t>
              </a:r>
            </a:p>
            <a:p>
              <a:pPr marL="0" lvl="1"/>
              <a:endParaRPr lang="en-GB" dirty="0">
                <a:solidFill>
                  <a:srgbClr val="000000"/>
                </a:solidFill>
                <a:sym typeface="Avenir Heavy"/>
              </a:endParaRPr>
            </a:p>
            <a:p>
              <a:pPr marL="0" lvl="1"/>
              <a:endParaRPr lang="en-GB" dirty="0">
                <a:solidFill>
                  <a:srgbClr val="000000"/>
                </a:solidFill>
                <a:sym typeface="Avenir Heavy"/>
              </a:endParaRPr>
            </a:p>
            <a:p>
              <a:pPr marL="342900" lvl="1" indent="-342900">
                <a:buAutoNum type="arabicParenR" startAt="6"/>
              </a:pPr>
              <a:r>
                <a:rPr lang="en-GB" b="1" dirty="0">
                  <a:solidFill>
                    <a:srgbClr val="000000"/>
                  </a:solidFill>
                  <a:sym typeface="Avenir Heavy"/>
                </a:rPr>
                <a:t>Meeting the demand for trainers:</a:t>
              </a:r>
            </a:p>
            <a:p>
              <a:pPr marL="0" lvl="1"/>
              <a:r>
                <a:rPr lang="en-GB" dirty="0">
                  <a:solidFill>
                    <a:srgbClr val="000000"/>
                  </a:solidFill>
                  <a:sym typeface="Avenir Heavy"/>
                </a:rPr>
                <a:t>       -	Important to ensure that the industry can ensure that it has a supply of committed and highly qualified trainers. 	Recruitment into ‘teaching roles’ is challenging, with many later in their working life. There are recruitment 	difficulties, with training roles in areas such as engineering competing with higher paid opportunities within the 	wider economy </a:t>
              </a:r>
            </a:p>
            <a:p>
              <a:pPr lvl="1"/>
              <a:endParaRPr lang="en-GB" b="0" i="0" u="none" strike="noStrike" baseline="0" dirty="0">
                <a:solidFill>
                  <a:srgbClr val="000000"/>
                </a:solidFill>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862513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Agritech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2" name="TextBox 1">
            <a:extLst>
              <a:ext uri="{FF2B5EF4-FFF2-40B4-BE49-F238E27FC236}">
                <a16:creationId xmlns:a16="http://schemas.microsoft.com/office/drawing/2014/main" id="{7A42EDBA-C388-5697-D7D7-7C5C33FB7DD7}"/>
              </a:ext>
            </a:extLst>
          </p:cNvPr>
          <p:cNvSpPr txBox="1"/>
          <p:nvPr/>
        </p:nvSpPr>
        <p:spPr>
          <a:xfrm>
            <a:off x="348636" y="5805340"/>
            <a:ext cx="11488321" cy="646331"/>
          </a:xfrm>
          <a:prstGeom prst="rect">
            <a:avLst/>
          </a:prstGeom>
          <a:noFill/>
        </p:spPr>
        <p:txBody>
          <a:bodyPr wrap="square" rtlCol="0">
            <a:spAutoFit/>
          </a:bodyPr>
          <a:lstStyle/>
          <a:p>
            <a:r>
              <a:rPr lang="en-GB" sz="1200" dirty="0">
                <a:solidFill>
                  <a:schemeClr val="bg1">
                    <a:lumMod val="50000"/>
                  </a:schemeClr>
                </a:solidFill>
              </a:rPr>
              <a:t>Source: Miscellaneous – including University of Exeter Centre for Rural Policy Research, South West Agritech, Agriculture in the UK Evidence Pack (Defra), Agritech East. The South West Farm Survey, Automation in horticulture review (Defra) etc.</a:t>
            </a:r>
          </a:p>
          <a:p>
            <a:endParaRPr lang="en-GB" sz="1200" dirty="0">
              <a:solidFill>
                <a:schemeClr val="bg1">
                  <a:lumMod val="50000"/>
                </a:schemeClr>
              </a:solidFill>
            </a:endParaRPr>
          </a:p>
        </p:txBody>
      </p:sp>
    </p:spTree>
    <p:extLst>
      <p:ext uri="{BB962C8B-B14F-4D97-AF65-F5344CB8AC3E}">
        <p14:creationId xmlns:p14="http://schemas.microsoft.com/office/powerpoint/2010/main" val="7599026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508567"/>
            <a:ext cx="12195180" cy="4019558"/>
            <a:chOff x="-1" y="-155480"/>
            <a:chExt cx="12195178" cy="4019557"/>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155480"/>
              <a:ext cx="12182478" cy="401955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Land Based* (SSA2)</a:t>
              </a:r>
            </a:p>
            <a:p>
              <a:pPr marL="342900" indent="-342900" algn="ctr">
                <a:lnSpc>
                  <a:spcPct val="90000"/>
                </a:lnSpc>
                <a:spcBef>
                  <a:spcPts val="1200"/>
                </a:spcBef>
                <a:buFont typeface="Arial" panose="020B0604020202020204" pitchFamily="34" charset="0"/>
                <a:buChar char="•"/>
                <a:defRPr sz="4800">
                  <a:solidFill>
                    <a:srgbClr val="FFFFFF"/>
                  </a:solidFill>
                  <a:latin typeface="Avenir Heavy"/>
                  <a:ea typeface="Avenir Heavy"/>
                  <a:cs typeface="Avenir Heavy"/>
                  <a:sym typeface="Avenir Heavy"/>
                </a:defRPr>
              </a:pPr>
              <a:r>
                <a:rPr lang="en-GB" sz="2000" dirty="0"/>
                <a:t>- noting this is wider than Agritech</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8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800" dirty="0"/>
                <a:t>Data covering 2022 – 2023 (to date)</a:t>
              </a:r>
            </a:p>
            <a:p>
              <a:pPr marL="342900" indent="-342900" algn="ctr">
                <a:lnSpc>
                  <a:spcPct val="90000"/>
                </a:lnSpc>
                <a:spcBef>
                  <a:spcPts val="1200"/>
                </a:spcBef>
                <a:buFont typeface="Arial" panose="020B0604020202020204" pitchFamily="34" charset="0"/>
                <a:buChar char="•"/>
                <a:defRPr sz="4800">
                  <a:solidFill>
                    <a:srgbClr val="FFFFFF"/>
                  </a:solidFill>
                  <a:latin typeface="Avenir Heavy"/>
                  <a:ea typeface="Avenir Heavy"/>
                  <a:cs typeface="Avenir Heavy"/>
                  <a:sym typeface="Avenir Heavy"/>
                </a:defRPr>
              </a:pPr>
              <a:endParaRPr lang="en-GB" sz="2000" dirty="0"/>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spTree>
    <p:extLst>
      <p:ext uri="{BB962C8B-B14F-4D97-AF65-F5344CB8AC3E}">
        <p14:creationId xmlns:p14="http://schemas.microsoft.com/office/powerpoint/2010/main" val="32816527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1910</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Avenir Heavy</vt:lpstr>
      <vt:lpstr>Avenir Light</vt:lpstr>
      <vt:lpstr>Avenir Medium</vt:lpstr>
      <vt:lpstr>Calibri</vt:lpstr>
      <vt:lpstr>Calibri Light</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18</cp:revision>
  <dcterms:created xsi:type="dcterms:W3CDTF">2023-02-10T11:48:17Z</dcterms:created>
  <dcterms:modified xsi:type="dcterms:W3CDTF">2024-01-10T08:53:17Z</dcterms:modified>
</cp:coreProperties>
</file>